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71" r:id="rId7"/>
    <p:sldId id="257" r:id="rId8"/>
    <p:sldId id="265" r:id="rId9"/>
    <p:sldId id="262" r:id="rId10"/>
    <p:sldId id="266" r:id="rId11"/>
    <p:sldId id="273" r:id="rId12"/>
    <p:sldId id="267" r:id="rId13"/>
    <p:sldId id="280" r:id="rId14"/>
    <p:sldId id="281" r:id="rId15"/>
    <p:sldId id="282" r:id="rId16"/>
    <p:sldId id="270" r:id="rId17"/>
    <p:sldId id="279" r:id="rId18"/>
    <p:sldId id="283" r:id="rId19"/>
    <p:sldId id="277" r:id="rId20"/>
    <p:sldId id="278" r:id="rId21"/>
    <p:sldId id="285" r:id="rId22"/>
    <p:sldId id="275" r:id="rId23"/>
    <p:sldId id="28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2BCBD-7F21-4936-9119-7E2FFBF4E57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F8E0C4A-0D72-4F25-BF05-593C93C06FBD}">
      <dgm:prSet/>
      <dgm:spPr/>
      <dgm:t>
        <a:bodyPr/>
        <a:lstStyle/>
        <a:p>
          <a:pPr algn="l">
            <a:lnSpc>
              <a:spcPct val="100000"/>
            </a:lnSpc>
          </a:pPr>
          <a:r>
            <a:rPr lang="en-GB" b="1" dirty="0"/>
            <a:t>How many exams? </a:t>
          </a:r>
          <a:r>
            <a:rPr lang="en-GB" dirty="0"/>
            <a:t>3 written exams</a:t>
          </a:r>
          <a:endParaRPr lang="en-US" dirty="0"/>
        </a:p>
      </dgm:t>
    </dgm:pt>
    <dgm:pt modelId="{188FA3BD-4025-48C4-9714-B382CDA6C18B}" type="parTrans" cxnId="{BA257E74-7F55-48FA-A3B2-AA9E500C9806}">
      <dgm:prSet/>
      <dgm:spPr/>
      <dgm:t>
        <a:bodyPr/>
        <a:lstStyle/>
        <a:p>
          <a:pPr algn="l"/>
          <a:endParaRPr lang="en-US"/>
        </a:p>
      </dgm:t>
    </dgm:pt>
    <dgm:pt modelId="{E433083C-0A36-46BC-9982-AF4D657928B9}" type="sibTrans" cxnId="{BA257E74-7F55-48FA-A3B2-AA9E500C9806}">
      <dgm:prSet/>
      <dgm:spPr/>
      <dgm:t>
        <a:bodyPr/>
        <a:lstStyle/>
        <a:p>
          <a:pPr algn="l"/>
          <a:endParaRPr lang="en-US"/>
        </a:p>
      </dgm:t>
    </dgm:pt>
    <dgm:pt modelId="{A3AACD0A-BF4C-4E8E-9845-D69287EACCB8}">
      <dgm:prSet/>
      <dgm:spPr/>
      <dgm:t>
        <a:bodyPr/>
        <a:lstStyle/>
        <a:p>
          <a:pPr algn="l">
            <a:lnSpc>
              <a:spcPct val="100000"/>
            </a:lnSpc>
          </a:pPr>
          <a:r>
            <a:rPr lang="en-GB" b="1" dirty="0"/>
            <a:t>How long? </a:t>
          </a:r>
          <a:r>
            <a:rPr lang="en-GB" dirty="0"/>
            <a:t>Each is 2 hours</a:t>
          </a:r>
          <a:endParaRPr lang="en-US" dirty="0"/>
        </a:p>
      </dgm:t>
    </dgm:pt>
    <dgm:pt modelId="{84A3F605-8632-46C5-8F6B-201CDE66E5C1}" type="parTrans" cxnId="{6A665352-BDA2-40CF-B1F2-EF3B272AD262}">
      <dgm:prSet/>
      <dgm:spPr/>
      <dgm:t>
        <a:bodyPr/>
        <a:lstStyle/>
        <a:p>
          <a:pPr algn="l"/>
          <a:endParaRPr lang="en-US"/>
        </a:p>
      </dgm:t>
    </dgm:pt>
    <dgm:pt modelId="{A2D409E8-D27B-45A6-B45B-B05515596678}" type="sibTrans" cxnId="{6A665352-BDA2-40CF-B1F2-EF3B272AD262}">
      <dgm:prSet/>
      <dgm:spPr/>
      <dgm:t>
        <a:bodyPr/>
        <a:lstStyle/>
        <a:p>
          <a:pPr algn="l"/>
          <a:endParaRPr lang="en-US"/>
        </a:p>
      </dgm:t>
    </dgm:pt>
    <dgm:pt modelId="{EEFA5295-B742-4CEC-AED8-743C982996D3}">
      <dgm:prSet/>
      <dgm:spPr/>
      <dgm:t>
        <a:bodyPr/>
        <a:lstStyle/>
        <a:p>
          <a:pPr algn="l">
            <a:lnSpc>
              <a:spcPct val="100000"/>
            </a:lnSpc>
          </a:pPr>
          <a:r>
            <a:rPr lang="en-GB" b="1" dirty="0"/>
            <a:t>Weighting? </a:t>
          </a:r>
          <a:r>
            <a:rPr lang="en-GB" dirty="0"/>
            <a:t>Each is marked out of 96, so each paper is a 1/3 of the overall mark.</a:t>
          </a:r>
          <a:endParaRPr lang="en-US" dirty="0"/>
        </a:p>
      </dgm:t>
    </dgm:pt>
    <dgm:pt modelId="{474A0E61-6ACB-4302-9122-6C2A3CD850F0}" type="parTrans" cxnId="{20F20D16-034D-4E62-958B-3272EF25E3AA}">
      <dgm:prSet/>
      <dgm:spPr/>
      <dgm:t>
        <a:bodyPr/>
        <a:lstStyle/>
        <a:p>
          <a:pPr algn="l"/>
          <a:endParaRPr lang="en-US"/>
        </a:p>
      </dgm:t>
    </dgm:pt>
    <dgm:pt modelId="{B2B0651A-E530-40E9-AEDE-02F3C32498B3}" type="sibTrans" cxnId="{20F20D16-034D-4E62-958B-3272EF25E3AA}">
      <dgm:prSet/>
      <dgm:spPr/>
      <dgm:t>
        <a:bodyPr/>
        <a:lstStyle/>
        <a:p>
          <a:pPr algn="l"/>
          <a:endParaRPr lang="en-US"/>
        </a:p>
      </dgm:t>
    </dgm:pt>
    <dgm:pt modelId="{069A7D75-9A89-481F-8478-D974A851B832}">
      <dgm:prSet/>
      <dgm:spPr/>
      <dgm:t>
        <a:bodyPr/>
        <a:lstStyle/>
        <a:p>
          <a:pPr algn="l">
            <a:lnSpc>
              <a:spcPct val="100000"/>
            </a:lnSpc>
          </a:pPr>
          <a:r>
            <a:rPr lang="en-GB" b="1" dirty="0"/>
            <a:t>Question types: </a:t>
          </a:r>
          <a:r>
            <a:rPr lang="en-GB" dirty="0"/>
            <a:t>MCQ, Short answer and extended writing</a:t>
          </a:r>
          <a:endParaRPr lang="en-US" dirty="0"/>
        </a:p>
      </dgm:t>
    </dgm:pt>
    <dgm:pt modelId="{B9F86582-DF2C-4411-A861-1E008E20D176}" type="parTrans" cxnId="{14645B6C-1F82-49A8-9113-F49F4E0EAED4}">
      <dgm:prSet/>
      <dgm:spPr/>
      <dgm:t>
        <a:bodyPr/>
        <a:lstStyle/>
        <a:p>
          <a:pPr algn="l"/>
          <a:endParaRPr lang="en-US"/>
        </a:p>
      </dgm:t>
    </dgm:pt>
    <dgm:pt modelId="{0A78B5A8-4A4E-49F9-BD7C-4D528CACD21A}" type="sibTrans" cxnId="{14645B6C-1F82-49A8-9113-F49F4E0EAED4}">
      <dgm:prSet/>
      <dgm:spPr/>
      <dgm:t>
        <a:bodyPr/>
        <a:lstStyle/>
        <a:p>
          <a:pPr algn="l"/>
          <a:endParaRPr lang="en-US"/>
        </a:p>
      </dgm:t>
    </dgm:pt>
    <dgm:pt modelId="{5956A9F7-000A-41B4-B0E8-A764E1F86079}" type="pres">
      <dgm:prSet presAssocID="{BB42BCBD-7F21-4936-9119-7E2FFBF4E570}" presName="root" presStyleCnt="0">
        <dgm:presLayoutVars>
          <dgm:dir/>
          <dgm:resizeHandles val="exact"/>
        </dgm:presLayoutVars>
      </dgm:prSet>
      <dgm:spPr/>
    </dgm:pt>
    <dgm:pt modelId="{D73BB62E-9767-4F36-9F12-715FDE4A9918}" type="pres">
      <dgm:prSet presAssocID="{8F8E0C4A-0D72-4F25-BF05-593C93C06FBD}" presName="compNode" presStyleCnt="0"/>
      <dgm:spPr/>
    </dgm:pt>
    <dgm:pt modelId="{A20BBFEA-F285-4CF7-83FD-BB180E346DB9}" type="pres">
      <dgm:prSet presAssocID="{8F8E0C4A-0D72-4F25-BF05-593C93C06FBD}" presName="bgRect" presStyleLbl="bgShp" presStyleIdx="0" presStyleCnt="4"/>
      <dgm:spPr/>
    </dgm:pt>
    <dgm:pt modelId="{4CB89EB5-BA7D-4891-BFF2-10004CB5BD3D}" type="pres">
      <dgm:prSet presAssocID="{8F8E0C4A-0D72-4F25-BF05-593C93C06F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1AA02E2C-5A3E-4976-B0BD-7AA6E285DC29}" type="pres">
      <dgm:prSet presAssocID="{8F8E0C4A-0D72-4F25-BF05-593C93C06FBD}" presName="spaceRect" presStyleCnt="0"/>
      <dgm:spPr/>
    </dgm:pt>
    <dgm:pt modelId="{F76DDE3D-57AA-4F45-AB16-3D98D8B82834}" type="pres">
      <dgm:prSet presAssocID="{8F8E0C4A-0D72-4F25-BF05-593C93C06FBD}" presName="parTx" presStyleLbl="revTx" presStyleIdx="0" presStyleCnt="4">
        <dgm:presLayoutVars>
          <dgm:chMax val="0"/>
          <dgm:chPref val="0"/>
        </dgm:presLayoutVars>
      </dgm:prSet>
      <dgm:spPr/>
    </dgm:pt>
    <dgm:pt modelId="{994CE2DE-9F6C-4750-8C05-06C9458CF892}" type="pres">
      <dgm:prSet presAssocID="{E433083C-0A36-46BC-9982-AF4D657928B9}" presName="sibTrans" presStyleCnt="0"/>
      <dgm:spPr/>
    </dgm:pt>
    <dgm:pt modelId="{5A0CA55B-C500-4962-9FAA-D9E6270F2B08}" type="pres">
      <dgm:prSet presAssocID="{A3AACD0A-BF4C-4E8E-9845-D69287EACCB8}" presName="compNode" presStyleCnt="0"/>
      <dgm:spPr/>
    </dgm:pt>
    <dgm:pt modelId="{F700D5B0-EA3C-43D8-B296-CE087DB56666}" type="pres">
      <dgm:prSet presAssocID="{A3AACD0A-BF4C-4E8E-9845-D69287EACCB8}" presName="bgRect" presStyleLbl="bgShp" presStyleIdx="1" presStyleCnt="4"/>
      <dgm:spPr/>
    </dgm:pt>
    <dgm:pt modelId="{7AADD895-514F-4E05-9A19-8337BB4A0933}" type="pres">
      <dgm:prSet presAssocID="{A3AACD0A-BF4C-4E8E-9845-D69287EACCB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ock"/>
        </a:ext>
      </dgm:extLst>
    </dgm:pt>
    <dgm:pt modelId="{C28D4037-7920-40D6-B920-9058013E44DC}" type="pres">
      <dgm:prSet presAssocID="{A3AACD0A-BF4C-4E8E-9845-D69287EACCB8}" presName="spaceRect" presStyleCnt="0"/>
      <dgm:spPr/>
    </dgm:pt>
    <dgm:pt modelId="{4593B2AA-4376-44BA-B033-AFAE0F9DC9AD}" type="pres">
      <dgm:prSet presAssocID="{A3AACD0A-BF4C-4E8E-9845-D69287EACCB8}" presName="parTx" presStyleLbl="revTx" presStyleIdx="1" presStyleCnt="4">
        <dgm:presLayoutVars>
          <dgm:chMax val="0"/>
          <dgm:chPref val="0"/>
        </dgm:presLayoutVars>
      </dgm:prSet>
      <dgm:spPr/>
    </dgm:pt>
    <dgm:pt modelId="{EFF1297A-1C0C-4C40-BEA5-CFD71BD0CAF8}" type="pres">
      <dgm:prSet presAssocID="{A2D409E8-D27B-45A6-B45B-B05515596678}" presName="sibTrans" presStyleCnt="0"/>
      <dgm:spPr/>
    </dgm:pt>
    <dgm:pt modelId="{042E3858-EF1A-4037-9553-E9DC3134E8EE}" type="pres">
      <dgm:prSet presAssocID="{EEFA5295-B742-4CEC-AED8-743C982996D3}" presName="compNode" presStyleCnt="0"/>
      <dgm:spPr/>
    </dgm:pt>
    <dgm:pt modelId="{1F4B388E-1017-4956-8B26-29EFCAC0E683}" type="pres">
      <dgm:prSet presAssocID="{EEFA5295-B742-4CEC-AED8-743C982996D3}" presName="bgRect" presStyleLbl="bgShp" presStyleIdx="2" presStyleCnt="4"/>
      <dgm:spPr/>
    </dgm:pt>
    <dgm:pt modelId="{69FB7AE4-1295-4654-9650-7C7C414E8A3A}" type="pres">
      <dgm:prSet presAssocID="{EEFA5295-B742-4CEC-AED8-743C982996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per"/>
        </a:ext>
      </dgm:extLst>
    </dgm:pt>
    <dgm:pt modelId="{EB64FB9D-D198-4C05-A518-E2D4136CB6C6}" type="pres">
      <dgm:prSet presAssocID="{EEFA5295-B742-4CEC-AED8-743C982996D3}" presName="spaceRect" presStyleCnt="0"/>
      <dgm:spPr/>
    </dgm:pt>
    <dgm:pt modelId="{DE2D291D-7F48-4D92-8EF3-C7712B85F239}" type="pres">
      <dgm:prSet presAssocID="{EEFA5295-B742-4CEC-AED8-743C982996D3}" presName="parTx" presStyleLbl="revTx" presStyleIdx="2" presStyleCnt="4">
        <dgm:presLayoutVars>
          <dgm:chMax val="0"/>
          <dgm:chPref val="0"/>
        </dgm:presLayoutVars>
      </dgm:prSet>
      <dgm:spPr/>
    </dgm:pt>
    <dgm:pt modelId="{72412806-8534-4615-AFB2-4F3918E0D4EA}" type="pres">
      <dgm:prSet presAssocID="{B2B0651A-E530-40E9-AEDE-02F3C32498B3}" presName="sibTrans" presStyleCnt="0"/>
      <dgm:spPr/>
    </dgm:pt>
    <dgm:pt modelId="{12821ADD-FBEC-46FC-A0DE-5DE178D66B5A}" type="pres">
      <dgm:prSet presAssocID="{069A7D75-9A89-481F-8478-D974A851B832}" presName="compNode" presStyleCnt="0"/>
      <dgm:spPr/>
    </dgm:pt>
    <dgm:pt modelId="{EE0C41B3-E5E1-42B7-93B5-142C2DD809C7}" type="pres">
      <dgm:prSet presAssocID="{069A7D75-9A89-481F-8478-D974A851B832}" presName="bgRect" presStyleLbl="bgShp" presStyleIdx="3" presStyleCnt="4"/>
      <dgm:spPr/>
    </dgm:pt>
    <dgm:pt modelId="{DA8F8191-1E9F-4007-92C8-357D75565161}" type="pres">
      <dgm:prSet presAssocID="{069A7D75-9A89-481F-8478-D974A851B83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 mark"/>
        </a:ext>
      </dgm:extLst>
    </dgm:pt>
    <dgm:pt modelId="{D6FB3D54-E864-484E-B064-E366603040AE}" type="pres">
      <dgm:prSet presAssocID="{069A7D75-9A89-481F-8478-D974A851B832}" presName="spaceRect" presStyleCnt="0"/>
      <dgm:spPr/>
    </dgm:pt>
    <dgm:pt modelId="{1604A59D-3BAF-4383-9F17-77F51F615607}" type="pres">
      <dgm:prSet presAssocID="{069A7D75-9A89-481F-8478-D974A851B832}" presName="parTx" presStyleLbl="revTx" presStyleIdx="3" presStyleCnt="4">
        <dgm:presLayoutVars>
          <dgm:chMax val="0"/>
          <dgm:chPref val="0"/>
        </dgm:presLayoutVars>
      </dgm:prSet>
      <dgm:spPr/>
    </dgm:pt>
  </dgm:ptLst>
  <dgm:cxnLst>
    <dgm:cxn modelId="{20F20D16-034D-4E62-958B-3272EF25E3AA}" srcId="{BB42BCBD-7F21-4936-9119-7E2FFBF4E570}" destId="{EEFA5295-B742-4CEC-AED8-743C982996D3}" srcOrd="2" destOrd="0" parTransId="{474A0E61-6ACB-4302-9122-6C2A3CD850F0}" sibTransId="{B2B0651A-E530-40E9-AEDE-02F3C32498B3}"/>
    <dgm:cxn modelId="{9C72A01E-3298-4F18-BF3C-7641701373E2}" type="presOf" srcId="{A3AACD0A-BF4C-4E8E-9845-D69287EACCB8}" destId="{4593B2AA-4376-44BA-B033-AFAE0F9DC9AD}" srcOrd="0" destOrd="0" presId="urn:microsoft.com/office/officeart/2018/2/layout/IconVerticalSolidList"/>
    <dgm:cxn modelId="{273D9D3B-4077-4E78-A188-DFB4B79A7DEB}" type="presOf" srcId="{EEFA5295-B742-4CEC-AED8-743C982996D3}" destId="{DE2D291D-7F48-4D92-8EF3-C7712B85F239}" srcOrd="0" destOrd="0" presId="urn:microsoft.com/office/officeart/2018/2/layout/IconVerticalSolidList"/>
    <dgm:cxn modelId="{5576893D-A4F5-433B-A8F9-7A696838BF47}" type="presOf" srcId="{069A7D75-9A89-481F-8478-D974A851B832}" destId="{1604A59D-3BAF-4383-9F17-77F51F615607}" srcOrd="0" destOrd="0" presId="urn:microsoft.com/office/officeart/2018/2/layout/IconVerticalSolidList"/>
    <dgm:cxn modelId="{14645B6C-1F82-49A8-9113-F49F4E0EAED4}" srcId="{BB42BCBD-7F21-4936-9119-7E2FFBF4E570}" destId="{069A7D75-9A89-481F-8478-D974A851B832}" srcOrd="3" destOrd="0" parTransId="{B9F86582-DF2C-4411-A861-1E008E20D176}" sibTransId="{0A78B5A8-4A4E-49F9-BD7C-4D528CACD21A}"/>
    <dgm:cxn modelId="{6A665352-BDA2-40CF-B1F2-EF3B272AD262}" srcId="{BB42BCBD-7F21-4936-9119-7E2FFBF4E570}" destId="{A3AACD0A-BF4C-4E8E-9845-D69287EACCB8}" srcOrd="1" destOrd="0" parTransId="{84A3F605-8632-46C5-8F6B-201CDE66E5C1}" sibTransId="{A2D409E8-D27B-45A6-B45B-B05515596678}"/>
    <dgm:cxn modelId="{BA257E74-7F55-48FA-A3B2-AA9E500C9806}" srcId="{BB42BCBD-7F21-4936-9119-7E2FFBF4E570}" destId="{8F8E0C4A-0D72-4F25-BF05-593C93C06FBD}" srcOrd="0" destOrd="0" parTransId="{188FA3BD-4025-48C4-9714-B382CDA6C18B}" sibTransId="{E433083C-0A36-46BC-9982-AF4D657928B9}"/>
    <dgm:cxn modelId="{E8F7EE79-2952-4DC3-94AF-16CECF497E0D}" type="presOf" srcId="{8F8E0C4A-0D72-4F25-BF05-593C93C06FBD}" destId="{F76DDE3D-57AA-4F45-AB16-3D98D8B82834}" srcOrd="0" destOrd="0" presId="urn:microsoft.com/office/officeart/2018/2/layout/IconVerticalSolidList"/>
    <dgm:cxn modelId="{B3DDAEC1-9051-402D-BEAB-F00BEC09B442}" type="presOf" srcId="{BB42BCBD-7F21-4936-9119-7E2FFBF4E570}" destId="{5956A9F7-000A-41B4-B0E8-A764E1F86079}" srcOrd="0" destOrd="0" presId="urn:microsoft.com/office/officeart/2018/2/layout/IconVerticalSolidList"/>
    <dgm:cxn modelId="{77444A3B-1B79-47C0-9942-199091047D46}" type="presParOf" srcId="{5956A9F7-000A-41B4-B0E8-A764E1F86079}" destId="{D73BB62E-9767-4F36-9F12-715FDE4A9918}" srcOrd="0" destOrd="0" presId="urn:microsoft.com/office/officeart/2018/2/layout/IconVerticalSolidList"/>
    <dgm:cxn modelId="{489F1FCE-290B-42E9-98BE-169A35AE22E9}" type="presParOf" srcId="{D73BB62E-9767-4F36-9F12-715FDE4A9918}" destId="{A20BBFEA-F285-4CF7-83FD-BB180E346DB9}" srcOrd="0" destOrd="0" presId="urn:microsoft.com/office/officeart/2018/2/layout/IconVerticalSolidList"/>
    <dgm:cxn modelId="{BC511418-86F7-49E7-B7F3-6346C621F1ED}" type="presParOf" srcId="{D73BB62E-9767-4F36-9F12-715FDE4A9918}" destId="{4CB89EB5-BA7D-4891-BFF2-10004CB5BD3D}" srcOrd="1" destOrd="0" presId="urn:microsoft.com/office/officeart/2018/2/layout/IconVerticalSolidList"/>
    <dgm:cxn modelId="{9C50CDB7-F12B-4E3A-9632-D0AFBEEA9F65}" type="presParOf" srcId="{D73BB62E-9767-4F36-9F12-715FDE4A9918}" destId="{1AA02E2C-5A3E-4976-B0BD-7AA6E285DC29}" srcOrd="2" destOrd="0" presId="urn:microsoft.com/office/officeart/2018/2/layout/IconVerticalSolidList"/>
    <dgm:cxn modelId="{9E612C08-AF7A-496A-BA40-5F4265D4183F}" type="presParOf" srcId="{D73BB62E-9767-4F36-9F12-715FDE4A9918}" destId="{F76DDE3D-57AA-4F45-AB16-3D98D8B82834}" srcOrd="3" destOrd="0" presId="urn:microsoft.com/office/officeart/2018/2/layout/IconVerticalSolidList"/>
    <dgm:cxn modelId="{AA1DEA53-A74A-4002-A21E-C85F7BFFA6C2}" type="presParOf" srcId="{5956A9F7-000A-41B4-B0E8-A764E1F86079}" destId="{994CE2DE-9F6C-4750-8C05-06C9458CF892}" srcOrd="1" destOrd="0" presId="urn:microsoft.com/office/officeart/2018/2/layout/IconVerticalSolidList"/>
    <dgm:cxn modelId="{483F39C4-33A4-45AB-BE79-F4F84D9A5D0B}" type="presParOf" srcId="{5956A9F7-000A-41B4-B0E8-A764E1F86079}" destId="{5A0CA55B-C500-4962-9FAA-D9E6270F2B08}" srcOrd="2" destOrd="0" presId="urn:microsoft.com/office/officeart/2018/2/layout/IconVerticalSolidList"/>
    <dgm:cxn modelId="{35DFECD0-C6AC-4D0F-88D6-E80F4FC88F2C}" type="presParOf" srcId="{5A0CA55B-C500-4962-9FAA-D9E6270F2B08}" destId="{F700D5B0-EA3C-43D8-B296-CE087DB56666}" srcOrd="0" destOrd="0" presId="urn:microsoft.com/office/officeart/2018/2/layout/IconVerticalSolidList"/>
    <dgm:cxn modelId="{B7E2106D-7321-4A33-9EBF-0EA27D60DEA6}" type="presParOf" srcId="{5A0CA55B-C500-4962-9FAA-D9E6270F2B08}" destId="{7AADD895-514F-4E05-9A19-8337BB4A0933}" srcOrd="1" destOrd="0" presId="urn:microsoft.com/office/officeart/2018/2/layout/IconVerticalSolidList"/>
    <dgm:cxn modelId="{5F94DEB8-A940-4BB1-A469-E5F019ADAA6A}" type="presParOf" srcId="{5A0CA55B-C500-4962-9FAA-D9E6270F2B08}" destId="{C28D4037-7920-40D6-B920-9058013E44DC}" srcOrd="2" destOrd="0" presId="urn:microsoft.com/office/officeart/2018/2/layout/IconVerticalSolidList"/>
    <dgm:cxn modelId="{CE57CCCA-C397-4CC9-A16B-9E3F475520D0}" type="presParOf" srcId="{5A0CA55B-C500-4962-9FAA-D9E6270F2B08}" destId="{4593B2AA-4376-44BA-B033-AFAE0F9DC9AD}" srcOrd="3" destOrd="0" presId="urn:microsoft.com/office/officeart/2018/2/layout/IconVerticalSolidList"/>
    <dgm:cxn modelId="{415B9C61-8749-457B-BED6-CF3E202FB1BA}" type="presParOf" srcId="{5956A9F7-000A-41B4-B0E8-A764E1F86079}" destId="{EFF1297A-1C0C-4C40-BEA5-CFD71BD0CAF8}" srcOrd="3" destOrd="0" presId="urn:microsoft.com/office/officeart/2018/2/layout/IconVerticalSolidList"/>
    <dgm:cxn modelId="{08DDEC43-D329-44C7-B3E7-8A3838DA13F8}" type="presParOf" srcId="{5956A9F7-000A-41B4-B0E8-A764E1F86079}" destId="{042E3858-EF1A-4037-9553-E9DC3134E8EE}" srcOrd="4" destOrd="0" presId="urn:microsoft.com/office/officeart/2018/2/layout/IconVerticalSolidList"/>
    <dgm:cxn modelId="{C67B7C3E-ED80-4BAA-AFD5-E547A1551D47}" type="presParOf" srcId="{042E3858-EF1A-4037-9553-E9DC3134E8EE}" destId="{1F4B388E-1017-4956-8B26-29EFCAC0E683}" srcOrd="0" destOrd="0" presId="urn:microsoft.com/office/officeart/2018/2/layout/IconVerticalSolidList"/>
    <dgm:cxn modelId="{D3F4942B-DC4B-4C68-8BA9-4EFB83E186DB}" type="presParOf" srcId="{042E3858-EF1A-4037-9553-E9DC3134E8EE}" destId="{69FB7AE4-1295-4654-9650-7C7C414E8A3A}" srcOrd="1" destOrd="0" presId="urn:microsoft.com/office/officeart/2018/2/layout/IconVerticalSolidList"/>
    <dgm:cxn modelId="{ECA8A837-691B-4BD6-A531-C43E4F1C2904}" type="presParOf" srcId="{042E3858-EF1A-4037-9553-E9DC3134E8EE}" destId="{EB64FB9D-D198-4C05-A518-E2D4136CB6C6}" srcOrd="2" destOrd="0" presId="urn:microsoft.com/office/officeart/2018/2/layout/IconVerticalSolidList"/>
    <dgm:cxn modelId="{C338D51A-0FA2-4C82-B0D3-A8CE6D7661D1}" type="presParOf" srcId="{042E3858-EF1A-4037-9553-E9DC3134E8EE}" destId="{DE2D291D-7F48-4D92-8EF3-C7712B85F239}" srcOrd="3" destOrd="0" presId="urn:microsoft.com/office/officeart/2018/2/layout/IconVerticalSolidList"/>
    <dgm:cxn modelId="{F931D70B-5479-40E4-BAE8-451BB3512C62}" type="presParOf" srcId="{5956A9F7-000A-41B4-B0E8-A764E1F86079}" destId="{72412806-8534-4615-AFB2-4F3918E0D4EA}" srcOrd="5" destOrd="0" presId="urn:microsoft.com/office/officeart/2018/2/layout/IconVerticalSolidList"/>
    <dgm:cxn modelId="{F433438D-4F5F-4986-90DD-309164A92D0A}" type="presParOf" srcId="{5956A9F7-000A-41B4-B0E8-A764E1F86079}" destId="{12821ADD-FBEC-46FC-A0DE-5DE178D66B5A}" srcOrd="6" destOrd="0" presId="urn:microsoft.com/office/officeart/2018/2/layout/IconVerticalSolidList"/>
    <dgm:cxn modelId="{1C75E8A0-6C8C-4832-AF77-F5CB2AA995CF}" type="presParOf" srcId="{12821ADD-FBEC-46FC-A0DE-5DE178D66B5A}" destId="{EE0C41B3-E5E1-42B7-93B5-142C2DD809C7}" srcOrd="0" destOrd="0" presId="urn:microsoft.com/office/officeart/2018/2/layout/IconVerticalSolidList"/>
    <dgm:cxn modelId="{2997485D-5795-408A-9A6E-9F169A767F96}" type="presParOf" srcId="{12821ADD-FBEC-46FC-A0DE-5DE178D66B5A}" destId="{DA8F8191-1E9F-4007-92C8-357D75565161}" srcOrd="1" destOrd="0" presId="urn:microsoft.com/office/officeart/2018/2/layout/IconVerticalSolidList"/>
    <dgm:cxn modelId="{0229F264-B52F-4506-B676-3D54B69FA4F1}" type="presParOf" srcId="{12821ADD-FBEC-46FC-A0DE-5DE178D66B5A}" destId="{D6FB3D54-E864-484E-B064-E366603040AE}" srcOrd="2" destOrd="0" presId="urn:microsoft.com/office/officeart/2018/2/layout/IconVerticalSolidList"/>
    <dgm:cxn modelId="{F7372E73-B9C2-4813-876D-4C4C345E30C9}" type="presParOf" srcId="{12821ADD-FBEC-46FC-A0DE-5DE178D66B5A}" destId="{1604A59D-3BAF-4383-9F17-77F51F61560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BBFEA-F285-4CF7-83FD-BB180E346DB9}">
      <dsp:nvSpPr>
        <dsp:cNvPr id="0" name=""/>
        <dsp:cNvSpPr/>
      </dsp:nvSpPr>
      <dsp:spPr>
        <a:xfrm>
          <a:off x="0" y="1010"/>
          <a:ext cx="11521440" cy="5122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B89EB5-BA7D-4891-BFF2-10004CB5BD3D}">
      <dsp:nvSpPr>
        <dsp:cNvPr id="0" name=""/>
        <dsp:cNvSpPr/>
      </dsp:nvSpPr>
      <dsp:spPr>
        <a:xfrm>
          <a:off x="154960" y="116270"/>
          <a:ext cx="281745" cy="2817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DDE3D-57AA-4F45-AB16-3D98D8B82834}">
      <dsp:nvSpPr>
        <dsp:cNvPr id="0" name=""/>
        <dsp:cNvSpPr/>
      </dsp:nvSpPr>
      <dsp:spPr>
        <a:xfrm>
          <a:off x="591666" y="1010"/>
          <a:ext cx="10929773" cy="51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15" tIns="54215" rIns="54215" bIns="54215" numCol="1" spcCol="1270" anchor="ctr" anchorCtr="0">
          <a:noAutofit/>
        </a:bodyPr>
        <a:lstStyle/>
        <a:p>
          <a:pPr marL="0" lvl="0" indent="0" algn="l" defTabSz="977900">
            <a:lnSpc>
              <a:spcPct val="100000"/>
            </a:lnSpc>
            <a:spcBef>
              <a:spcPct val="0"/>
            </a:spcBef>
            <a:spcAft>
              <a:spcPct val="35000"/>
            </a:spcAft>
            <a:buNone/>
          </a:pPr>
          <a:r>
            <a:rPr lang="en-GB" sz="2200" b="1" kern="1200" dirty="0"/>
            <a:t>How many exams? </a:t>
          </a:r>
          <a:r>
            <a:rPr lang="en-GB" sz="2200" kern="1200" dirty="0"/>
            <a:t>3 written exams</a:t>
          </a:r>
          <a:endParaRPr lang="en-US" sz="2200" kern="1200" dirty="0"/>
        </a:p>
      </dsp:txBody>
      <dsp:txXfrm>
        <a:off x="591666" y="1010"/>
        <a:ext cx="10929773" cy="512265"/>
      </dsp:txXfrm>
    </dsp:sp>
    <dsp:sp modelId="{F700D5B0-EA3C-43D8-B296-CE087DB56666}">
      <dsp:nvSpPr>
        <dsp:cNvPr id="0" name=""/>
        <dsp:cNvSpPr/>
      </dsp:nvSpPr>
      <dsp:spPr>
        <a:xfrm>
          <a:off x="0" y="641342"/>
          <a:ext cx="11521440" cy="5122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DD895-514F-4E05-9A19-8337BB4A0933}">
      <dsp:nvSpPr>
        <dsp:cNvPr id="0" name=""/>
        <dsp:cNvSpPr/>
      </dsp:nvSpPr>
      <dsp:spPr>
        <a:xfrm>
          <a:off x="154960" y="756602"/>
          <a:ext cx="281745" cy="2817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3B2AA-4376-44BA-B033-AFAE0F9DC9AD}">
      <dsp:nvSpPr>
        <dsp:cNvPr id="0" name=""/>
        <dsp:cNvSpPr/>
      </dsp:nvSpPr>
      <dsp:spPr>
        <a:xfrm>
          <a:off x="591666" y="641342"/>
          <a:ext cx="10929773" cy="51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15" tIns="54215" rIns="54215" bIns="54215" numCol="1" spcCol="1270" anchor="ctr" anchorCtr="0">
          <a:noAutofit/>
        </a:bodyPr>
        <a:lstStyle/>
        <a:p>
          <a:pPr marL="0" lvl="0" indent="0" algn="l" defTabSz="977900">
            <a:lnSpc>
              <a:spcPct val="100000"/>
            </a:lnSpc>
            <a:spcBef>
              <a:spcPct val="0"/>
            </a:spcBef>
            <a:spcAft>
              <a:spcPct val="35000"/>
            </a:spcAft>
            <a:buNone/>
          </a:pPr>
          <a:r>
            <a:rPr lang="en-GB" sz="2200" b="1" kern="1200" dirty="0"/>
            <a:t>How long? </a:t>
          </a:r>
          <a:r>
            <a:rPr lang="en-GB" sz="2200" kern="1200" dirty="0"/>
            <a:t>Each is 2 hours</a:t>
          </a:r>
          <a:endParaRPr lang="en-US" sz="2200" kern="1200" dirty="0"/>
        </a:p>
      </dsp:txBody>
      <dsp:txXfrm>
        <a:off x="591666" y="641342"/>
        <a:ext cx="10929773" cy="512265"/>
      </dsp:txXfrm>
    </dsp:sp>
    <dsp:sp modelId="{1F4B388E-1017-4956-8B26-29EFCAC0E683}">
      <dsp:nvSpPr>
        <dsp:cNvPr id="0" name=""/>
        <dsp:cNvSpPr/>
      </dsp:nvSpPr>
      <dsp:spPr>
        <a:xfrm>
          <a:off x="0" y="1281674"/>
          <a:ext cx="11521440" cy="5122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FB7AE4-1295-4654-9650-7C7C414E8A3A}">
      <dsp:nvSpPr>
        <dsp:cNvPr id="0" name=""/>
        <dsp:cNvSpPr/>
      </dsp:nvSpPr>
      <dsp:spPr>
        <a:xfrm>
          <a:off x="154960" y="1396933"/>
          <a:ext cx="281745" cy="2817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D291D-7F48-4D92-8EF3-C7712B85F239}">
      <dsp:nvSpPr>
        <dsp:cNvPr id="0" name=""/>
        <dsp:cNvSpPr/>
      </dsp:nvSpPr>
      <dsp:spPr>
        <a:xfrm>
          <a:off x="591666" y="1281674"/>
          <a:ext cx="10929773" cy="51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15" tIns="54215" rIns="54215" bIns="54215" numCol="1" spcCol="1270" anchor="ctr" anchorCtr="0">
          <a:noAutofit/>
        </a:bodyPr>
        <a:lstStyle/>
        <a:p>
          <a:pPr marL="0" lvl="0" indent="0" algn="l" defTabSz="977900">
            <a:lnSpc>
              <a:spcPct val="100000"/>
            </a:lnSpc>
            <a:spcBef>
              <a:spcPct val="0"/>
            </a:spcBef>
            <a:spcAft>
              <a:spcPct val="35000"/>
            </a:spcAft>
            <a:buNone/>
          </a:pPr>
          <a:r>
            <a:rPr lang="en-GB" sz="2200" b="1" kern="1200" dirty="0"/>
            <a:t>Weighting? </a:t>
          </a:r>
          <a:r>
            <a:rPr lang="en-GB" sz="2200" kern="1200" dirty="0"/>
            <a:t>Each is marked out of 96, so each paper is a 1/3 of the overall mark.</a:t>
          </a:r>
          <a:endParaRPr lang="en-US" sz="2200" kern="1200" dirty="0"/>
        </a:p>
      </dsp:txBody>
      <dsp:txXfrm>
        <a:off x="591666" y="1281674"/>
        <a:ext cx="10929773" cy="512265"/>
      </dsp:txXfrm>
    </dsp:sp>
    <dsp:sp modelId="{EE0C41B3-E5E1-42B7-93B5-142C2DD809C7}">
      <dsp:nvSpPr>
        <dsp:cNvPr id="0" name=""/>
        <dsp:cNvSpPr/>
      </dsp:nvSpPr>
      <dsp:spPr>
        <a:xfrm>
          <a:off x="0" y="1922005"/>
          <a:ext cx="11521440" cy="5122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8F8191-1E9F-4007-92C8-357D75565161}">
      <dsp:nvSpPr>
        <dsp:cNvPr id="0" name=""/>
        <dsp:cNvSpPr/>
      </dsp:nvSpPr>
      <dsp:spPr>
        <a:xfrm>
          <a:off x="154960" y="2037265"/>
          <a:ext cx="281745" cy="2817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4A59D-3BAF-4383-9F17-77F51F615607}">
      <dsp:nvSpPr>
        <dsp:cNvPr id="0" name=""/>
        <dsp:cNvSpPr/>
      </dsp:nvSpPr>
      <dsp:spPr>
        <a:xfrm>
          <a:off x="591666" y="1922005"/>
          <a:ext cx="10929773" cy="512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215" tIns="54215" rIns="54215" bIns="54215" numCol="1" spcCol="1270" anchor="ctr" anchorCtr="0">
          <a:noAutofit/>
        </a:bodyPr>
        <a:lstStyle/>
        <a:p>
          <a:pPr marL="0" lvl="0" indent="0" algn="l" defTabSz="977900">
            <a:lnSpc>
              <a:spcPct val="100000"/>
            </a:lnSpc>
            <a:spcBef>
              <a:spcPct val="0"/>
            </a:spcBef>
            <a:spcAft>
              <a:spcPct val="35000"/>
            </a:spcAft>
            <a:buNone/>
          </a:pPr>
          <a:r>
            <a:rPr lang="en-GB" sz="2200" b="1" kern="1200" dirty="0"/>
            <a:t>Question types: </a:t>
          </a:r>
          <a:r>
            <a:rPr lang="en-GB" sz="2200" kern="1200" dirty="0"/>
            <a:t>MCQ, Short answer and extended writing</a:t>
          </a:r>
          <a:endParaRPr lang="en-US" sz="2200" kern="1200" dirty="0"/>
        </a:p>
      </dsp:txBody>
      <dsp:txXfrm>
        <a:off x="591666" y="1922005"/>
        <a:ext cx="10929773" cy="5122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72CB4-CB8F-4914-A9EF-C729AF6440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E35948-4766-43FA-95DC-FA1D62E9F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A2645F-9756-4109-A233-83A73AA005C5}"/>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5" name="Footer Placeholder 4">
            <a:extLst>
              <a:ext uri="{FF2B5EF4-FFF2-40B4-BE49-F238E27FC236}">
                <a16:creationId xmlns:a16="http://schemas.microsoft.com/office/drawing/2014/main" id="{5E363447-37D0-4915-B9A3-EE3A78B2B6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294A5-525D-47EE-90F1-0414A1D9C595}"/>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3668215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05E0-8DEB-419B-BCE9-DC0CD43C5B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0D0336-B8CD-4704-94B9-3330AC23A7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7BEB2-BCEA-4B48-B147-49BD85756116}"/>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5" name="Footer Placeholder 4">
            <a:extLst>
              <a:ext uri="{FF2B5EF4-FFF2-40B4-BE49-F238E27FC236}">
                <a16:creationId xmlns:a16="http://schemas.microsoft.com/office/drawing/2014/main" id="{205BAB31-3D48-4820-A999-C182ED703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FCFBF5-A2E7-402F-9681-A5420B6F1D46}"/>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708026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22735A-946D-4D64-9AC2-9DBBC3F933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BE37E6-F1CB-45C3-B4F2-D573435BBF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FBFEE6-CE89-4E09-AB2A-466422754246}"/>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5" name="Footer Placeholder 4">
            <a:extLst>
              <a:ext uri="{FF2B5EF4-FFF2-40B4-BE49-F238E27FC236}">
                <a16:creationId xmlns:a16="http://schemas.microsoft.com/office/drawing/2014/main" id="{F4A41855-F9AB-4E47-9397-C4819A0E91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46F92-97B3-4803-AE56-1258D9BA7DED}"/>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4229927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65C81-BE55-461E-B13D-E54E599555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A287FE-C698-4212-BC17-33696FB7AA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80F4A-923A-4E38-8C85-E96CEF0F20A0}"/>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5" name="Footer Placeholder 4">
            <a:extLst>
              <a:ext uri="{FF2B5EF4-FFF2-40B4-BE49-F238E27FC236}">
                <a16:creationId xmlns:a16="http://schemas.microsoft.com/office/drawing/2014/main" id="{484A0893-DCCD-4563-A18B-8F64C7358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F74776-A053-4D53-827F-714A7BD39865}"/>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2220644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E27A-AD10-41A1-9695-75EBDF420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F205BC-8276-4E23-8121-0BE71A302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778588-513B-4D5C-9FAC-5B2853500E1A}"/>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5" name="Footer Placeholder 4">
            <a:extLst>
              <a:ext uri="{FF2B5EF4-FFF2-40B4-BE49-F238E27FC236}">
                <a16:creationId xmlns:a16="http://schemas.microsoft.com/office/drawing/2014/main" id="{575A0818-789E-458F-9D16-E5336EEADB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FE796-0CCE-45A8-976A-F0FC27E4F850}"/>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572558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B037-A1A9-41BE-B179-80E5C10197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039D0D-807E-4931-B2B9-96C14EBE6B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E8B8F2-01C1-4FFB-B292-EDBAB722BD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7C01A6-B80F-47CB-9B5E-D5F8841F9FE8}"/>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6" name="Footer Placeholder 5">
            <a:extLst>
              <a:ext uri="{FF2B5EF4-FFF2-40B4-BE49-F238E27FC236}">
                <a16:creationId xmlns:a16="http://schemas.microsoft.com/office/drawing/2014/main" id="{F7F0C9A4-6AFC-4FBE-84BE-838E5A2E1D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84D3F5-AF44-48F8-A100-636239CEB7CA}"/>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4181059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66E8-78B9-4F85-ADC2-6F9D358213E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092B69-C6E4-4052-9588-A00B67D67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2E257C-F000-4B82-A4A3-B6E20CCCEE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A1734-AAAD-4781-88ED-B0BCEB8E18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50EA62-636A-4BAF-9CAF-5C5314FFCA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02C736-CF77-4731-B41F-E7C7DDE3C2F6}"/>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8" name="Footer Placeholder 7">
            <a:extLst>
              <a:ext uri="{FF2B5EF4-FFF2-40B4-BE49-F238E27FC236}">
                <a16:creationId xmlns:a16="http://schemas.microsoft.com/office/drawing/2014/main" id="{38234BE8-8FDF-4010-A80C-AAF28BB049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D86BC2-E249-4DCD-825A-2329DFFFF4CC}"/>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2986907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40209-784F-44F3-A238-A9C36BC797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ED1C15-7932-4D95-B739-CA7EB6D2252D}"/>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4" name="Footer Placeholder 3">
            <a:extLst>
              <a:ext uri="{FF2B5EF4-FFF2-40B4-BE49-F238E27FC236}">
                <a16:creationId xmlns:a16="http://schemas.microsoft.com/office/drawing/2014/main" id="{0E85972E-A2E8-4C0A-8AE4-D8B48CA359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B10080-5A56-47C2-ADF7-CC6A8FC67D21}"/>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3810403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9EEA0E-4982-4DC4-B8C3-8B8EB5DE0F7B}"/>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3" name="Footer Placeholder 2">
            <a:extLst>
              <a:ext uri="{FF2B5EF4-FFF2-40B4-BE49-F238E27FC236}">
                <a16:creationId xmlns:a16="http://schemas.microsoft.com/office/drawing/2014/main" id="{0C98B815-35F9-4255-94C4-F0CC47E030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492F446-6E61-4599-9A13-0360FD2C9FEB}"/>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1116182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438F2-B722-4D4B-9F4A-C6C0C89EDA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6E507B-8B61-4677-B34B-FDFCC8FFD7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8DB62C-FDEB-43AE-ACCD-6FA0A48F4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FBD9B-AE2B-4605-9949-FABE90B028B5}"/>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6" name="Footer Placeholder 5">
            <a:extLst>
              <a:ext uri="{FF2B5EF4-FFF2-40B4-BE49-F238E27FC236}">
                <a16:creationId xmlns:a16="http://schemas.microsoft.com/office/drawing/2014/main" id="{E6EB0D72-B0EF-468A-950E-4E55FE7444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D878EC-3C87-4241-A95F-8E95ADEFA1C3}"/>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2687206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CE0D-64D7-43A6-91C9-E9BAF2EA65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1B0EB1-DD23-401D-BE37-9D196914C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244C6-41A4-4906-8BC1-6925B0BAD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B9C15F-D0BD-41A6-B53E-04690D844C97}"/>
              </a:ext>
            </a:extLst>
          </p:cNvPr>
          <p:cNvSpPr>
            <a:spLocks noGrp="1"/>
          </p:cNvSpPr>
          <p:nvPr>
            <p:ph type="dt" sz="half" idx="10"/>
          </p:nvPr>
        </p:nvSpPr>
        <p:spPr/>
        <p:txBody>
          <a:bodyPr/>
          <a:lstStyle/>
          <a:p>
            <a:fld id="{D0CDB25E-A0A8-4979-9D68-BB7A6DEA920A}" type="datetimeFigureOut">
              <a:rPr lang="en-GB" smtClean="0"/>
              <a:t>01/11/2023</a:t>
            </a:fld>
            <a:endParaRPr lang="en-GB"/>
          </a:p>
        </p:txBody>
      </p:sp>
      <p:sp>
        <p:nvSpPr>
          <p:cNvPr id="6" name="Footer Placeholder 5">
            <a:extLst>
              <a:ext uri="{FF2B5EF4-FFF2-40B4-BE49-F238E27FC236}">
                <a16:creationId xmlns:a16="http://schemas.microsoft.com/office/drawing/2014/main" id="{14796386-67C6-49C2-BD0C-56C5F7D0D2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0979DC-A03B-46DC-A11B-154B6F0510C0}"/>
              </a:ext>
            </a:extLst>
          </p:cNvPr>
          <p:cNvSpPr>
            <a:spLocks noGrp="1"/>
          </p:cNvSpPr>
          <p:nvPr>
            <p:ph type="sldNum" sz="quarter" idx="12"/>
          </p:nvPr>
        </p:nvSpPr>
        <p:spPr/>
        <p:txBody>
          <a:bodyPr/>
          <a:lstStyle/>
          <a:p>
            <a:fld id="{197BA855-2233-4DFE-9A1D-D4F756F39524}" type="slidenum">
              <a:rPr lang="en-GB" smtClean="0"/>
              <a:t>‹#›</a:t>
            </a:fld>
            <a:endParaRPr lang="en-GB"/>
          </a:p>
        </p:txBody>
      </p:sp>
    </p:spTree>
    <p:extLst>
      <p:ext uri="{BB962C8B-B14F-4D97-AF65-F5344CB8AC3E}">
        <p14:creationId xmlns:p14="http://schemas.microsoft.com/office/powerpoint/2010/main" val="3568627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8C813-2FA4-49F1-85CC-DF547B58BC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9B37B2-36A3-4469-ABAA-648729DE9A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C70B92-4BBB-4238-ACC5-A3229A8FCC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DB25E-A0A8-4979-9D68-BB7A6DEA920A}" type="datetimeFigureOut">
              <a:rPr lang="en-GB" smtClean="0"/>
              <a:t>01/11/2023</a:t>
            </a:fld>
            <a:endParaRPr lang="en-GB"/>
          </a:p>
        </p:txBody>
      </p:sp>
      <p:sp>
        <p:nvSpPr>
          <p:cNvPr id="5" name="Footer Placeholder 4">
            <a:extLst>
              <a:ext uri="{FF2B5EF4-FFF2-40B4-BE49-F238E27FC236}">
                <a16:creationId xmlns:a16="http://schemas.microsoft.com/office/drawing/2014/main" id="{DC5A3301-9B6D-4288-9558-7CF55F629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7B6097-9F05-4CD8-A47F-540FD27ACC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A855-2233-4DFE-9A1D-D4F756F39524}" type="slidenum">
              <a:rPr lang="en-GB" smtClean="0"/>
              <a:t>‹#›</a:t>
            </a:fld>
            <a:endParaRPr lang="en-GB"/>
          </a:p>
        </p:txBody>
      </p:sp>
    </p:spTree>
    <p:extLst>
      <p:ext uri="{BB962C8B-B14F-4D97-AF65-F5344CB8AC3E}">
        <p14:creationId xmlns:p14="http://schemas.microsoft.com/office/powerpoint/2010/main" val="3030925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en.wikipedia.org/wiki/Assessment_and_Qualifications_Allian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hyperlink" Target="https://courses.lumenlearning.com/wmopen-psychology/chapter/introduction-to-schizophrenia-and-dissociative-disorders/" TargetMode="Externa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en.wikipedia.org/wiki/Assessment_and_Qualifications_Alliance" TargetMode="External"/><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Assessment_and_Qualifications_Allianc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picpedia.org/highway-signs/p/psychology.html"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www.bps.org.uk/careers" TargetMode="Externa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hyperlink" Target="http://www.the-vital-edge.com/machine-based-collective-intellige/" TargetMode="External"/><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illustrations/thumbs-up-smiley-face-emoji-happy-4007573/" TargetMode="External"/><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Assessment_and_Qualifications_Alliance"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picpedia.org/highway-signs/p/psychology.html" TargetMode="External"/><Relationship Id="rId5" Type="http://schemas.openxmlformats.org/officeDocument/2006/relationships/image" Target="../media/image5.jpg"/><Relationship Id="rId4" Type="http://schemas.openxmlformats.org/officeDocument/2006/relationships/hyperlink" Target="https://en.wikipedia.org/wiki/Assessment_and_Qualifications_Allianc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Attachment_theory" TargetMode="External"/><Relationship Id="rId7" Type="http://schemas.openxmlformats.org/officeDocument/2006/relationships/hyperlink" Target="https://pixnio.com/people/child-togetherness-affection-parent-daughter-mother-hand-people"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pexels.com/photo/asian-baby-korean-teddy-bear-331854/" TargetMode="Externa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0" name="Rectangle 105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22E53213-2C52-4C08-961A-F8567152520B}"/>
              </a:ext>
            </a:extLst>
          </p:cNvPr>
          <p:cNvSpPr txBox="1"/>
          <p:nvPr/>
        </p:nvSpPr>
        <p:spPr>
          <a:xfrm>
            <a:off x="81280" y="182859"/>
            <a:ext cx="6014720" cy="1812629"/>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4100" b="1" dirty="0">
                <a:solidFill>
                  <a:srgbClr val="FFFF00"/>
                </a:solidFill>
                <a:ea typeface="+mj-ea"/>
                <a:cs typeface="+mj-cs"/>
              </a:rPr>
              <a:t>Welcome to </a:t>
            </a:r>
          </a:p>
          <a:p>
            <a:pPr algn="ctr">
              <a:lnSpc>
                <a:spcPct val="90000"/>
              </a:lnSpc>
              <a:spcBef>
                <a:spcPct val="0"/>
              </a:spcBef>
              <a:spcAft>
                <a:spcPts val="600"/>
              </a:spcAft>
            </a:pPr>
            <a:r>
              <a:rPr lang="en-US" sz="4100" b="1" dirty="0">
                <a:solidFill>
                  <a:schemeClr val="bg2"/>
                </a:solidFill>
                <a:ea typeface="+mj-ea"/>
                <a:cs typeface="+mj-cs"/>
              </a:rPr>
              <a:t>A-Level Psychology at</a:t>
            </a:r>
          </a:p>
          <a:p>
            <a:pPr algn="ctr">
              <a:lnSpc>
                <a:spcPct val="90000"/>
              </a:lnSpc>
              <a:spcBef>
                <a:spcPct val="0"/>
              </a:spcBef>
              <a:spcAft>
                <a:spcPts val="600"/>
              </a:spcAft>
            </a:pPr>
            <a:r>
              <a:rPr lang="en-US" sz="4100" b="1" dirty="0">
                <a:solidFill>
                  <a:schemeClr val="accent1">
                    <a:lumMod val="60000"/>
                    <a:lumOff val="40000"/>
                  </a:schemeClr>
                </a:solidFill>
                <a:ea typeface="+mj-ea"/>
                <a:cs typeface="+mj-cs"/>
              </a:rPr>
              <a:t>St Ambrose College</a:t>
            </a:r>
          </a:p>
        </p:txBody>
      </p:sp>
      <p:cxnSp>
        <p:nvCxnSpPr>
          <p:cNvPr id="1061" name="Straight Connector 106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6C9C8735-6480-48E4-A6B7-BD22CA426DDC}"/>
              </a:ext>
            </a:extLst>
          </p:cNvPr>
          <p:cNvSpPr txBox="1">
            <a:spLocks noChangeArrowheads="1" noChangeShapeType="1"/>
          </p:cNvSpPr>
          <p:nvPr/>
        </p:nvSpPr>
        <p:spPr bwMode="auto">
          <a:xfrm>
            <a:off x="441788" y="3429000"/>
            <a:ext cx="5866904" cy="3711571"/>
          </a:xfrm>
          <a:prstGeom prst="rect">
            <a:avLst/>
          </a:prstGeom>
        </p:spPr>
        <p:txBody>
          <a:bodyPr vert="horz" lIns="91440" tIns="45720" rIns="91440" bIns="45720" numCol="1" rtlCol="0" anchorCtr="0" compatLnSpc="1">
            <a:prstTxWarp prst="textNoShape">
              <a:avLst/>
            </a:prstTxWarp>
            <a:normAutofit/>
          </a:bodyPr>
          <a:lstStyle/>
          <a:p>
            <a:pPr marR="0" lvl="0" algn="ctr" fontAlgn="base">
              <a:lnSpc>
                <a:spcPct val="90000"/>
              </a:lnSpc>
              <a:spcBef>
                <a:spcPct val="0"/>
              </a:spcBef>
              <a:spcAft>
                <a:spcPts val="600"/>
              </a:spcAft>
              <a:buClrTx/>
              <a:buSzTx/>
              <a:tabLst/>
            </a:pPr>
            <a:r>
              <a:rPr lang="en-US" altLang="en-US" sz="4000" b="1" dirty="0">
                <a:solidFill>
                  <a:schemeClr val="bg1"/>
                </a:solidFill>
              </a:rPr>
              <a:t>Please feel free to contact         </a:t>
            </a:r>
          </a:p>
          <a:p>
            <a:pPr marR="0" lvl="0" algn="ctr" fontAlgn="base">
              <a:lnSpc>
                <a:spcPct val="90000"/>
              </a:lnSpc>
              <a:spcBef>
                <a:spcPct val="0"/>
              </a:spcBef>
              <a:spcAft>
                <a:spcPts val="600"/>
              </a:spcAft>
              <a:buClrTx/>
              <a:buSzTx/>
              <a:tabLst/>
            </a:pPr>
            <a:r>
              <a:rPr lang="en-US" altLang="en-US" sz="4800" b="1" dirty="0">
                <a:solidFill>
                  <a:schemeClr val="accent4"/>
                </a:solidFill>
              </a:rPr>
              <a:t>Mrs Boulton </a:t>
            </a:r>
          </a:p>
          <a:p>
            <a:pPr marR="0" lvl="0" algn="ctr" fontAlgn="base">
              <a:lnSpc>
                <a:spcPct val="90000"/>
              </a:lnSpc>
              <a:spcBef>
                <a:spcPct val="0"/>
              </a:spcBef>
              <a:spcAft>
                <a:spcPts val="600"/>
              </a:spcAft>
              <a:buClrTx/>
              <a:buSzTx/>
              <a:tabLst/>
            </a:pPr>
            <a:r>
              <a:rPr lang="en-US" altLang="en-US" sz="4800" b="1" dirty="0">
                <a:solidFill>
                  <a:schemeClr val="accent4"/>
                </a:solidFill>
              </a:rPr>
              <a:t> Miss Wagstaff</a:t>
            </a:r>
            <a:endParaRPr kumimoji="0" lang="en-US" altLang="en-US" sz="4800" b="1" i="0" strike="noStrike" cap="none" normalizeH="0" baseline="0" dirty="0">
              <a:ln>
                <a:noFill/>
              </a:ln>
              <a:solidFill>
                <a:schemeClr val="accent4"/>
              </a:solidFill>
              <a:effectLst/>
            </a:endParaRPr>
          </a:p>
          <a:p>
            <a:pPr marR="0" lvl="0" algn="ctr" fontAlgn="base">
              <a:lnSpc>
                <a:spcPct val="90000"/>
              </a:lnSpc>
              <a:spcBef>
                <a:spcPct val="0"/>
              </a:spcBef>
              <a:spcAft>
                <a:spcPts val="600"/>
              </a:spcAft>
              <a:buClrTx/>
              <a:buSzTx/>
              <a:tabLst/>
            </a:pPr>
            <a:r>
              <a:rPr kumimoji="0" lang="en-US" altLang="en-US" sz="4800" b="1" i="0" u="none" strike="noStrike" cap="none" normalizeH="0" baseline="0" dirty="0">
                <a:ln>
                  <a:noFill/>
                </a:ln>
                <a:solidFill>
                  <a:schemeClr val="bg1"/>
                </a:solidFill>
                <a:effectLst/>
              </a:rPr>
              <a:t>(Psychology Teachers)</a:t>
            </a:r>
            <a:endParaRPr lang="en-US" altLang="en-US" sz="4800" b="1" dirty="0">
              <a:solidFill>
                <a:schemeClr val="bg1"/>
              </a:solidFill>
            </a:endParaRPr>
          </a:p>
        </p:txBody>
      </p:sp>
      <p:pic>
        <p:nvPicPr>
          <p:cNvPr id="1027" name="Picture 3" descr="psychology[1]">
            <a:extLst>
              <a:ext uri="{FF2B5EF4-FFF2-40B4-BE49-F238E27FC236}">
                <a16:creationId xmlns:a16="http://schemas.microsoft.com/office/drawing/2014/main" id="{37BD6F39-3D9A-4D4F-85E8-0E8FCD4126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941" r="-2" b="40032"/>
          <a:stretch/>
        </p:blipFill>
        <p:spPr bwMode="auto">
          <a:xfrm>
            <a:off x="6645193" y="936075"/>
            <a:ext cx="3588640" cy="16522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62" name="Rectangle 1061">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63C5DF3-1C36-4DF3-9C70-68DE5D45187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38661" y="4483755"/>
            <a:ext cx="3588640" cy="1277555"/>
          </a:xfrm>
          <a:prstGeom prst="rect">
            <a:avLst/>
          </a:prstGeom>
        </p:spPr>
      </p:pic>
      <p:sp>
        <p:nvSpPr>
          <p:cNvPr id="1063" name="Rectangle 1062">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549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53DE-4391-4E9A-BC49-7485CBF83970}"/>
              </a:ext>
            </a:extLst>
          </p:cNvPr>
          <p:cNvSpPr>
            <a:spLocks noGrp="1"/>
          </p:cNvSpPr>
          <p:nvPr>
            <p:ph type="title"/>
          </p:nvPr>
        </p:nvSpPr>
        <p:spPr>
          <a:xfrm>
            <a:off x="704209" y="635069"/>
            <a:ext cx="4509236" cy="1139139"/>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GB" altLang="en-US" sz="3600" b="1" i="0" u="sng"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Approaches</a:t>
            </a:r>
            <a:endParaRPr kumimoji="0" lang="en-GB" altLang="en-US" sz="36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GB" altLang="en-US" sz="3600" b="0" i="0" u="none" strike="noStrike" cap="none" normalizeH="0" baseline="0">
              <a:ln>
                <a:noFill/>
              </a:ln>
              <a:effectLst/>
              <a:latin typeface="Arial" panose="020B0604020202020204" pitchFamily="34" charset="0"/>
            </a:endParaRPr>
          </a:p>
        </p:txBody>
      </p:sp>
      <p:sp>
        <p:nvSpPr>
          <p:cNvPr id="3" name="Content Placeholder 2">
            <a:extLst>
              <a:ext uri="{FF2B5EF4-FFF2-40B4-BE49-F238E27FC236}">
                <a16:creationId xmlns:a16="http://schemas.microsoft.com/office/drawing/2014/main" id="{0879589B-AD7C-4A6D-A995-0E690E944A78}"/>
              </a:ext>
            </a:extLst>
          </p:cNvPr>
          <p:cNvSpPr>
            <a:spLocks noGrp="1"/>
          </p:cNvSpPr>
          <p:nvPr>
            <p:ph idx="1"/>
          </p:nvPr>
        </p:nvSpPr>
        <p:spPr>
          <a:xfrm>
            <a:off x="731487" y="1577725"/>
            <a:ext cx="4509237" cy="4170461"/>
          </a:xfrm>
        </p:spPr>
        <p:txBody>
          <a:bodyPr anchor="t">
            <a:normAutofit/>
          </a:bodyPr>
          <a:lstStyle/>
          <a:p>
            <a:pPr marL="0" marR="0" lvl="0" indent="0" defTabSz="914400" rtl="0" eaLnBrk="0" fontAlgn="base" latinLnBrk="0" hangingPunct="0">
              <a:spcBef>
                <a:spcPct val="0"/>
              </a:spcBef>
              <a:spcAft>
                <a:spcPts val="600"/>
              </a:spcAft>
              <a:buClrTx/>
              <a:buSzTx/>
              <a:buFontTx/>
              <a:buNone/>
              <a:tabLst/>
            </a:pPr>
            <a:r>
              <a:rPr lang="en-GB" altLang="en-US" b="1" dirty="0">
                <a:latin typeface="Calibri" panose="020F0502020204030204" pitchFamily="34" charset="0"/>
                <a:ea typeface="Calibri" panose="020F0502020204030204" pitchFamily="34" charset="0"/>
                <a:cs typeface="Times New Roman" panose="02020603050405020304" pitchFamily="18" charset="0"/>
              </a:rPr>
              <a:t>Understand the main perspectives in Psychology</a:t>
            </a:r>
          </a:p>
          <a:p>
            <a:pPr marR="0" lvl="0" defTabSz="914400" rtl="0" eaLnBrk="0" fontAlgn="base" latinLnBrk="0" hangingPunct="0">
              <a:spcBef>
                <a:spcPct val="0"/>
              </a:spcBef>
              <a:spcAft>
                <a:spcPts val="600"/>
              </a:spcAft>
              <a:buClrTx/>
              <a:buSzTx/>
              <a:tabLst/>
            </a:pPr>
            <a:r>
              <a:rPr lang="en-GB" altLang="en-US" b="1" dirty="0">
                <a:latin typeface="Calibri" panose="020F0502020204030204" pitchFamily="34" charset="0"/>
                <a:ea typeface="Calibri" panose="020F0502020204030204" pitchFamily="34" charset="0"/>
                <a:cs typeface="Times New Roman" panose="02020603050405020304" pitchFamily="18" charset="0"/>
              </a:rPr>
              <a:t>Biological</a:t>
            </a:r>
          </a:p>
          <a:p>
            <a:pPr marR="0" lvl="0" defTabSz="914400" rtl="0" eaLnBrk="0" fontAlgn="base" latinLnBrk="0" hangingPunct="0">
              <a:spcBef>
                <a:spcPct val="0"/>
              </a:spcBef>
              <a:spcAft>
                <a:spcPts val="600"/>
              </a:spcAft>
              <a:buClrTx/>
              <a:buSzTx/>
              <a:tabLst/>
            </a:pPr>
            <a:r>
              <a:rPr lang="en-GB" altLang="en-US" b="1" dirty="0">
                <a:latin typeface="Calibri" panose="020F0502020204030204" pitchFamily="34" charset="0"/>
                <a:ea typeface="Calibri" panose="020F0502020204030204" pitchFamily="34" charset="0"/>
                <a:cs typeface="Times New Roman" panose="02020603050405020304" pitchFamily="18" charset="0"/>
              </a:rPr>
              <a:t>Behaviourism</a:t>
            </a:r>
          </a:p>
          <a:p>
            <a:pPr marR="0" lvl="0" defTabSz="914400" rtl="0" eaLnBrk="0" fontAlgn="base" latinLnBrk="0" hangingPunct="0">
              <a:spcBef>
                <a:spcPct val="0"/>
              </a:spcBef>
              <a:spcAft>
                <a:spcPts val="600"/>
              </a:spcAft>
              <a:buClrTx/>
              <a:buSzTx/>
              <a:tabLst/>
            </a:pPr>
            <a:r>
              <a:rPr lang="en-GB" altLang="en-US" b="1" dirty="0">
                <a:latin typeface="Calibri" panose="020F0502020204030204" pitchFamily="34" charset="0"/>
                <a:ea typeface="Calibri" panose="020F0502020204030204" pitchFamily="34" charset="0"/>
                <a:cs typeface="Times New Roman" panose="02020603050405020304" pitchFamily="18" charset="0"/>
              </a:rPr>
              <a:t>Cognitive</a:t>
            </a:r>
          </a:p>
          <a:p>
            <a:pPr marR="0" lvl="0" defTabSz="914400" rtl="0" eaLnBrk="0" fontAlgn="base" latinLnBrk="0" hangingPunct="0">
              <a:spcBef>
                <a:spcPct val="0"/>
              </a:spcBef>
              <a:spcAft>
                <a:spcPts val="600"/>
              </a:spcAft>
              <a:buClrTx/>
              <a:buSzTx/>
              <a:tabLst/>
            </a:pPr>
            <a:r>
              <a:rPr lang="en-GB" altLang="en-US" b="1" dirty="0">
                <a:latin typeface="Calibri" panose="020F0502020204030204" pitchFamily="34" charset="0"/>
                <a:ea typeface="Calibri" panose="020F0502020204030204" pitchFamily="34" charset="0"/>
                <a:cs typeface="Times New Roman" panose="02020603050405020304" pitchFamily="18" charset="0"/>
              </a:rPr>
              <a:t>Psychodynamic </a:t>
            </a:r>
          </a:p>
          <a:p>
            <a:pPr marR="0" lvl="0" defTabSz="914400" rtl="0" eaLnBrk="0" fontAlgn="base" latinLnBrk="0" hangingPunct="0">
              <a:spcBef>
                <a:spcPct val="0"/>
              </a:spcBef>
              <a:spcAft>
                <a:spcPts val="600"/>
              </a:spcAft>
              <a:buClrTx/>
              <a:buSzTx/>
              <a:tabLst/>
            </a:pPr>
            <a:r>
              <a:rPr lang="en-GB" altLang="en-US" b="1" dirty="0">
                <a:latin typeface="Calibri" panose="020F0502020204030204" pitchFamily="34" charset="0"/>
                <a:ea typeface="Calibri" panose="020F0502020204030204" pitchFamily="34" charset="0"/>
                <a:cs typeface="Times New Roman" panose="02020603050405020304" pitchFamily="18" charset="0"/>
              </a:rPr>
              <a:t>Humanistic</a:t>
            </a:r>
          </a:p>
        </p:txBody>
      </p:sp>
      <p:sp>
        <p:nvSpPr>
          <p:cNvPr id="1031" name="Oval 1030">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BE8A4C7-D7FA-4ACD-876A-D226567C81F5}"/>
              </a:ext>
            </a:extLst>
          </p:cNvPr>
          <p:cNvPicPr>
            <a:picLocks noChangeAspect="1"/>
          </p:cNvPicPr>
          <p:nvPr/>
        </p:nvPicPr>
        <p:blipFill rotWithShape="1">
          <a:blip r:embed="rId2"/>
          <a:srcRect l="30375" r="2877" b="4"/>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1033" name="Freeform: Shape 103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Oval 1040">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5E2FEB8-8815-4E5D-962C-18EA37461C1A}"/>
              </a:ext>
            </a:extLst>
          </p:cNvPr>
          <p:cNvPicPr>
            <a:picLocks noChangeAspect="1"/>
          </p:cNvPicPr>
          <p:nvPr/>
        </p:nvPicPr>
        <p:blipFill rotWithShape="1">
          <a:blip r:embed="rId3"/>
          <a:srcRect l="3668" r="26293"/>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026" name="Picture 2">
            <a:extLst>
              <a:ext uri="{FF2B5EF4-FFF2-40B4-BE49-F238E27FC236}">
                <a16:creationId xmlns:a16="http://schemas.microsoft.com/office/drawing/2014/main" id="{3A52E066-4727-DC2E-44CA-74D977EB22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19" r="6580"/>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1042" name="Freeform: Shape 1036">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20B6F65-27EB-B0E3-3449-A036FD070464}"/>
              </a:ext>
            </a:extLst>
          </p:cNvPr>
          <p:cNvPicPr>
            <a:picLocks noChangeAspect="1"/>
          </p:cNvPicPr>
          <p:nvPr/>
        </p:nvPicPr>
        <p:blipFill rotWithShape="1">
          <a:blip r:embed="rId5"/>
          <a:srcRect t="12457" r="-2" b="43778"/>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1043" name="Freeform: Shape 1038">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2E11605-7D23-1307-B1E2-9DEF97F52B8B}"/>
              </a:ext>
            </a:extLst>
          </p:cNvPr>
          <p:cNvPicPr>
            <a:picLocks noChangeAspect="1"/>
          </p:cNvPicPr>
          <p:nvPr/>
        </p:nvPicPr>
        <p:blipFill rotWithShape="1">
          <a:blip r:embed="rId6"/>
          <a:srcRect l="21544" r="2690"/>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
        <p:nvSpPr>
          <p:cNvPr id="9" name="TextBox 8">
            <a:extLst>
              <a:ext uri="{FF2B5EF4-FFF2-40B4-BE49-F238E27FC236}">
                <a16:creationId xmlns:a16="http://schemas.microsoft.com/office/drawing/2014/main" id="{D66E7951-EFE4-7EB0-89DC-FAA32FA2C2AC}"/>
              </a:ext>
            </a:extLst>
          </p:cNvPr>
          <p:cNvSpPr txBox="1"/>
          <p:nvPr/>
        </p:nvSpPr>
        <p:spPr>
          <a:xfrm>
            <a:off x="0" y="89390"/>
            <a:ext cx="239671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GB" sz="2400" dirty="0"/>
              <a:t>Paper 2</a:t>
            </a:r>
          </a:p>
        </p:txBody>
      </p:sp>
    </p:spTree>
    <p:extLst>
      <p:ext uri="{BB962C8B-B14F-4D97-AF65-F5344CB8AC3E}">
        <p14:creationId xmlns:p14="http://schemas.microsoft.com/office/powerpoint/2010/main" val="4033016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53DE-4391-4E9A-BC49-7485CBF83970}"/>
              </a:ext>
            </a:extLst>
          </p:cNvPr>
          <p:cNvSpPr>
            <a:spLocks noGrp="1"/>
          </p:cNvSpPr>
          <p:nvPr>
            <p:ph type="title"/>
          </p:nvPr>
        </p:nvSpPr>
        <p:spPr>
          <a:xfrm>
            <a:off x="761999" y="1138036"/>
            <a:ext cx="4526973" cy="1402470"/>
          </a:xfrm>
        </p:spPr>
        <p:txBody>
          <a:bodyPr anchor="t">
            <a:normAutofit/>
          </a:bodyPr>
          <a:lstStyle/>
          <a:p>
            <a:pPr marL="0" marR="0" lvl="0" indent="0" defTabSz="914400" rtl="0" eaLnBrk="0" fontAlgn="base" latinLnBrk="0" hangingPunct="0">
              <a:spcBef>
                <a:spcPct val="0"/>
              </a:spcBef>
              <a:spcAft>
                <a:spcPct val="0"/>
              </a:spcAft>
              <a:buClrTx/>
              <a:buSzTx/>
              <a:buFontTx/>
              <a:buNone/>
              <a:tabLst/>
            </a:pPr>
            <a:r>
              <a:rPr kumimoji="0" lang="en-GB" altLang="en-US" sz="3200" b="1" i="0" u="sng" strike="noStrike" cap="none" normalizeH="0" baseline="0">
                <a:ln>
                  <a:noFill/>
                </a:ln>
                <a:effectLst/>
                <a:latin typeface="Calibri" panose="020F0502020204030204" pitchFamily="34" charset="0"/>
                <a:ea typeface="Calibri" panose="020F0502020204030204" pitchFamily="34" charset="0"/>
                <a:cs typeface="Times New Roman" panose="02020603050405020304" pitchFamily="18" charset="0"/>
              </a:rPr>
              <a:t>BioPsychology</a:t>
            </a:r>
            <a:endParaRPr kumimoji="0" lang="en-GB" altLang="en-US" sz="3200" b="0" i="0" u="none" strike="noStrike" cap="none" normalizeH="0" baseline="0">
              <a:ln>
                <a:noFill/>
              </a:ln>
              <a:effectLst/>
            </a:endParaRPr>
          </a:p>
          <a:p>
            <a:pPr marL="0" marR="0" lvl="0" indent="0" defTabSz="914400" rtl="0" eaLnBrk="0" fontAlgn="base" latinLnBrk="0" hangingPunct="0">
              <a:spcBef>
                <a:spcPct val="0"/>
              </a:spcBef>
              <a:spcAft>
                <a:spcPct val="0"/>
              </a:spcAft>
              <a:buClrTx/>
              <a:buSzTx/>
              <a:buFontTx/>
              <a:buNone/>
              <a:tabLst/>
            </a:pPr>
            <a:endParaRPr kumimoji="0" lang="en-GB" altLang="en-US" sz="3200" b="0" i="0" u="none" strike="noStrike" cap="none" normalizeH="0" baseline="0">
              <a:ln>
                <a:noFill/>
              </a:ln>
              <a:effectLst/>
              <a:latin typeface="Arial" panose="020B0604020202020204" pitchFamily="34" charset="0"/>
            </a:endParaRPr>
          </a:p>
        </p:txBody>
      </p:sp>
      <p:cxnSp>
        <p:nvCxnSpPr>
          <p:cNvPr id="15" name="Straight Connector 14">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79589B-AD7C-4A6D-A995-0E690E944A78}"/>
              </a:ext>
            </a:extLst>
          </p:cNvPr>
          <p:cNvSpPr>
            <a:spLocks noGrp="1"/>
          </p:cNvSpPr>
          <p:nvPr>
            <p:ph idx="1"/>
          </p:nvPr>
        </p:nvSpPr>
        <p:spPr>
          <a:xfrm>
            <a:off x="274320" y="1859280"/>
            <a:ext cx="5557520" cy="4998720"/>
          </a:xfrm>
        </p:spPr>
        <p:txBody>
          <a:bodyPr>
            <a:normAutofit/>
          </a:bodyPr>
          <a:lstStyle/>
          <a:p>
            <a:pPr marL="0" marR="0" lvl="0" indent="0" defTabSz="914400" rtl="0" eaLnBrk="0" fontAlgn="base" latinLnBrk="0" hangingPunct="0">
              <a:spcBef>
                <a:spcPct val="0"/>
              </a:spcBef>
              <a:spcAft>
                <a:spcPts val="600"/>
              </a:spcAft>
              <a:buClrTx/>
              <a:buSzTx/>
              <a:buFontTx/>
              <a:buNone/>
              <a:tabLst/>
            </a:pPr>
            <a:r>
              <a:rPr lang="en-GB" altLang="en-US" sz="2000" b="1" dirty="0">
                <a:latin typeface="Calibri" panose="020F0502020204030204" pitchFamily="34" charset="0"/>
                <a:ea typeface="Calibri" panose="020F0502020204030204" pitchFamily="34" charset="0"/>
                <a:cs typeface="Times New Roman" panose="02020603050405020304" pitchFamily="18" charset="0"/>
              </a:rPr>
              <a:t>How do neurons communicate?</a:t>
            </a:r>
          </a:p>
          <a:p>
            <a:pPr marL="0" marR="0" lvl="0" indent="0" defTabSz="914400" rtl="0" eaLnBrk="0" fontAlgn="base" latinLnBrk="0" hangingPunct="0">
              <a:spcBef>
                <a:spcPct val="0"/>
              </a:spcBef>
              <a:spcAft>
                <a:spcPts val="600"/>
              </a:spcAft>
              <a:buClrTx/>
              <a:buSzTx/>
              <a:buFontTx/>
              <a:buNone/>
              <a:tabLst/>
            </a:pPr>
            <a:endParaRPr lang="en-GB" alt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GB" altLang="en-US" sz="2000" b="1" dirty="0">
                <a:latin typeface="Calibri" panose="020F0502020204030204" pitchFamily="34" charset="0"/>
                <a:ea typeface="Calibri" panose="020F0502020204030204" pitchFamily="34" charset="0"/>
                <a:cs typeface="Times New Roman" panose="02020603050405020304" pitchFamily="18" charset="0"/>
              </a:rPr>
              <a:t>What are the different regions of the brain responsible for?</a:t>
            </a:r>
          </a:p>
          <a:p>
            <a:pPr marL="0" marR="0" lvl="0" indent="0" defTabSz="914400" rtl="0" eaLnBrk="0" fontAlgn="base" latinLnBrk="0" hangingPunct="0">
              <a:spcBef>
                <a:spcPct val="0"/>
              </a:spcBef>
              <a:spcAft>
                <a:spcPts val="600"/>
              </a:spcAft>
              <a:buClrTx/>
              <a:buSzTx/>
              <a:buFontTx/>
              <a:buNone/>
              <a:tabLst/>
            </a:pPr>
            <a:endParaRPr lang="en-GB" alt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GB" altLang="en-US" sz="2000" b="1" dirty="0">
                <a:latin typeface="Calibri" panose="020F0502020204030204" pitchFamily="34" charset="0"/>
                <a:ea typeface="Calibri" panose="020F0502020204030204" pitchFamily="34" charset="0"/>
                <a:cs typeface="Times New Roman" panose="02020603050405020304" pitchFamily="18" charset="0"/>
              </a:rPr>
              <a:t>How do we measure activity in the brain?</a:t>
            </a:r>
          </a:p>
          <a:p>
            <a:pPr marL="0" marR="0" lvl="0" indent="0" defTabSz="914400" rtl="0" eaLnBrk="0" fontAlgn="base" latinLnBrk="0" hangingPunct="0">
              <a:spcBef>
                <a:spcPct val="0"/>
              </a:spcBef>
              <a:spcAft>
                <a:spcPts val="600"/>
              </a:spcAft>
              <a:buClrTx/>
              <a:buSzTx/>
              <a:buFontTx/>
              <a:buNone/>
              <a:tabLst/>
            </a:pPr>
            <a:endParaRPr lang="en-GB" alt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GB" altLang="en-US" sz="2000" b="1" dirty="0">
                <a:latin typeface="Calibri" panose="020F0502020204030204" pitchFamily="34" charset="0"/>
                <a:ea typeface="Calibri" panose="020F0502020204030204" pitchFamily="34" charset="0"/>
                <a:cs typeface="Times New Roman" panose="02020603050405020304" pitchFamily="18" charset="0"/>
              </a:rPr>
              <a:t>How does the central nervous system respond to the fight or flight response when we perceive a threat?</a:t>
            </a:r>
          </a:p>
          <a:p>
            <a:pPr marL="0" marR="0" lvl="0" indent="0" defTabSz="914400" rtl="0" eaLnBrk="0" fontAlgn="base" latinLnBrk="0" hangingPunct="0">
              <a:spcBef>
                <a:spcPct val="0"/>
              </a:spcBef>
              <a:spcAft>
                <a:spcPts val="600"/>
              </a:spcAft>
              <a:buClrTx/>
              <a:buSzTx/>
              <a:buFontTx/>
              <a:buNone/>
              <a:tabLst/>
            </a:pPr>
            <a:endParaRPr lang="en-GB" altLang="en-US" sz="20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GB" altLang="en-US" sz="2000" b="1" dirty="0">
                <a:latin typeface="Calibri" panose="020F0502020204030204" pitchFamily="34" charset="0"/>
                <a:ea typeface="Calibri" panose="020F0502020204030204" pitchFamily="34" charset="0"/>
                <a:cs typeface="Times New Roman" panose="02020603050405020304" pitchFamily="18" charset="0"/>
              </a:rPr>
              <a:t>How does the body process the environmental stimuli to regulate our sleep/wake cycle?</a:t>
            </a:r>
          </a:p>
        </p:txBody>
      </p:sp>
      <p:pic>
        <p:nvPicPr>
          <p:cNvPr id="4" name="Picture 3">
            <a:extLst>
              <a:ext uri="{FF2B5EF4-FFF2-40B4-BE49-F238E27FC236}">
                <a16:creationId xmlns:a16="http://schemas.microsoft.com/office/drawing/2014/main" id="{ADA0A195-908B-1C51-8638-E601AF0EABBC}"/>
              </a:ext>
            </a:extLst>
          </p:cNvPr>
          <p:cNvPicPr>
            <a:picLocks noChangeAspect="1"/>
          </p:cNvPicPr>
          <p:nvPr/>
        </p:nvPicPr>
        <p:blipFill rotWithShape="1">
          <a:blip r:embed="rId2"/>
          <a:srcRect l="30881" r="13563"/>
          <a:stretch/>
        </p:blipFill>
        <p:spPr>
          <a:xfrm>
            <a:off x="6096001" y="1"/>
            <a:ext cx="3048000" cy="3429000"/>
          </a:xfrm>
          <a:prstGeom prst="rect">
            <a:avLst/>
          </a:prstGeom>
        </p:spPr>
      </p:pic>
      <p:pic>
        <p:nvPicPr>
          <p:cNvPr id="9" name="Picture 8">
            <a:extLst>
              <a:ext uri="{FF2B5EF4-FFF2-40B4-BE49-F238E27FC236}">
                <a16:creationId xmlns:a16="http://schemas.microsoft.com/office/drawing/2014/main" id="{237A2178-285B-EBC3-E6F9-44684D08BF97}"/>
              </a:ext>
            </a:extLst>
          </p:cNvPr>
          <p:cNvPicPr>
            <a:picLocks noChangeAspect="1"/>
          </p:cNvPicPr>
          <p:nvPr/>
        </p:nvPicPr>
        <p:blipFill rotWithShape="1">
          <a:blip r:embed="rId3"/>
          <a:srcRect l="9020" r="31720"/>
          <a:stretch/>
        </p:blipFill>
        <p:spPr>
          <a:xfrm>
            <a:off x="9144000" y="10"/>
            <a:ext cx="3048000" cy="3428991"/>
          </a:xfrm>
          <a:prstGeom prst="rect">
            <a:avLst/>
          </a:prstGeom>
        </p:spPr>
      </p:pic>
      <p:pic>
        <p:nvPicPr>
          <p:cNvPr id="10" name="Picture 9">
            <a:extLst>
              <a:ext uri="{FF2B5EF4-FFF2-40B4-BE49-F238E27FC236}">
                <a16:creationId xmlns:a16="http://schemas.microsoft.com/office/drawing/2014/main" id="{F001A8DC-CBFB-99BE-3E41-7CD19E1932FA}"/>
              </a:ext>
            </a:extLst>
          </p:cNvPr>
          <p:cNvPicPr>
            <a:picLocks noChangeAspect="1"/>
          </p:cNvPicPr>
          <p:nvPr/>
        </p:nvPicPr>
        <p:blipFill rotWithShape="1">
          <a:blip r:embed="rId4"/>
          <a:srcRect t="625" r="1" b="1"/>
          <a:stretch/>
        </p:blipFill>
        <p:spPr>
          <a:xfrm>
            <a:off x="6096007" y="3429000"/>
            <a:ext cx="6095993" cy="3429000"/>
          </a:xfrm>
          <a:prstGeom prst="rect">
            <a:avLst/>
          </a:prstGeom>
        </p:spPr>
      </p:pic>
      <p:sp>
        <p:nvSpPr>
          <p:cNvPr id="11" name="TextBox 10">
            <a:extLst>
              <a:ext uri="{FF2B5EF4-FFF2-40B4-BE49-F238E27FC236}">
                <a16:creationId xmlns:a16="http://schemas.microsoft.com/office/drawing/2014/main" id="{3239A6F3-3E59-C453-A120-5CC2684B17D0}"/>
              </a:ext>
            </a:extLst>
          </p:cNvPr>
          <p:cNvSpPr txBox="1"/>
          <p:nvPr/>
        </p:nvSpPr>
        <p:spPr>
          <a:xfrm>
            <a:off x="0" y="89390"/>
            <a:ext cx="239671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GB" sz="2400" dirty="0"/>
              <a:t>Paper 2</a:t>
            </a:r>
          </a:p>
        </p:txBody>
      </p:sp>
    </p:spTree>
    <p:extLst>
      <p:ext uri="{BB962C8B-B14F-4D97-AF65-F5344CB8AC3E}">
        <p14:creationId xmlns:p14="http://schemas.microsoft.com/office/powerpoint/2010/main" val="1968969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0E174-E539-5B45-5CE4-CB173F35EC7C}"/>
              </a:ext>
            </a:extLst>
          </p:cNvPr>
          <p:cNvSpPr>
            <a:spLocks noGrp="1"/>
          </p:cNvSpPr>
          <p:nvPr>
            <p:ph type="title"/>
          </p:nvPr>
        </p:nvSpPr>
        <p:spPr>
          <a:xfrm>
            <a:off x="761803" y="350196"/>
            <a:ext cx="4646904" cy="1624520"/>
          </a:xfrm>
        </p:spPr>
        <p:txBody>
          <a:bodyPr anchor="ctr">
            <a:normAutofit/>
          </a:bodyPr>
          <a:lstStyle/>
          <a:p>
            <a:r>
              <a:rPr lang="en-GB" sz="4000"/>
              <a:t>Research Methods</a:t>
            </a:r>
          </a:p>
        </p:txBody>
      </p:sp>
      <p:sp>
        <p:nvSpPr>
          <p:cNvPr id="3" name="Content Placeholder 2">
            <a:extLst>
              <a:ext uri="{FF2B5EF4-FFF2-40B4-BE49-F238E27FC236}">
                <a16:creationId xmlns:a16="http://schemas.microsoft.com/office/drawing/2014/main" id="{9E8E2ADC-16A3-2FA6-A8A4-F43E985E5268}"/>
              </a:ext>
            </a:extLst>
          </p:cNvPr>
          <p:cNvSpPr>
            <a:spLocks noGrp="1"/>
          </p:cNvSpPr>
          <p:nvPr>
            <p:ph idx="1"/>
          </p:nvPr>
        </p:nvSpPr>
        <p:spPr>
          <a:xfrm>
            <a:off x="284282" y="2636195"/>
            <a:ext cx="5588198" cy="3871609"/>
          </a:xfrm>
        </p:spPr>
        <p:txBody>
          <a:bodyPr anchor="ctr">
            <a:normAutofit fontScale="92500" lnSpcReduction="10000"/>
          </a:bodyPr>
          <a:lstStyle/>
          <a:p>
            <a:r>
              <a:rPr lang="en-GB" sz="2000" dirty="0"/>
              <a:t>How to design experiments, observations, self-reports and correlations</a:t>
            </a:r>
          </a:p>
          <a:p>
            <a:endParaRPr lang="en-GB" sz="2000" dirty="0"/>
          </a:p>
          <a:p>
            <a:r>
              <a:rPr lang="en-GB" sz="2000" dirty="0"/>
              <a:t>Strengths and weaknesses on research methods</a:t>
            </a:r>
          </a:p>
          <a:p>
            <a:endParaRPr lang="en-GB" sz="2000" dirty="0"/>
          </a:p>
          <a:p>
            <a:r>
              <a:rPr lang="en-GB" sz="2000" dirty="0"/>
              <a:t>How to calculate descriptive and inferential statistics</a:t>
            </a:r>
          </a:p>
          <a:p>
            <a:endParaRPr lang="en-GB" sz="2000" dirty="0"/>
          </a:p>
          <a:p>
            <a:r>
              <a:rPr lang="en-GB" sz="2000" dirty="0"/>
              <a:t>What are the issues surrounding experiments on people?</a:t>
            </a:r>
          </a:p>
          <a:p>
            <a:endParaRPr lang="en-GB" sz="2000" dirty="0"/>
          </a:p>
          <a:p>
            <a:r>
              <a:rPr lang="en-GB" sz="2000" dirty="0"/>
              <a:t>Is Psychology a science?</a:t>
            </a:r>
          </a:p>
        </p:txBody>
      </p:sp>
      <p:pic>
        <p:nvPicPr>
          <p:cNvPr id="5" name="Picture 4" descr="Laboratory glassware containing solution">
            <a:extLst>
              <a:ext uri="{FF2B5EF4-FFF2-40B4-BE49-F238E27FC236}">
                <a16:creationId xmlns:a16="http://schemas.microsoft.com/office/drawing/2014/main" id="{7F68AC24-84AF-1B48-3FEE-E9E70584794F}"/>
              </a:ext>
            </a:extLst>
          </p:cNvPr>
          <p:cNvPicPr>
            <a:picLocks noChangeAspect="1"/>
          </p:cNvPicPr>
          <p:nvPr/>
        </p:nvPicPr>
        <p:blipFill rotWithShape="1">
          <a:blip r:embed="rId2"/>
          <a:srcRect r="33259"/>
          <a:stretch/>
        </p:blipFill>
        <p:spPr>
          <a:xfrm>
            <a:off x="6096000" y="1"/>
            <a:ext cx="6102825" cy="6858000"/>
          </a:xfrm>
          <a:prstGeom prst="rect">
            <a:avLst/>
          </a:prstGeom>
        </p:spPr>
      </p:pic>
      <p:sp>
        <p:nvSpPr>
          <p:cNvPr id="4" name="TextBox 3">
            <a:extLst>
              <a:ext uri="{FF2B5EF4-FFF2-40B4-BE49-F238E27FC236}">
                <a16:creationId xmlns:a16="http://schemas.microsoft.com/office/drawing/2014/main" id="{17BC07D1-FFDA-5EED-48DF-1D39113F26B1}"/>
              </a:ext>
            </a:extLst>
          </p:cNvPr>
          <p:cNvSpPr txBox="1"/>
          <p:nvPr/>
        </p:nvSpPr>
        <p:spPr>
          <a:xfrm>
            <a:off x="0" y="89390"/>
            <a:ext cx="239671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GB" sz="2400" dirty="0"/>
              <a:t>Paper 2</a:t>
            </a:r>
          </a:p>
        </p:txBody>
      </p:sp>
    </p:spTree>
    <p:extLst>
      <p:ext uri="{BB962C8B-B14F-4D97-AF65-F5344CB8AC3E}">
        <p14:creationId xmlns:p14="http://schemas.microsoft.com/office/powerpoint/2010/main" val="4272239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6A73F06-9FC0-4CD2-B906-7BDEADC4CFC9}"/>
              </a:ext>
            </a:extLst>
          </p:cNvPr>
          <p:cNvSpPr/>
          <p:nvPr/>
        </p:nvSpPr>
        <p:spPr>
          <a:xfrm>
            <a:off x="367167" y="979190"/>
            <a:ext cx="5481440" cy="5736570"/>
          </a:xfrm>
          <a:prstGeom prst="rect">
            <a:avLst/>
          </a:prstGeom>
        </p:spPr>
        <p:txBody>
          <a:bodyPr vert="horz" lIns="91440" tIns="45720" rIns="91440" bIns="45720" rtlCol="0">
            <a:normAutofit fontScale="92500" lnSpcReduction="20000"/>
          </a:bodyPr>
          <a:lstStyle/>
          <a:p>
            <a:pPr>
              <a:lnSpc>
                <a:spcPct val="90000"/>
              </a:lnSpc>
              <a:spcAft>
                <a:spcPts val="800"/>
              </a:spcAft>
            </a:pPr>
            <a:r>
              <a:rPr lang="en-US" b="1" dirty="0"/>
              <a:t>Schizophrenia</a:t>
            </a:r>
            <a:r>
              <a:rPr lang="en-US" dirty="0"/>
              <a:t>: </a:t>
            </a:r>
          </a:p>
          <a:p>
            <a:pPr>
              <a:lnSpc>
                <a:spcPct val="90000"/>
              </a:lnSpc>
              <a:spcAft>
                <a:spcPts val="800"/>
              </a:spcAft>
            </a:pPr>
            <a:r>
              <a:rPr lang="en-US" dirty="0">
                <a:solidFill>
                  <a:srgbClr val="7030A0"/>
                </a:solidFill>
              </a:rPr>
              <a:t>We learn how it is diagnosed and the difficulties surrounding this, how to explain the causes of the disorder and what treatments are available and find out what life is like for someone with schizophrenia.   </a:t>
            </a:r>
          </a:p>
          <a:p>
            <a:pPr>
              <a:lnSpc>
                <a:spcPct val="90000"/>
              </a:lnSpc>
              <a:spcAft>
                <a:spcPts val="800"/>
              </a:spcAft>
            </a:pPr>
            <a:endParaRPr lang="en-US" dirty="0">
              <a:effectLst/>
            </a:endParaRPr>
          </a:p>
          <a:p>
            <a:pPr>
              <a:lnSpc>
                <a:spcPct val="90000"/>
              </a:lnSpc>
              <a:spcAft>
                <a:spcPts val="800"/>
              </a:spcAft>
            </a:pPr>
            <a:r>
              <a:rPr lang="en-US" b="1" dirty="0"/>
              <a:t>Forensic Psychology:</a:t>
            </a:r>
          </a:p>
          <a:p>
            <a:pPr marL="0" marR="0" lvl="0" indent="0" defTabSz="914400" rtl="0" eaLnBrk="0" fontAlgn="base" latinLnBrk="0" hangingPunct="0">
              <a:spcBef>
                <a:spcPct val="0"/>
              </a:spcBef>
              <a:spcAft>
                <a:spcPts val="600"/>
              </a:spcAft>
              <a:buClrTx/>
              <a:buSzTx/>
              <a:buFontTx/>
              <a:buNone/>
              <a:tabLst/>
            </a:pPr>
            <a:r>
              <a:rPr kumimoji="0" lang="en-GB" altLang="en-US" sz="1800" i="0" u="none" strike="noStrike" cap="none" normalizeH="0" baseline="0" dirty="0">
                <a:ln>
                  <a:noFill/>
                </a:ln>
                <a:solidFill>
                  <a:schemeClr val="accent2"/>
                </a:solidFill>
                <a:effectLst/>
                <a:ea typeface="Calibri" panose="020F0502020204030204" pitchFamily="34" charset="0"/>
                <a:cs typeface="Times New Roman" panose="02020603050405020304" pitchFamily="18" charset="0"/>
              </a:rPr>
              <a:t>We seek answers to how/why people become offenders looking at biological and psychological explanations. Following this we learn how the UK deals with offenders and whether the rehabilitation in our prison system is effective enough.</a:t>
            </a:r>
          </a:p>
          <a:p>
            <a:pPr marL="0" marR="0" lvl="0" indent="0" defTabSz="914400" rtl="0" eaLnBrk="0" fontAlgn="base" latinLnBrk="0" hangingPunct="0">
              <a:spcBef>
                <a:spcPct val="0"/>
              </a:spcBef>
              <a:spcAft>
                <a:spcPts val="600"/>
              </a:spcAft>
              <a:buClrTx/>
              <a:buSzTx/>
              <a:buFontTx/>
              <a:buNone/>
              <a:tabLst/>
            </a:pPr>
            <a:endParaRPr lang="en-GB" dirty="0">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GB" b="1" dirty="0">
                <a:ea typeface="Calibri" panose="020F0502020204030204" pitchFamily="34" charset="0"/>
                <a:cs typeface="Times New Roman" panose="02020603050405020304" pitchFamily="18" charset="0"/>
              </a:rPr>
              <a:t>Relationships</a:t>
            </a:r>
            <a:r>
              <a:rPr lang="en-GB" dirty="0">
                <a:ea typeface="Calibri" panose="020F0502020204030204" pitchFamily="34" charset="0"/>
                <a:cs typeface="Times New Roman" panose="02020603050405020304" pitchFamily="18" charset="0"/>
              </a:rPr>
              <a:t>:</a:t>
            </a:r>
          </a:p>
          <a:p>
            <a:pPr marL="0" marR="0" lvl="0" indent="0" defTabSz="914400" rtl="0" eaLnBrk="0" fontAlgn="base" latinLnBrk="0" hangingPunct="0">
              <a:spcBef>
                <a:spcPct val="0"/>
              </a:spcBef>
              <a:spcAft>
                <a:spcPts val="600"/>
              </a:spcAft>
              <a:buClrTx/>
              <a:buSzTx/>
              <a:buFontTx/>
              <a:buNone/>
              <a:tabLst/>
            </a:pPr>
            <a:r>
              <a:rPr lang="en-GB" dirty="0">
                <a:solidFill>
                  <a:srgbClr val="0070C0"/>
                </a:solidFill>
                <a:ea typeface="Calibri" panose="020F0502020204030204" pitchFamily="34" charset="0"/>
                <a:cs typeface="Times New Roman" panose="02020603050405020304" pitchFamily="18" charset="0"/>
              </a:rPr>
              <a:t>We explore the evolutionary explanations of the factors affecting attraction, and several theories to explain relationship maintenance and breakdown. Finally, we look at the similarities and differences of virtual relationships. </a:t>
            </a:r>
          </a:p>
          <a:p>
            <a:pPr marL="0" marR="0" lvl="0" indent="0" defTabSz="914400" rtl="0" eaLnBrk="0" fontAlgn="base" latinLnBrk="0" hangingPunct="0">
              <a:spcBef>
                <a:spcPct val="0"/>
              </a:spcBef>
              <a:spcAft>
                <a:spcPts val="600"/>
              </a:spcAft>
              <a:buClrTx/>
              <a:buSzTx/>
              <a:buFontTx/>
              <a:buNone/>
              <a:tabLst/>
            </a:pPr>
            <a:endParaRPr lang="en-GB" dirty="0">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GB" b="1" dirty="0">
                <a:ea typeface="Calibri" panose="020F0502020204030204" pitchFamily="34" charset="0"/>
                <a:cs typeface="Times New Roman" panose="02020603050405020304" pitchFamily="18" charset="0"/>
              </a:rPr>
              <a:t>Issues and debates</a:t>
            </a:r>
            <a:r>
              <a:rPr lang="en-GB" dirty="0">
                <a:ea typeface="Calibri" panose="020F0502020204030204" pitchFamily="34" charset="0"/>
                <a:cs typeface="Times New Roman" panose="02020603050405020304" pitchFamily="18" charset="0"/>
              </a:rPr>
              <a:t>:</a:t>
            </a:r>
          </a:p>
          <a:p>
            <a:pPr marL="0" marR="0" lvl="0" indent="0" defTabSz="914400" rtl="0" eaLnBrk="0" fontAlgn="base" latinLnBrk="0" hangingPunct="0">
              <a:spcBef>
                <a:spcPct val="0"/>
              </a:spcBef>
              <a:spcAft>
                <a:spcPts val="600"/>
              </a:spcAft>
              <a:buClrTx/>
              <a:buSzTx/>
              <a:buFontTx/>
              <a:buNone/>
              <a:tabLst/>
            </a:pPr>
            <a:r>
              <a:rPr lang="en-US" dirty="0">
                <a:solidFill>
                  <a:srgbClr val="C00000"/>
                </a:solidFill>
              </a:rPr>
              <a:t>Nature/Nurture, freewill/determinism, reductionism/holism </a:t>
            </a:r>
            <a:r>
              <a:rPr lang="en-US" dirty="0" err="1">
                <a:solidFill>
                  <a:srgbClr val="C00000"/>
                </a:solidFill>
              </a:rPr>
              <a:t>etc</a:t>
            </a:r>
            <a:r>
              <a:rPr lang="en-US" dirty="0">
                <a:solidFill>
                  <a:srgbClr val="C00000"/>
                </a:solidFill>
              </a:rPr>
              <a:t> </a:t>
            </a:r>
          </a:p>
          <a:p>
            <a:pPr>
              <a:lnSpc>
                <a:spcPct val="90000"/>
              </a:lnSpc>
              <a:spcAft>
                <a:spcPts val="800"/>
              </a:spcAft>
            </a:pPr>
            <a:endParaRPr lang="en-US" dirty="0">
              <a:effectLst/>
            </a:endParaRPr>
          </a:p>
        </p:txBody>
      </p:sp>
      <p:pic>
        <p:nvPicPr>
          <p:cNvPr id="2" name="Picture 1">
            <a:extLst>
              <a:ext uri="{FF2B5EF4-FFF2-40B4-BE49-F238E27FC236}">
                <a16:creationId xmlns:a16="http://schemas.microsoft.com/office/drawing/2014/main" id="{E9B651B1-E414-595D-D036-0C1FECC37F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562" r="-4" b="1327"/>
          <a:stretch/>
        </p:blipFill>
        <p:spPr bwMode="auto">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sp>
        <p:nvSpPr>
          <p:cNvPr id="31" name="Arc 3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8495539F-84CF-8B43-7907-F90C21C311E1}"/>
              </a:ext>
            </a:extLst>
          </p:cNvPr>
          <p:cNvPicPr>
            <a:picLocks noChangeAspect="1"/>
          </p:cNvPicPr>
          <p:nvPr/>
        </p:nvPicPr>
        <p:blipFill rotWithShape="1">
          <a:blip r:embed="rId3"/>
          <a:srcRect l="2185" r="18836" b="-4"/>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Picture 6">
            <a:extLst>
              <a:ext uri="{FF2B5EF4-FFF2-40B4-BE49-F238E27FC236}">
                <a16:creationId xmlns:a16="http://schemas.microsoft.com/office/drawing/2014/main" id="{76FA8F41-DE0D-4B81-9E9C-1BC7426EBFA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9877" r="6429" b="4"/>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6" name="TextBox 5">
            <a:extLst>
              <a:ext uri="{FF2B5EF4-FFF2-40B4-BE49-F238E27FC236}">
                <a16:creationId xmlns:a16="http://schemas.microsoft.com/office/drawing/2014/main" id="{0356FC49-A31D-BB52-DA30-5E16FBE49B2A}"/>
              </a:ext>
            </a:extLst>
          </p:cNvPr>
          <p:cNvSpPr txBox="1"/>
          <p:nvPr/>
        </p:nvSpPr>
        <p:spPr>
          <a:xfrm>
            <a:off x="367167" y="304929"/>
            <a:ext cx="5564127" cy="369332"/>
          </a:xfrm>
          <a:prstGeom prst="rect">
            <a:avLst/>
          </a:prstGeom>
          <a:noFill/>
        </p:spPr>
        <p:txBody>
          <a:bodyPr wrap="square" rtlCol="0">
            <a:spAutoFit/>
          </a:bodyPr>
          <a:lstStyle/>
          <a:p>
            <a:r>
              <a:rPr lang="en-GB" dirty="0"/>
              <a:t>Year 13</a:t>
            </a:r>
          </a:p>
        </p:txBody>
      </p:sp>
      <p:sp>
        <p:nvSpPr>
          <p:cNvPr id="8" name="TextBox 7">
            <a:extLst>
              <a:ext uri="{FF2B5EF4-FFF2-40B4-BE49-F238E27FC236}">
                <a16:creationId xmlns:a16="http://schemas.microsoft.com/office/drawing/2014/main" id="{58F21747-EEB5-60D9-EEDE-649F972C69FD}"/>
              </a:ext>
            </a:extLst>
          </p:cNvPr>
          <p:cNvSpPr txBox="1"/>
          <p:nvPr/>
        </p:nvSpPr>
        <p:spPr>
          <a:xfrm>
            <a:off x="0" y="130030"/>
            <a:ext cx="239671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GB" sz="2400" dirty="0"/>
              <a:t>Paper 3</a:t>
            </a:r>
          </a:p>
        </p:txBody>
      </p:sp>
    </p:spTree>
    <p:extLst>
      <p:ext uri="{BB962C8B-B14F-4D97-AF65-F5344CB8AC3E}">
        <p14:creationId xmlns:p14="http://schemas.microsoft.com/office/powerpoint/2010/main" val="1678951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FE8FA-1D82-52F7-C1DC-A958A3A4B8B8}"/>
              </a:ext>
            </a:extLst>
          </p:cNvPr>
          <p:cNvSpPr>
            <a:spLocks noGrp="1"/>
          </p:cNvSpPr>
          <p:nvPr>
            <p:ph type="title"/>
          </p:nvPr>
        </p:nvSpPr>
        <p:spPr>
          <a:xfrm>
            <a:off x="584200" y="299218"/>
            <a:ext cx="10515600" cy="1133693"/>
          </a:xfrm>
        </p:spPr>
        <p:txBody>
          <a:bodyPr vert="horz" lIns="91440" tIns="45720" rIns="91440" bIns="45720" rtlCol="0" anchor="ctr">
            <a:normAutofit/>
          </a:bodyPr>
          <a:lstStyle/>
          <a:p>
            <a:r>
              <a:rPr lang="en-US" sz="5400" b="1" kern="1200" dirty="0">
                <a:solidFill>
                  <a:schemeClr val="tx1"/>
                </a:solidFill>
                <a:latin typeface="+mn-lt"/>
                <a:ea typeface="+mj-ea"/>
                <a:cs typeface="+mj-cs"/>
              </a:rPr>
              <a:t>Assessment</a:t>
            </a:r>
          </a:p>
        </p:txBody>
      </p:sp>
      <p:sp>
        <p:nvSpPr>
          <p:cNvPr id="3" name="TextBox 2">
            <a:extLst>
              <a:ext uri="{FF2B5EF4-FFF2-40B4-BE49-F238E27FC236}">
                <a16:creationId xmlns:a16="http://schemas.microsoft.com/office/drawing/2014/main" id="{5990EAF5-B10C-1A29-E8E4-A9A5C7B3D46B}"/>
              </a:ext>
            </a:extLst>
          </p:cNvPr>
          <p:cNvSpPr txBox="1"/>
          <p:nvPr/>
        </p:nvSpPr>
        <p:spPr>
          <a:xfrm>
            <a:off x="7529204" y="1829916"/>
            <a:ext cx="2355806" cy="2187979"/>
          </a:xfrm>
          <a:prstGeom prst="rect">
            <a:avLst/>
          </a:prstGeom>
        </p:spPr>
        <p:txBody>
          <a:bodyPr vert="horz" lIns="91440" tIns="45720" rIns="91440" bIns="45720" rtlCol="0" anchor="t">
            <a:normAutofit/>
          </a:bodyPr>
          <a:lstStyle/>
          <a:p>
            <a:pPr algn="ctr" defTabSz="621792">
              <a:lnSpc>
                <a:spcPct val="90000"/>
              </a:lnSpc>
              <a:spcAft>
                <a:spcPts val="408"/>
              </a:spcAft>
            </a:pPr>
            <a:r>
              <a:rPr lang="en-US" sz="1904" b="1" u="sng" kern="1200">
                <a:solidFill>
                  <a:schemeClr val="tx1"/>
                </a:solidFill>
                <a:latin typeface="+mn-lt"/>
                <a:ea typeface="+mn-ea"/>
                <a:cs typeface="+mn-cs"/>
              </a:rPr>
              <a:t>Paper 3 Topics</a:t>
            </a:r>
          </a:p>
          <a:p>
            <a:pPr algn="ctr" defTabSz="621792">
              <a:lnSpc>
                <a:spcPct val="90000"/>
              </a:lnSpc>
              <a:spcAft>
                <a:spcPts val="408"/>
              </a:spcAft>
            </a:pPr>
            <a:r>
              <a:rPr lang="en-US" sz="1904" b="1" kern="1200">
                <a:solidFill>
                  <a:schemeClr val="tx1"/>
                </a:solidFill>
                <a:latin typeface="+mn-lt"/>
                <a:ea typeface="+mn-ea"/>
                <a:cs typeface="+mn-cs"/>
              </a:rPr>
              <a:t>Issues and Debates</a:t>
            </a:r>
          </a:p>
          <a:p>
            <a:pPr algn="ctr" defTabSz="621792">
              <a:lnSpc>
                <a:spcPct val="90000"/>
              </a:lnSpc>
              <a:spcAft>
                <a:spcPts val="408"/>
              </a:spcAft>
            </a:pPr>
            <a:r>
              <a:rPr lang="en-US" sz="1904" b="1" kern="1200">
                <a:solidFill>
                  <a:schemeClr val="tx1"/>
                </a:solidFill>
                <a:latin typeface="+mn-lt"/>
                <a:ea typeface="+mn-ea"/>
                <a:cs typeface="+mn-cs"/>
              </a:rPr>
              <a:t>Relationships</a:t>
            </a:r>
          </a:p>
          <a:p>
            <a:pPr algn="ctr" defTabSz="621792">
              <a:lnSpc>
                <a:spcPct val="90000"/>
              </a:lnSpc>
              <a:spcAft>
                <a:spcPts val="408"/>
              </a:spcAft>
            </a:pPr>
            <a:r>
              <a:rPr lang="en-US" sz="1904" b="1" kern="1200">
                <a:solidFill>
                  <a:schemeClr val="tx1"/>
                </a:solidFill>
                <a:latin typeface="+mn-lt"/>
                <a:ea typeface="+mn-ea"/>
                <a:cs typeface="+mn-cs"/>
              </a:rPr>
              <a:t>Schizophrenia</a:t>
            </a:r>
          </a:p>
          <a:p>
            <a:pPr algn="ctr" defTabSz="621792">
              <a:lnSpc>
                <a:spcPct val="90000"/>
              </a:lnSpc>
              <a:spcAft>
                <a:spcPts val="408"/>
              </a:spcAft>
            </a:pPr>
            <a:r>
              <a:rPr lang="en-US" sz="1904" b="1" kern="1200">
                <a:solidFill>
                  <a:schemeClr val="tx1"/>
                </a:solidFill>
                <a:latin typeface="+mn-lt"/>
                <a:ea typeface="+mn-ea"/>
                <a:cs typeface="+mn-cs"/>
              </a:rPr>
              <a:t>Forensic Psychology</a:t>
            </a:r>
          </a:p>
          <a:p>
            <a:pPr indent="-228600">
              <a:lnSpc>
                <a:spcPct val="90000"/>
              </a:lnSpc>
              <a:spcAft>
                <a:spcPts val="600"/>
              </a:spcAft>
              <a:buFont typeface="Arial" panose="020B0604020202020204" pitchFamily="34" charset="0"/>
              <a:buChar char="•"/>
            </a:pPr>
            <a:endParaRPr lang="en-US" b="1" u="sng" dirty="0"/>
          </a:p>
        </p:txBody>
      </p:sp>
      <p:sp>
        <p:nvSpPr>
          <p:cNvPr id="4" name="TextBox 3">
            <a:extLst>
              <a:ext uri="{FF2B5EF4-FFF2-40B4-BE49-F238E27FC236}">
                <a16:creationId xmlns:a16="http://schemas.microsoft.com/office/drawing/2014/main" id="{0DBA0C57-2C6B-50DC-5240-E45CF6BF3C2F}"/>
              </a:ext>
            </a:extLst>
          </p:cNvPr>
          <p:cNvSpPr txBox="1"/>
          <p:nvPr/>
        </p:nvSpPr>
        <p:spPr>
          <a:xfrm>
            <a:off x="2194961" y="1838212"/>
            <a:ext cx="2355807" cy="2435282"/>
          </a:xfrm>
          <a:prstGeom prst="rect">
            <a:avLst/>
          </a:prstGeom>
          <a:noFill/>
        </p:spPr>
        <p:txBody>
          <a:bodyPr wrap="square" rtlCol="0">
            <a:spAutoFit/>
          </a:bodyPr>
          <a:lstStyle/>
          <a:p>
            <a:pPr algn="ctr" defTabSz="621792">
              <a:spcAft>
                <a:spcPts val="408"/>
              </a:spcAft>
            </a:pPr>
            <a:r>
              <a:rPr lang="en-GB" sz="1904" b="1" u="sng" kern="1200">
                <a:solidFill>
                  <a:schemeClr val="tx1"/>
                </a:solidFill>
                <a:latin typeface="+mn-lt"/>
                <a:ea typeface="+mn-ea"/>
                <a:cs typeface="+mn-cs"/>
              </a:rPr>
              <a:t>Paper 1 Topics</a:t>
            </a:r>
          </a:p>
          <a:p>
            <a:pPr algn="ctr" defTabSz="621792">
              <a:spcAft>
                <a:spcPts val="408"/>
              </a:spcAft>
            </a:pPr>
            <a:r>
              <a:rPr lang="en-GB" sz="1904" b="1" kern="1200">
                <a:solidFill>
                  <a:schemeClr val="tx1"/>
                </a:solidFill>
                <a:latin typeface="+mn-lt"/>
                <a:ea typeface="+mn-ea"/>
                <a:cs typeface="+mn-cs"/>
              </a:rPr>
              <a:t>Social Influence</a:t>
            </a:r>
          </a:p>
          <a:p>
            <a:pPr algn="ctr" defTabSz="621792">
              <a:spcAft>
                <a:spcPts val="408"/>
              </a:spcAft>
            </a:pPr>
            <a:r>
              <a:rPr lang="en-GB" sz="1904" b="1" kern="1200">
                <a:solidFill>
                  <a:schemeClr val="tx1"/>
                </a:solidFill>
                <a:latin typeface="+mn-lt"/>
                <a:ea typeface="+mn-ea"/>
                <a:cs typeface="+mn-cs"/>
              </a:rPr>
              <a:t>Memory</a:t>
            </a:r>
          </a:p>
          <a:p>
            <a:pPr algn="ctr" defTabSz="621792">
              <a:spcAft>
                <a:spcPts val="408"/>
              </a:spcAft>
            </a:pPr>
            <a:r>
              <a:rPr lang="en-GB" sz="1904" b="1" kern="1200">
                <a:solidFill>
                  <a:schemeClr val="tx1"/>
                </a:solidFill>
                <a:latin typeface="+mn-lt"/>
                <a:ea typeface="+mn-ea"/>
                <a:cs typeface="+mn-cs"/>
              </a:rPr>
              <a:t>Attachment</a:t>
            </a:r>
          </a:p>
          <a:p>
            <a:pPr algn="ctr" defTabSz="621792">
              <a:spcAft>
                <a:spcPts val="408"/>
              </a:spcAft>
            </a:pPr>
            <a:r>
              <a:rPr lang="en-GB" sz="1904" b="1" kern="1200">
                <a:solidFill>
                  <a:schemeClr val="tx1"/>
                </a:solidFill>
                <a:latin typeface="+mn-lt"/>
                <a:ea typeface="+mn-ea"/>
                <a:cs typeface="+mn-cs"/>
              </a:rPr>
              <a:t>Psychopathology</a:t>
            </a:r>
          </a:p>
          <a:p>
            <a:pPr algn="ctr" defTabSz="621792">
              <a:spcAft>
                <a:spcPts val="408"/>
              </a:spcAft>
            </a:pPr>
            <a:endParaRPr lang="en-GB" sz="1904" b="1" u="sng" kern="1200">
              <a:solidFill>
                <a:schemeClr val="tx1"/>
              </a:solidFill>
              <a:latin typeface="+mn-lt"/>
              <a:ea typeface="+mn-ea"/>
              <a:cs typeface="+mn-cs"/>
            </a:endParaRPr>
          </a:p>
          <a:p>
            <a:pPr>
              <a:spcAft>
                <a:spcPts val="600"/>
              </a:spcAft>
            </a:pPr>
            <a:endParaRPr lang="en-GB" dirty="0"/>
          </a:p>
        </p:txBody>
      </p:sp>
      <p:sp>
        <p:nvSpPr>
          <p:cNvPr id="6" name="TextBox 5">
            <a:extLst>
              <a:ext uri="{FF2B5EF4-FFF2-40B4-BE49-F238E27FC236}">
                <a16:creationId xmlns:a16="http://schemas.microsoft.com/office/drawing/2014/main" id="{6C8C6266-B361-08C3-EF74-518741D3798E}"/>
              </a:ext>
            </a:extLst>
          </p:cNvPr>
          <p:cNvSpPr txBox="1"/>
          <p:nvPr/>
        </p:nvSpPr>
        <p:spPr>
          <a:xfrm>
            <a:off x="3832916" y="1823810"/>
            <a:ext cx="4213055" cy="1407483"/>
          </a:xfrm>
          <a:prstGeom prst="rect">
            <a:avLst/>
          </a:prstGeom>
          <a:noFill/>
        </p:spPr>
        <p:txBody>
          <a:bodyPr wrap="square">
            <a:spAutoFit/>
          </a:bodyPr>
          <a:lstStyle/>
          <a:p>
            <a:pPr algn="ctr" defTabSz="621792">
              <a:spcAft>
                <a:spcPts val="408"/>
              </a:spcAft>
            </a:pPr>
            <a:r>
              <a:rPr lang="en-GB" sz="1904" b="1" u="sng" kern="1200">
                <a:solidFill>
                  <a:schemeClr val="tx1"/>
                </a:solidFill>
                <a:latin typeface="+mn-lt"/>
                <a:ea typeface="+mn-ea"/>
                <a:cs typeface="+mn-cs"/>
              </a:rPr>
              <a:t>Paper 2 Topics</a:t>
            </a:r>
          </a:p>
          <a:p>
            <a:pPr algn="ctr" defTabSz="621792">
              <a:spcAft>
                <a:spcPts val="408"/>
              </a:spcAft>
            </a:pPr>
            <a:r>
              <a:rPr lang="en-GB" sz="1904" b="1" kern="1200">
                <a:solidFill>
                  <a:schemeClr val="tx1"/>
                </a:solidFill>
                <a:latin typeface="+mn-lt"/>
                <a:ea typeface="+mn-ea"/>
                <a:cs typeface="+mn-cs"/>
              </a:rPr>
              <a:t>Approaches</a:t>
            </a:r>
          </a:p>
          <a:p>
            <a:pPr algn="ctr" defTabSz="621792">
              <a:spcAft>
                <a:spcPts val="408"/>
              </a:spcAft>
            </a:pPr>
            <a:r>
              <a:rPr lang="en-GB" sz="1904" b="1" kern="1200">
                <a:solidFill>
                  <a:schemeClr val="tx1"/>
                </a:solidFill>
                <a:latin typeface="+mn-lt"/>
                <a:ea typeface="+mn-ea"/>
                <a:cs typeface="+mn-cs"/>
              </a:rPr>
              <a:t>Biopsychology</a:t>
            </a:r>
          </a:p>
          <a:p>
            <a:pPr algn="ctr" defTabSz="621792">
              <a:spcAft>
                <a:spcPts val="408"/>
              </a:spcAft>
            </a:pPr>
            <a:r>
              <a:rPr lang="en-GB" sz="1904" b="1" kern="1200">
                <a:solidFill>
                  <a:schemeClr val="tx1"/>
                </a:solidFill>
                <a:latin typeface="+mn-lt"/>
                <a:ea typeface="+mn-ea"/>
                <a:cs typeface="+mn-cs"/>
              </a:rPr>
              <a:t>Research Methods</a:t>
            </a:r>
            <a:endParaRPr lang="en-GB" sz="2800" b="1"/>
          </a:p>
        </p:txBody>
      </p:sp>
      <p:pic>
        <p:nvPicPr>
          <p:cNvPr id="8" name="Picture 7">
            <a:extLst>
              <a:ext uri="{FF2B5EF4-FFF2-40B4-BE49-F238E27FC236}">
                <a16:creationId xmlns:a16="http://schemas.microsoft.com/office/drawing/2014/main" id="{B4625771-7605-A618-F30A-E54735B9DCE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46281" y="323093"/>
            <a:ext cx="2661519" cy="947501"/>
          </a:xfrm>
          <a:prstGeom prst="rect">
            <a:avLst/>
          </a:prstGeom>
        </p:spPr>
      </p:pic>
      <p:graphicFrame>
        <p:nvGraphicFramePr>
          <p:cNvPr id="10" name="TextBox 6">
            <a:extLst>
              <a:ext uri="{FF2B5EF4-FFF2-40B4-BE49-F238E27FC236}">
                <a16:creationId xmlns:a16="http://schemas.microsoft.com/office/drawing/2014/main" id="{5A906A55-BF2A-C827-F74D-A0F659FBD3A8}"/>
              </a:ext>
            </a:extLst>
          </p:cNvPr>
          <p:cNvGraphicFramePr/>
          <p:nvPr>
            <p:extLst>
              <p:ext uri="{D42A27DB-BD31-4B8C-83A1-F6EECF244321}">
                <p14:modId xmlns:p14="http://schemas.microsoft.com/office/powerpoint/2010/main" val="1338131986"/>
              </p:ext>
            </p:extLst>
          </p:nvPr>
        </p:nvGraphicFramePr>
        <p:xfrm>
          <a:off x="294640" y="4189038"/>
          <a:ext cx="11521440" cy="2435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30425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ECF663-17B2-3D86-58E8-2EA3EDDA84AB}"/>
              </a:ext>
            </a:extLst>
          </p:cNvPr>
          <p:cNvSpPr>
            <a:spLocks noGrp="1"/>
          </p:cNvSpPr>
          <p:nvPr>
            <p:ph type="title"/>
          </p:nvPr>
        </p:nvSpPr>
        <p:spPr>
          <a:xfrm>
            <a:off x="1101992" y="737304"/>
            <a:ext cx="9984615" cy="1597228"/>
          </a:xfrm>
        </p:spPr>
        <p:txBody>
          <a:bodyPr>
            <a:normAutofit/>
          </a:bodyPr>
          <a:lstStyle/>
          <a:p>
            <a:r>
              <a:rPr lang="en-GB" sz="6000" dirty="0"/>
              <a:t>Entry Requirements</a:t>
            </a:r>
          </a:p>
        </p:txBody>
      </p:sp>
      <p:pic>
        <p:nvPicPr>
          <p:cNvPr id="4" name="Picture 3">
            <a:extLst>
              <a:ext uri="{FF2B5EF4-FFF2-40B4-BE49-F238E27FC236}">
                <a16:creationId xmlns:a16="http://schemas.microsoft.com/office/drawing/2014/main" id="{C2304D9D-F35B-9D23-42FC-796E78D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23357" y="3753377"/>
            <a:ext cx="3533985" cy="1258098"/>
          </a:xfrm>
          <a:prstGeom prst="rect">
            <a:avLst/>
          </a:prstGeom>
        </p:spPr>
      </p:pic>
      <p:sp>
        <p:nvSpPr>
          <p:cNvPr id="3" name="Content Placeholder 2">
            <a:extLst>
              <a:ext uri="{FF2B5EF4-FFF2-40B4-BE49-F238E27FC236}">
                <a16:creationId xmlns:a16="http://schemas.microsoft.com/office/drawing/2014/main" id="{43722FB3-49FE-2273-1196-F8E0FCF2D03E}"/>
              </a:ext>
            </a:extLst>
          </p:cNvPr>
          <p:cNvSpPr>
            <a:spLocks noGrp="1"/>
          </p:cNvSpPr>
          <p:nvPr>
            <p:ph idx="1"/>
          </p:nvPr>
        </p:nvSpPr>
        <p:spPr>
          <a:xfrm>
            <a:off x="5255260" y="2448560"/>
            <a:ext cx="4711700" cy="3277916"/>
          </a:xfrm>
        </p:spPr>
        <p:txBody>
          <a:bodyPr anchor="t">
            <a:normAutofit lnSpcReduction="10000"/>
          </a:bodyPr>
          <a:lstStyle/>
          <a:p>
            <a:r>
              <a:rPr lang="en-GB" sz="2000" dirty="0"/>
              <a:t>Applicants who wish to study 3 A levels and a supplementary subject will require a minimum Attainment 8 Score of 60pts to include at least a Grade 5 in Mathematics and English Language.</a:t>
            </a:r>
          </a:p>
          <a:p>
            <a:endParaRPr lang="en-GB" sz="2000" dirty="0"/>
          </a:p>
          <a:p>
            <a:r>
              <a:rPr lang="en-GB" sz="2400" dirty="0"/>
              <a:t>Applicants who wish to study Psychology must have a minimum of Grade 7 in either Biology, Chemistry or Physics</a:t>
            </a:r>
          </a:p>
        </p:txBody>
      </p:sp>
      <p:sp>
        <p:nvSpPr>
          <p:cNvPr id="6" name="TextBox 5">
            <a:extLst>
              <a:ext uri="{FF2B5EF4-FFF2-40B4-BE49-F238E27FC236}">
                <a16:creationId xmlns:a16="http://schemas.microsoft.com/office/drawing/2014/main" id="{BC126843-660D-6EAE-5788-26A90FC6B902}"/>
              </a:ext>
            </a:extLst>
          </p:cNvPr>
          <p:cNvSpPr txBox="1"/>
          <p:nvPr/>
        </p:nvSpPr>
        <p:spPr>
          <a:xfrm>
            <a:off x="5450827" y="5655838"/>
            <a:ext cx="6096000" cy="369332"/>
          </a:xfrm>
          <a:prstGeom prst="rect">
            <a:avLst/>
          </a:prstGeom>
          <a:noFill/>
        </p:spPr>
        <p:txBody>
          <a:bodyPr wrap="square">
            <a:spAutoFit/>
          </a:bodyPr>
          <a:lstStyle/>
          <a:p>
            <a:r>
              <a:rPr lang="en-GB" dirty="0"/>
              <a:t>Thursday 8th February 2024</a:t>
            </a:r>
          </a:p>
        </p:txBody>
      </p:sp>
    </p:spTree>
    <p:extLst>
      <p:ext uri="{BB962C8B-B14F-4D97-AF65-F5344CB8AC3E}">
        <p14:creationId xmlns:p14="http://schemas.microsoft.com/office/powerpoint/2010/main" val="4080634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D9435E-1B9C-4D97-A7AB-81AC673B8E2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8410" r="9091" b="4693"/>
          <a:stretch/>
        </p:blipFill>
        <p:spPr>
          <a:xfrm>
            <a:off x="20" y="10"/>
            <a:ext cx="12191980" cy="6857990"/>
          </a:xfrm>
          <a:prstGeom prst="rect">
            <a:avLst/>
          </a:prstGeom>
        </p:spPr>
      </p:pic>
      <p:sp>
        <p:nvSpPr>
          <p:cNvPr id="37" name="TextBox 36">
            <a:extLst>
              <a:ext uri="{FF2B5EF4-FFF2-40B4-BE49-F238E27FC236}">
                <a16:creationId xmlns:a16="http://schemas.microsoft.com/office/drawing/2014/main" id="{87B15A97-34B0-8F73-DD03-36D918784909}"/>
              </a:ext>
            </a:extLst>
          </p:cNvPr>
          <p:cNvSpPr txBox="1"/>
          <p:nvPr/>
        </p:nvSpPr>
        <p:spPr>
          <a:xfrm>
            <a:off x="8483600" y="4980640"/>
            <a:ext cx="3094980" cy="1714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2" name="Title 1">
            <a:extLst>
              <a:ext uri="{FF2B5EF4-FFF2-40B4-BE49-F238E27FC236}">
                <a16:creationId xmlns:a16="http://schemas.microsoft.com/office/drawing/2014/main" id="{A3E9205F-73EA-4A60-A609-8A971FB18AB5}"/>
              </a:ext>
            </a:extLst>
          </p:cNvPr>
          <p:cNvSpPr>
            <a:spLocks noGrp="1"/>
          </p:cNvSpPr>
          <p:nvPr>
            <p:ph type="title"/>
          </p:nvPr>
        </p:nvSpPr>
        <p:spPr>
          <a:xfrm>
            <a:off x="325110" y="188705"/>
            <a:ext cx="4577080" cy="1325563"/>
          </a:xfrm>
        </p:spPr>
        <p:style>
          <a:lnRef idx="2">
            <a:schemeClr val="dk1"/>
          </a:lnRef>
          <a:fillRef idx="1">
            <a:schemeClr val="lt1"/>
          </a:fillRef>
          <a:effectRef idx="0">
            <a:schemeClr val="dk1"/>
          </a:effectRef>
          <a:fontRef idx="minor">
            <a:schemeClr val="dk1"/>
          </a:fontRef>
        </p:style>
        <p:txBody>
          <a:bodyPr>
            <a:normAutofit fontScale="90000"/>
          </a:bodyPr>
          <a:lstStyle/>
          <a:p>
            <a:pPr algn="ctr">
              <a:spcAft>
                <a:spcPts val="600"/>
              </a:spcAft>
            </a:pPr>
            <a:r>
              <a:rPr lang="en-US" b="1" kern="1400" dirty="0">
                <a:latin typeface="+mn-lt"/>
              </a:rPr>
              <a:t>Who would A Level </a:t>
            </a:r>
            <a:br>
              <a:rPr lang="en-US" b="1" kern="1400" dirty="0">
                <a:ln>
                  <a:noFill/>
                </a:ln>
                <a:effectLst/>
                <a:latin typeface="+mn-lt"/>
              </a:rPr>
            </a:br>
            <a:r>
              <a:rPr lang="en-US" b="1" kern="1400" dirty="0">
                <a:latin typeface="+mn-lt"/>
              </a:rPr>
              <a:t>Psychology suit?</a:t>
            </a:r>
            <a:endParaRPr lang="en-GB" b="1" dirty="0">
              <a:latin typeface="+mn-lt"/>
            </a:endParaRPr>
          </a:p>
        </p:txBody>
      </p:sp>
      <p:sp>
        <p:nvSpPr>
          <p:cNvPr id="6" name="TextBox 5">
            <a:extLst>
              <a:ext uri="{FF2B5EF4-FFF2-40B4-BE49-F238E27FC236}">
                <a16:creationId xmlns:a16="http://schemas.microsoft.com/office/drawing/2014/main" id="{8C396225-8320-4E15-B820-403BFBDBE26F}"/>
              </a:ext>
            </a:extLst>
          </p:cNvPr>
          <p:cNvSpPr txBox="1"/>
          <p:nvPr/>
        </p:nvSpPr>
        <p:spPr>
          <a:xfrm>
            <a:off x="379740" y="1874866"/>
            <a:ext cx="4239260" cy="584775"/>
          </a:xfrm>
          <a:prstGeom prst="rect">
            <a:avLst/>
          </a:prstGeom>
          <a:noFill/>
        </p:spPr>
        <p:txBody>
          <a:bodyPr wrap="square">
            <a:spAutoFit/>
          </a:bodyPr>
          <a:lstStyle/>
          <a:p>
            <a:r>
              <a:rPr lang="en-US" sz="3200" b="1" kern="1400" dirty="0">
                <a:solidFill>
                  <a:srgbClr val="002060"/>
                </a:solidFill>
              </a:rPr>
              <a:t>Educational Psychology</a:t>
            </a:r>
            <a:endParaRPr lang="en-GB" sz="3200" dirty="0">
              <a:solidFill>
                <a:srgbClr val="002060"/>
              </a:solidFill>
            </a:endParaRPr>
          </a:p>
        </p:txBody>
      </p:sp>
      <p:sp>
        <p:nvSpPr>
          <p:cNvPr id="7" name="TextBox 6">
            <a:extLst>
              <a:ext uri="{FF2B5EF4-FFF2-40B4-BE49-F238E27FC236}">
                <a16:creationId xmlns:a16="http://schemas.microsoft.com/office/drawing/2014/main" id="{A09F57CF-762D-91DE-EE19-40A89B431378}"/>
              </a:ext>
            </a:extLst>
          </p:cNvPr>
          <p:cNvSpPr txBox="1"/>
          <p:nvPr/>
        </p:nvSpPr>
        <p:spPr>
          <a:xfrm>
            <a:off x="379740" y="2727604"/>
            <a:ext cx="3888760" cy="584775"/>
          </a:xfrm>
          <a:prstGeom prst="rect">
            <a:avLst/>
          </a:prstGeom>
          <a:noFill/>
        </p:spPr>
        <p:txBody>
          <a:bodyPr wrap="square">
            <a:spAutoFit/>
          </a:bodyPr>
          <a:lstStyle/>
          <a:p>
            <a:r>
              <a:rPr lang="en-US" sz="3200" b="1" kern="1400" dirty="0">
                <a:solidFill>
                  <a:srgbClr val="002060"/>
                </a:solidFill>
              </a:rPr>
              <a:t>Clinical Psychology</a:t>
            </a:r>
            <a:endParaRPr lang="en-GB" sz="3200" dirty="0">
              <a:solidFill>
                <a:srgbClr val="002060"/>
              </a:solidFill>
            </a:endParaRPr>
          </a:p>
        </p:txBody>
      </p:sp>
      <p:sp>
        <p:nvSpPr>
          <p:cNvPr id="8" name="TextBox 7">
            <a:extLst>
              <a:ext uri="{FF2B5EF4-FFF2-40B4-BE49-F238E27FC236}">
                <a16:creationId xmlns:a16="http://schemas.microsoft.com/office/drawing/2014/main" id="{8DDECA6E-8206-B8F9-9F42-72BCE9E9EBB1}"/>
              </a:ext>
            </a:extLst>
          </p:cNvPr>
          <p:cNvSpPr txBox="1"/>
          <p:nvPr/>
        </p:nvSpPr>
        <p:spPr>
          <a:xfrm>
            <a:off x="379740" y="4276713"/>
            <a:ext cx="3888760" cy="584775"/>
          </a:xfrm>
          <a:prstGeom prst="rect">
            <a:avLst/>
          </a:prstGeom>
          <a:noFill/>
        </p:spPr>
        <p:txBody>
          <a:bodyPr wrap="square">
            <a:spAutoFit/>
          </a:bodyPr>
          <a:lstStyle/>
          <a:p>
            <a:r>
              <a:rPr lang="en-US" sz="3200" b="1" kern="1400" dirty="0">
                <a:solidFill>
                  <a:srgbClr val="002060"/>
                </a:solidFill>
              </a:rPr>
              <a:t>Sport Psychology</a:t>
            </a:r>
            <a:endParaRPr lang="en-GB" sz="3200" dirty="0">
              <a:solidFill>
                <a:srgbClr val="002060"/>
              </a:solidFill>
            </a:endParaRPr>
          </a:p>
        </p:txBody>
      </p:sp>
      <p:sp>
        <p:nvSpPr>
          <p:cNvPr id="9" name="TextBox 8">
            <a:extLst>
              <a:ext uri="{FF2B5EF4-FFF2-40B4-BE49-F238E27FC236}">
                <a16:creationId xmlns:a16="http://schemas.microsoft.com/office/drawing/2014/main" id="{1F7C259C-A596-6029-9707-FFD0F13713B5}"/>
              </a:ext>
            </a:extLst>
          </p:cNvPr>
          <p:cNvSpPr txBox="1"/>
          <p:nvPr/>
        </p:nvSpPr>
        <p:spPr>
          <a:xfrm>
            <a:off x="379740" y="5031445"/>
            <a:ext cx="5411460" cy="584775"/>
          </a:xfrm>
          <a:prstGeom prst="rect">
            <a:avLst/>
          </a:prstGeom>
          <a:noFill/>
        </p:spPr>
        <p:txBody>
          <a:bodyPr wrap="square">
            <a:spAutoFit/>
          </a:bodyPr>
          <a:lstStyle/>
          <a:p>
            <a:r>
              <a:rPr lang="en-US" sz="3200" b="1" kern="1400" dirty="0">
                <a:solidFill>
                  <a:srgbClr val="002060"/>
                </a:solidFill>
              </a:rPr>
              <a:t>Psychotherapy/Counselling</a:t>
            </a:r>
            <a:endParaRPr lang="en-GB" sz="3200" dirty="0">
              <a:solidFill>
                <a:srgbClr val="002060"/>
              </a:solidFill>
            </a:endParaRPr>
          </a:p>
        </p:txBody>
      </p:sp>
      <p:sp>
        <p:nvSpPr>
          <p:cNvPr id="12" name="TextBox 11">
            <a:extLst>
              <a:ext uri="{FF2B5EF4-FFF2-40B4-BE49-F238E27FC236}">
                <a16:creationId xmlns:a16="http://schemas.microsoft.com/office/drawing/2014/main" id="{A3309A5D-6F58-312F-903E-EDA9C69C022F}"/>
              </a:ext>
            </a:extLst>
          </p:cNvPr>
          <p:cNvSpPr txBox="1"/>
          <p:nvPr/>
        </p:nvSpPr>
        <p:spPr>
          <a:xfrm>
            <a:off x="379740" y="3531624"/>
            <a:ext cx="3888760" cy="584775"/>
          </a:xfrm>
          <a:prstGeom prst="rect">
            <a:avLst/>
          </a:prstGeom>
          <a:noFill/>
        </p:spPr>
        <p:txBody>
          <a:bodyPr wrap="square">
            <a:spAutoFit/>
          </a:bodyPr>
          <a:lstStyle/>
          <a:p>
            <a:r>
              <a:rPr lang="en-US" sz="3200" b="1" kern="1400" dirty="0">
                <a:solidFill>
                  <a:srgbClr val="002060"/>
                </a:solidFill>
              </a:rPr>
              <a:t>Forensic Psychology</a:t>
            </a:r>
            <a:endParaRPr lang="en-GB" sz="3200" dirty="0">
              <a:solidFill>
                <a:srgbClr val="002060"/>
              </a:solidFill>
            </a:endParaRPr>
          </a:p>
        </p:txBody>
      </p:sp>
      <p:sp>
        <p:nvSpPr>
          <p:cNvPr id="14" name="TextBox 13">
            <a:extLst>
              <a:ext uri="{FF2B5EF4-FFF2-40B4-BE49-F238E27FC236}">
                <a16:creationId xmlns:a16="http://schemas.microsoft.com/office/drawing/2014/main" id="{507D232D-20AA-731E-D639-BC1CDF975F75}"/>
              </a:ext>
            </a:extLst>
          </p:cNvPr>
          <p:cNvSpPr txBox="1"/>
          <p:nvPr/>
        </p:nvSpPr>
        <p:spPr>
          <a:xfrm>
            <a:off x="4414480" y="3182438"/>
            <a:ext cx="3888760" cy="584775"/>
          </a:xfrm>
          <a:prstGeom prst="rect">
            <a:avLst/>
          </a:prstGeom>
          <a:noFill/>
        </p:spPr>
        <p:txBody>
          <a:bodyPr wrap="square">
            <a:spAutoFit/>
          </a:bodyPr>
          <a:lstStyle/>
          <a:p>
            <a:pPr algn="ctr"/>
            <a:r>
              <a:rPr lang="en-US" sz="3200" b="1" kern="1400" dirty="0"/>
              <a:t>Recruitment</a:t>
            </a:r>
            <a:endParaRPr lang="en-GB" sz="3200" dirty="0"/>
          </a:p>
        </p:txBody>
      </p:sp>
      <p:sp>
        <p:nvSpPr>
          <p:cNvPr id="16" name="TextBox 15">
            <a:extLst>
              <a:ext uri="{FF2B5EF4-FFF2-40B4-BE49-F238E27FC236}">
                <a16:creationId xmlns:a16="http://schemas.microsoft.com/office/drawing/2014/main" id="{2BD7BFF0-76D4-010B-5C64-6F47D802BF2F}"/>
              </a:ext>
            </a:extLst>
          </p:cNvPr>
          <p:cNvSpPr txBox="1"/>
          <p:nvPr/>
        </p:nvSpPr>
        <p:spPr>
          <a:xfrm>
            <a:off x="6520180" y="692685"/>
            <a:ext cx="4676150" cy="584775"/>
          </a:xfrm>
          <a:prstGeom prst="rect">
            <a:avLst/>
          </a:prstGeom>
          <a:noFill/>
        </p:spPr>
        <p:txBody>
          <a:bodyPr wrap="square">
            <a:spAutoFit/>
          </a:bodyPr>
          <a:lstStyle/>
          <a:p>
            <a:pPr algn="ctr"/>
            <a:r>
              <a:rPr lang="en-US" sz="3200" b="1" kern="1400" dirty="0"/>
              <a:t>Advertising and Marketing</a:t>
            </a:r>
            <a:endParaRPr lang="en-GB" sz="3200" dirty="0"/>
          </a:p>
        </p:txBody>
      </p:sp>
      <p:sp>
        <p:nvSpPr>
          <p:cNvPr id="17" name="TextBox 16">
            <a:extLst>
              <a:ext uri="{FF2B5EF4-FFF2-40B4-BE49-F238E27FC236}">
                <a16:creationId xmlns:a16="http://schemas.microsoft.com/office/drawing/2014/main" id="{C944BE54-2CCB-8C49-7200-FC5AD7750828}"/>
              </a:ext>
            </a:extLst>
          </p:cNvPr>
          <p:cNvSpPr txBox="1"/>
          <p:nvPr/>
        </p:nvSpPr>
        <p:spPr>
          <a:xfrm>
            <a:off x="6358860" y="3599433"/>
            <a:ext cx="3888760" cy="584775"/>
          </a:xfrm>
          <a:prstGeom prst="rect">
            <a:avLst/>
          </a:prstGeom>
          <a:noFill/>
        </p:spPr>
        <p:txBody>
          <a:bodyPr wrap="square">
            <a:spAutoFit/>
          </a:bodyPr>
          <a:lstStyle/>
          <a:p>
            <a:pPr algn="ctr"/>
            <a:r>
              <a:rPr lang="en-US" sz="3200" b="1" kern="1400" dirty="0"/>
              <a:t>Police</a:t>
            </a:r>
            <a:endParaRPr lang="en-GB" sz="3200" dirty="0"/>
          </a:p>
        </p:txBody>
      </p:sp>
      <p:sp>
        <p:nvSpPr>
          <p:cNvPr id="18" name="TextBox 17">
            <a:extLst>
              <a:ext uri="{FF2B5EF4-FFF2-40B4-BE49-F238E27FC236}">
                <a16:creationId xmlns:a16="http://schemas.microsoft.com/office/drawing/2014/main" id="{B1E65EDF-8FA9-B81B-4E09-0F887EBC7A44}"/>
              </a:ext>
            </a:extLst>
          </p:cNvPr>
          <p:cNvSpPr txBox="1"/>
          <p:nvPr/>
        </p:nvSpPr>
        <p:spPr>
          <a:xfrm>
            <a:off x="7097439" y="4153772"/>
            <a:ext cx="3888760" cy="584775"/>
          </a:xfrm>
          <a:prstGeom prst="rect">
            <a:avLst/>
          </a:prstGeom>
          <a:noFill/>
        </p:spPr>
        <p:txBody>
          <a:bodyPr wrap="square">
            <a:spAutoFit/>
          </a:bodyPr>
          <a:lstStyle/>
          <a:p>
            <a:pPr algn="ctr"/>
            <a:r>
              <a:rPr lang="en-US" sz="3200" b="1" kern="1400" dirty="0"/>
              <a:t>Social Work</a:t>
            </a:r>
            <a:endParaRPr lang="en-GB" sz="3200" dirty="0"/>
          </a:p>
        </p:txBody>
      </p:sp>
      <p:sp>
        <p:nvSpPr>
          <p:cNvPr id="19" name="TextBox 18">
            <a:extLst>
              <a:ext uri="{FF2B5EF4-FFF2-40B4-BE49-F238E27FC236}">
                <a16:creationId xmlns:a16="http://schemas.microsoft.com/office/drawing/2014/main" id="{400A29D9-9FB9-1DA3-6232-4F251B6ABFAA}"/>
              </a:ext>
            </a:extLst>
          </p:cNvPr>
          <p:cNvSpPr txBox="1"/>
          <p:nvPr/>
        </p:nvSpPr>
        <p:spPr>
          <a:xfrm>
            <a:off x="8040380" y="1843950"/>
            <a:ext cx="3888760" cy="584775"/>
          </a:xfrm>
          <a:prstGeom prst="rect">
            <a:avLst/>
          </a:prstGeom>
          <a:noFill/>
        </p:spPr>
        <p:txBody>
          <a:bodyPr wrap="square">
            <a:spAutoFit/>
          </a:bodyPr>
          <a:lstStyle/>
          <a:p>
            <a:pPr algn="ctr"/>
            <a:r>
              <a:rPr lang="en-US" sz="3200" b="1" kern="1400" dirty="0"/>
              <a:t>Teaching</a:t>
            </a:r>
            <a:endParaRPr lang="en-GB" sz="3200" dirty="0"/>
          </a:p>
        </p:txBody>
      </p:sp>
      <p:sp>
        <p:nvSpPr>
          <p:cNvPr id="21" name="TextBox 20">
            <a:extLst>
              <a:ext uri="{FF2B5EF4-FFF2-40B4-BE49-F238E27FC236}">
                <a16:creationId xmlns:a16="http://schemas.microsoft.com/office/drawing/2014/main" id="{6EC9940B-3CB2-78C8-4369-284AA8CF53EC}"/>
              </a:ext>
            </a:extLst>
          </p:cNvPr>
          <p:cNvSpPr txBox="1"/>
          <p:nvPr/>
        </p:nvSpPr>
        <p:spPr>
          <a:xfrm>
            <a:off x="5246360" y="2381405"/>
            <a:ext cx="3888760" cy="584775"/>
          </a:xfrm>
          <a:prstGeom prst="rect">
            <a:avLst/>
          </a:prstGeom>
          <a:noFill/>
        </p:spPr>
        <p:txBody>
          <a:bodyPr wrap="square">
            <a:spAutoFit/>
          </a:bodyPr>
          <a:lstStyle/>
          <a:p>
            <a:pPr algn="ctr"/>
            <a:r>
              <a:rPr lang="en-US" sz="3200" b="1" kern="1400" dirty="0"/>
              <a:t>Probation Services</a:t>
            </a:r>
            <a:endParaRPr lang="en-GB" sz="3200" dirty="0"/>
          </a:p>
        </p:txBody>
      </p:sp>
      <p:sp>
        <p:nvSpPr>
          <p:cNvPr id="30" name="TextBox 29">
            <a:extLst>
              <a:ext uri="{FF2B5EF4-FFF2-40B4-BE49-F238E27FC236}">
                <a16:creationId xmlns:a16="http://schemas.microsoft.com/office/drawing/2014/main" id="{0710FBEC-E106-0822-03C1-D1C36DA442D6}"/>
              </a:ext>
            </a:extLst>
          </p:cNvPr>
          <p:cNvSpPr txBox="1"/>
          <p:nvPr/>
        </p:nvSpPr>
        <p:spPr>
          <a:xfrm>
            <a:off x="379740" y="5798840"/>
            <a:ext cx="3888760" cy="584775"/>
          </a:xfrm>
          <a:prstGeom prst="rect">
            <a:avLst/>
          </a:prstGeom>
          <a:noFill/>
        </p:spPr>
        <p:txBody>
          <a:bodyPr wrap="square">
            <a:spAutoFit/>
          </a:bodyPr>
          <a:lstStyle/>
          <a:p>
            <a:r>
              <a:rPr lang="en-US" sz="3200" b="1" kern="1400" dirty="0">
                <a:solidFill>
                  <a:srgbClr val="002060"/>
                </a:solidFill>
              </a:rPr>
              <a:t>Neuroscience</a:t>
            </a:r>
            <a:endParaRPr lang="en-GB" sz="3200" dirty="0">
              <a:solidFill>
                <a:srgbClr val="002060"/>
              </a:solidFill>
            </a:endParaRPr>
          </a:p>
        </p:txBody>
      </p:sp>
      <p:sp>
        <p:nvSpPr>
          <p:cNvPr id="31" name="TextBox 30">
            <a:extLst>
              <a:ext uri="{FF2B5EF4-FFF2-40B4-BE49-F238E27FC236}">
                <a16:creationId xmlns:a16="http://schemas.microsoft.com/office/drawing/2014/main" id="{9753B187-5061-7DDA-28E4-29E85DADE2F9}"/>
              </a:ext>
            </a:extLst>
          </p:cNvPr>
          <p:cNvSpPr txBox="1"/>
          <p:nvPr/>
        </p:nvSpPr>
        <p:spPr>
          <a:xfrm>
            <a:off x="4881702" y="4051794"/>
            <a:ext cx="3888760" cy="584775"/>
          </a:xfrm>
          <a:prstGeom prst="rect">
            <a:avLst/>
          </a:prstGeom>
          <a:noFill/>
        </p:spPr>
        <p:txBody>
          <a:bodyPr wrap="square">
            <a:spAutoFit/>
          </a:bodyPr>
          <a:lstStyle/>
          <a:p>
            <a:pPr algn="ctr"/>
            <a:r>
              <a:rPr lang="en-US" sz="3200" b="1" kern="1400" dirty="0"/>
              <a:t>Law</a:t>
            </a:r>
            <a:endParaRPr lang="en-GB" sz="3200" dirty="0"/>
          </a:p>
        </p:txBody>
      </p:sp>
      <p:sp>
        <p:nvSpPr>
          <p:cNvPr id="32" name="TextBox 31">
            <a:extLst>
              <a:ext uri="{FF2B5EF4-FFF2-40B4-BE49-F238E27FC236}">
                <a16:creationId xmlns:a16="http://schemas.microsoft.com/office/drawing/2014/main" id="{0AF59E43-AB7A-32B0-1B41-68B1F0C75FA6}"/>
              </a:ext>
            </a:extLst>
          </p:cNvPr>
          <p:cNvSpPr txBox="1"/>
          <p:nvPr/>
        </p:nvSpPr>
        <p:spPr>
          <a:xfrm>
            <a:off x="8527410" y="2814880"/>
            <a:ext cx="3888760" cy="1077218"/>
          </a:xfrm>
          <a:prstGeom prst="rect">
            <a:avLst/>
          </a:prstGeom>
          <a:noFill/>
        </p:spPr>
        <p:txBody>
          <a:bodyPr wrap="square">
            <a:spAutoFit/>
          </a:bodyPr>
          <a:lstStyle/>
          <a:p>
            <a:pPr algn="ctr"/>
            <a:r>
              <a:rPr lang="en-US" sz="3200" b="1" kern="1400" dirty="0"/>
              <a:t>Occupational </a:t>
            </a:r>
          </a:p>
          <a:p>
            <a:pPr algn="ctr"/>
            <a:r>
              <a:rPr lang="en-US" sz="3200" b="1" kern="1400" dirty="0"/>
              <a:t>Health</a:t>
            </a:r>
            <a:endParaRPr lang="en-GB" sz="3200" dirty="0"/>
          </a:p>
        </p:txBody>
      </p:sp>
      <p:sp>
        <p:nvSpPr>
          <p:cNvPr id="33" name="TextBox 32">
            <a:extLst>
              <a:ext uri="{FF2B5EF4-FFF2-40B4-BE49-F238E27FC236}">
                <a16:creationId xmlns:a16="http://schemas.microsoft.com/office/drawing/2014/main" id="{8C2077B8-E819-4E0E-A563-0057D8C38B50}"/>
              </a:ext>
            </a:extLst>
          </p:cNvPr>
          <p:cNvSpPr txBox="1"/>
          <p:nvPr/>
        </p:nvSpPr>
        <p:spPr>
          <a:xfrm>
            <a:off x="5791200" y="1437156"/>
            <a:ext cx="3888760" cy="584775"/>
          </a:xfrm>
          <a:prstGeom prst="rect">
            <a:avLst/>
          </a:prstGeom>
          <a:noFill/>
        </p:spPr>
        <p:txBody>
          <a:bodyPr wrap="square">
            <a:spAutoFit/>
          </a:bodyPr>
          <a:lstStyle/>
          <a:p>
            <a:pPr algn="ctr"/>
            <a:r>
              <a:rPr lang="en-US" sz="3200" b="1" kern="1400" dirty="0"/>
              <a:t>Medicine</a:t>
            </a:r>
            <a:endParaRPr lang="en-GB" sz="3200" dirty="0"/>
          </a:p>
        </p:txBody>
      </p:sp>
      <p:pic>
        <p:nvPicPr>
          <p:cNvPr id="35" name="Picture 34">
            <a:extLst>
              <a:ext uri="{FF2B5EF4-FFF2-40B4-BE49-F238E27FC236}">
                <a16:creationId xmlns:a16="http://schemas.microsoft.com/office/drawing/2014/main" id="{00C3CB17-5668-33AE-1B49-DA66B2A873CA}"/>
              </a:ext>
            </a:extLst>
          </p:cNvPr>
          <p:cNvPicPr>
            <a:picLocks noChangeAspect="1"/>
          </p:cNvPicPr>
          <p:nvPr/>
        </p:nvPicPr>
        <p:blipFill>
          <a:blip r:embed="rId4"/>
          <a:stretch>
            <a:fillRect/>
          </a:stretch>
        </p:blipFill>
        <p:spPr>
          <a:xfrm>
            <a:off x="8725466" y="5201936"/>
            <a:ext cx="2686188" cy="984301"/>
          </a:xfrm>
          <a:prstGeom prst="rect">
            <a:avLst/>
          </a:prstGeom>
        </p:spPr>
      </p:pic>
      <p:sp>
        <p:nvSpPr>
          <p:cNvPr id="36" name="TextBox 35">
            <a:extLst>
              <a:ext uri="{FF2B5EF4-FFF2-40B4-BE49-F238E27FC236}">
                <a16:creationId xmlns:a16="http://schemas.microsoft.com/office/drawing/2014/main" id="{60C6CD5A-E2F1-D5A0-0DE6-FE444844A2A4}"/>
              </a:ext>
            </a:extLst>
          </p:cNvPr>
          <p:cNvSpPr txBox="1"/>
          <p:nvPr/>
        </p:nvSpPr>
        <p:spPr>
          <a:xfrm>
            <a:off x="8725466" y="6186237"/>
            <a:ext cx="2686188" cy="369332"/>
          </a:xfrm>
          <a:prstGeom prst="rect">
            <a:avLst/>
          </a:prstGeom>
          <a:noFill/>
        </p:spPr>
        <p:txBody>
          <a:bodyPr wrap="square" rtlCol="0">
            <a:spAutoFit/>
          </a:bodyPr>
          <a:lstStyle/>
          <a:p>
            <a:r>
              <a:rPr lang="en-GB" dirty="0">
                <a:hlinkClick r:id="rId5"/>
              </a:rPr>
              <a:t>www.bps.org.uk/careers</a:t>
            </a:r>
            <a:r>
              <a:rPr lang="en-GB" dirty="0"/>
              <a:t> </a:t>
            </a:r>
          </a:p>
        </p:txBody>
      </p:sp>
    </p:spTree>
    <p:extLst>
      <p:ext uri="{BB962C8B-B14F-4D97-AF65-F5344CB8AC3E}">
        <p14:creationId xmlns:p14="http://schemas.microsoft.com/office/powerpoint/2010/main" val="2367713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P spid="21"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6203F7-CD49-4E1F-A577-8D4E01A7F2F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069" r="2173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2DBFD7FE-E683-4080-856E-9FD9E14BF915}"/>
              </a:ext>
            </a:extLst>
          </p:cNvPr>
          <p:cNvSpPr>
            <a:spLocks noGrp="1"/>
          </p:cNvSpPr>
          <p:nvPr>
            <p:ph type="title"/>
          </p:nvPr>
        </p:nvSpPr>
        <p:spPr>
          <a:xfrm>
            <a:off x="256032" y="932688"/>
            <a:ext cx="3438906" cy="1447038"/>
          </a:xfrm>
        </p:spPr>
        <p:txBody>
          <a:bodyPr anchor="b">
            <a:noAutofit/>
          </a:bodyPr>
          <a:lstStyle/>
          <a:p>
            <a:pPr algn="ctr"/>
            <a:r>
              <a:rPr lang="en-US" sz="2400" b="1" kern="1400" dirty="0">
                <a:latin typeface="+mn-lt"/>
              </a:rPr>
              <a:t>Which other A Level subjects does it complement?</a:t>
            </a:r>
            <a:endParaRPr lang="en-GB" sz="2400" b="1" dirty="0">
              <a:latin typeface="+mn-lt"/>
            </a:endParaRPr>
          </a:p>
        </p:txBody>
      </p:sp>
      <p:sp>
        <p:nvSpPr>
          <p:cNvPr id="3" name="Content Placeholder 2">
            <a:extLst>
              <a:ext uri="{FF2B5EF4-FFF2-40B4-BE49-F238E27FC236}">
                <a16:creationId xmlns:a16="http://schemas.microsoft.com/office/drawing/2014/main" id="{434B9832-6D70-4AC7-912C-9FBDEF2579E5}"/>
              </a:ext>
            </a:extLst>
          </p:cNvPr>
          <p:cNvSpPr>
            <a:spLocks noGrp="1"/>
          </p:cNvSpPr>
          <p:nvPr>
            <p:ph idx="1"/>
          </p:nvPr>
        </p:nvSpPr>
        <p:spPr>
          <a:xfrm>
            <a:off x="84582" y="2606294"/>
            <a:ext cx="3438906" cy="3926586"/>
          </a:xfrm>
        </p:spPr>
        <p:txBody>
          <a:bodyPr anchor="t">
            <a:normAutofit/>
          </a:bodyPr>
          <a:lstStyle/>
          <a:p>
            <a:pPr marL="0" indent="0" algn="ctr">
              <a:spcAft>
                <a:spcPts val="600"/>
              </a:spcAft>
              <a:buNone/>
            </a:pPr>
            <a:r>
              <a:rPr lang="en-US" sz="1700" b="1" kern="1400" dirty="0">
                <a:ln>
                  <a:noFill/>
                </a:ln>
                <a:effectLst/>
              </a:rPr>
              <a:t> </a:t>
            </a:r>
            <a:r>
              <a:rPr lang="en-US" b="1" kern="1400" dirty="0">
                <a:ln>
                  <a:noFill/>
                </a:ln>
                <a:effectLst/>
              </a:rPr>
              <a:t>It links closely with:</a:t>
            </a:r>
          </a:p>
          <a:p>
            <a:pPr marL="0" indent="0" algn="ctr">
              <a:spcAft>
                <a:spcPts val="600"/>
              </a:spcAft>
              <a:buNone/>
            </a:pPr>
            <a:r>
              <a:rPr lang="en-US" b="1" kern="1400" dirty="0"/>
              <a:t>Biology</a:t>
            </a:r>
            <a:endParaRPr lang="en-US" b="1" kern="1400" dirty="0">
              <a:ln>
                <a:noFill/>
              </a:ln>
              <a:effectLst/>
            </a:endParaRPr>
          </a:p>
          <a:p>
            <a:pPr marL="0" indent="0" algn="ctr">
              <a:spcAft>
                <a:spcPts val="600"/>
              </a:spcAft>
              <a:buNone/>
            </a:pPr>
            <a:r>
              <a:rPr lang="en-US" b="1" kern="1400" dirty="0"/>
              <a:t>Mathematics</a:t>
            </a:r>
            <a:endParaRPr lang="en-US" b="1" kern="1400" dirty="0">
              <a:ln>
                <a:noFill/>
              </a:ln>
              <a:effectLst/>
            </a:endParaRPr>
          </a:p>
          <a:p>
            <a:pPr marL="0" indent="0" algn="ctr">
              <a:spcAft>
                <a:spcPts val="600"/>
              </a:spcAft>
              <a:buNone/>
            </a:pPr>
            <a:r>
              <a:rPr lang="en-US" b="1" kern="1400" dirty="0">
                <a:ln>
                  <a:noFill/>
                </a:ln>
                <a:effectLst/>
              </a:rPr>
              <a:t> </a:t>
            </a:r>
            <a:r>
              <a:rPr lang="en-US" b="1" kern="1400" dirty="0"/>
              <a:t>English</a:t>
            </a:r>
            <a:endParaRPr lang="en-US" b="1" kern="1400" dirty="0">
              <a:ln>
                <a:noFill/>
              </a:ln>
              <a:effectLst/>
            </a:endParaRPr>
          </a:p>
          <a:p>
            <a:pPr marL="0" indent="0" algn="ctr">
              <a:spcAft>
                <a:spcPts val="600"/>
              </a:spcAft>
              <a:buNone/>
            </a:pPr>
            <a:r>
              <a:rPr lang="en-US" b="1" kern="1400" dirty="0">
                <a:ln>
                  <a:noFill/>
                </a:ln>
                <a:effectLst/>
              </a:rPr>
              <a:t> </a:t>
            </a:r>
            <a:r>
              <a:rPr lang="en-US" b="1" kern="1400" dirty="0"/>
              <a:t>PE</a:t>
            </a:r>
          </a:p>
          <a:p>
            <a:pPr marL="0" indent="0" algn="ctr">
              <a:spcAft>
                <a:spcPts val="600"/>
              </a:spcAft>
              <a:buNone/>
            </a:pPr>
            <a:r>
              <a:rPr lang="en-US" b="1" kern="1400" dirty="0"/>
              <a:t>History</a:t>
            </a:r>
          </a:p>
          <a:p>
            <a:pPr marL="0" indent="0">
              <a:buNone/>
            </a:pPr>
            <a:endParaRPr lang="en-GB" sz="1700" dirty="0"/>
          </a:p>
        </p:txBody>
      </p:sp>
      <p:sp>
        <p:nvSpPr>
          <p:cNvPr id="5" name="Content Placeholder 2">
            <a:extLst>
              <a:ext uri="{FF2B5EF4-FFF2-40B4-BE49-F238E27FC236}">
                <a16:creationId xmlns:a16="http://schemas.microsoft.com/office/drawing/2014/main" id="{884FBD61-B878-493F-053F-3C3531FA861A}"/>
              </a:ext>
            </a:extLst>
          </p:cNvPr>
          <p:cNvSpPr txBox="1">
            <a:spLocks/>
          </p:cNvSpPr>
          <p:nvPr/>
        </p:nvSpPr>
        <p:spPr>
          <a:xfrm>
            <a:off x="0" y="6299200"/>
            <a:ext cx="12192000" cy="46736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r>
              <a:rPr lang="en-US" sz="1400" kern="1400" dirty="0"/>
              <a:t> </a:t>
            </a:r>
            <a:r>
              <a:rPr lang="en-US" sz="2400" kern="1400" dirty="0"/>
              <a:t>Other complimentary subjects: Business , Art, Geography, Chemistry, also great for those doing the EPQ</a:t>
            </a:r>
            <a:endParaRPr lang="en-GB" sz="1400" dirty="0"/>
          </a:p>
        </p:txBody>
      </p:sp>
    </p:spTree>
    <p:extLst>
      <p:ext uri="{BB962C8B-B14F-4D97-AF65-F5344CB8AC3E}">
        <p14:creationId xmlns:p14="http://schemas.microsoft.com/office/powerpoint/2010/main" val="377578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12F383F-B981-4BC3-9E2B-7BE938CE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240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5AA485AD-076E-4077-A6E6-C3C9F0C39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a:extLst>
              <a:ext uri="{FF2B5EF4-FFF2-40B4-BE49-F238E27FC236}">
                <a16:creationId xmlns:a16="http://schemas.microsoft.com/office/drawing/2014/main" id="{D088DBDF-80D5-4FC0-8A54-9D660B728D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40000"/>
            <a:extLst>
              <a:ext uri="{28A0092B-C50C-407E-A947-70E740481C1C}">
                <a14:useLocalDpi xmlns:a14="http://schemas.microsoft.com/office/drawing/2010/main" val="0"/>
              </a:ext>
            </a:extLst>
          </a:blip>
          <a:stretch>
            <a:fillRect/>
          </a:stretch>
        </p:blipFill>
        <p:spPr>
          <a:xfrm>
            <a:off x="5414" y="0"/>
            <a:ext cx="12181172" cy="6858000"/>
          </a:xfrm>
          <a:prstGeom prst="rect">
            <a:avLst/>
          </a:prstGeom>
        </p:spPr>
      </p:pic>
      <p:sp>
        <p:nvSpPr>
          <p:cNvPr id="48" name="Rectangle 47">
            <a:extLst>
              <a:ext uri="{FF2B5EF4-FFF2-40B4-BE49-F238E27FC236}">
                <a16:creationId xmlns:a16="http://schemas.microsoft.com/office/drawing/2014/main" id="{58D235B8-3D10-493F-88AC-84BB404C1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a:extLst>
              <a:ext uri="{FF2B5EF4-FFF2-40B4-BE49-F238E27FC236}">
                <a16:creationId xmlns:a16="http://schemas.microsoft.com/office/drawing/2014/main" id="{110F4710-5C91-E6DB-0DAF-CCB8CAADA69D}"/>
              </a:ext>
            </a:extLst>
          </p:cNvPr>
          <p:cNvPicPr>
            <a:picLocks noChangeAspect="1"/>
          </p:cNvPicPr>
          <p:nvPr/>
        </p:nvPicPr>
        <p:blipFill rotWithShape="1">
          <a:blip r:embed="rId3">
            <a:alphaModFix amt="60000"/>
          </a:blip>
          <a:srcRect t="13858" r="-1" b="11154"/>
          <a:stretch/>
        </p:blipFill>
        <p:spPr>
          <a:xfrm>
            <a:off x="20" y="10"/>
            <a:ext cx="6097022" cy="3428990"/>
          </a:xfrm>
          <a:prstGeom prst="rect">
            <a:avLst/>
          </a:prstGeom>
        </p:spPr>
      </p:pic>
      <p:pic>
        <p:nvPicPr>
          <p:cNvPr id="7" name="Picture 6">
            <a:extLst>
              <a:ext uri="{FF2B5EF4-FFF2-40B4-BE49-F238E27FC236}">
                <a16:creationId xmlns:a16="http://schemas.microsoft.com/office/drawing/2014/main" id="{37F05807-C711-DD62-792C-AFE4106EB8FD}"/>
              </a:ext>
            </a:extLst>
          </p:cNvPr>
          <p:cNvPicPr>
            <a:picLocks noChangeAspect="1"/>
          </p:cNvPicPr>
          <p:nvPr/>
        </p:nvPicPr>
        <p:blipFill rotWithShape="1">
          <a:blip r:embed="rId4">
            <a:alphaModFix amt="60000"/>
          </a:blip>
          <a:srcRect r="7150" b="2"/>
          <a:stretch/>
        </p:blipFill>
        <p:spPr>
          <a:xfrm>
            <a:off x="6098422" y="10"/>
            <a:ext cx="6093578" cy="3428990"/>
          </a:xfrm>
          <a:prstGeom prst="rect">
            <a:avLst/>
          </a:prstGeom>
        </p:spPr>
      </p:pic>
      <p:pic>
        <p:nvPicPr>
          <p:cNvPr id="4" name="Picture 3">
            <a:extLst>
              <a:ext uri="{FF2B5EF4-FFF2-40B4-BE49-F238E27FC236}">
                <a16:creationId xmlns:a16="http://schemas.microsoft.com/office/drawing/2014/main" id="{5AA32BEB-10F5-DE41-7C23-39575B222FE1}"/>
              </a:ext>
            </a:extLst>
          </p:cNvPr>
          <p:cNvPicPr>
            <a:picLocks noChangeAspect="1"/>
          </p:cNvPicPr>
          <p:nvPr/>
        </p:nvPicPr>
        <p:blipFill rotWithShape="1">
          <a:blip r:embed="rId5">
            <a:alphaModFix amt="60000"/>
          </a:blip>
          <a:srcRect b="2559"/>
          <a:stretch/>
        </p:blipFill>
        <p:spPr>
          <a:xfrm>
            <a:off x="7328" y="3429000"/>
            <a:ext cx="6093578" cy="3429000"/>
          </a:xfrm>
          <a:prstGeom prst="rect">
            <a:avLst/>
          </a:prstGeom>
        </p:spPr>
      </p:pic>
      <p:pic>
        <p:nvPicPr>
          <p:cNvPr id="6" name="Picture 5">
            <a:extLst>
              <a:ext uri="{FF2B5EF4-FFF2-40B4-BE49-F238E27FC236}">
                <a16:creationId xmlns:a16="http://schemas.microsoft.com/office/drawing/2014/main" id="{9A026BE9-31EF-5953-E87F-7DD84519E072}"/>
              </a:ext>
            </a:extLst>
          </p:cNvPr>
          <p:cNvPicPr>
            <a:picLocks noChangeAspect="1"/>
          </p:cNvPicPr>
          <p:nvPr/>
        </p:nvPicPr>
        <p:blipFill rotWithShape="1">
          <a:blip r:embed="rId6">
            <a:alphaModFix amt="60000"/>
            <a:extLst>
              <a:ext uri="{BEBA8EAE-BF5A-486C-A8C5-ECC9F3942E4B}">
                <a14:imgProps xmlns:a14="http://schemas.microsoft.com/office/drawing/2010/main">
                  <a14:imgLayer r:embed="rId7">
                    <a14:imgEffect>
                      <a14:brightnessContrast bright="40000"/>
                    </a14:imgEffect>
                  </a14:imgLayer>
                </a14:imgProps>
              </a:ext>
            </a:extLst>
          </a:blip>
          <a:srcRect l="12186" r="28727"/>
          <a:stretch/>
        </p:blipFill>
        <p:spPr>
          <a:xfrm>
            <a:off x="6101860" y="3429000"/>
            <a:ext cx="6093578" cy="3429000"/>
          </a:xfrm>
          <a:prstGeom prst="rect">
            <a:avLst/>
          </a:prstGeom>
        </p:spPr>
      </p:pic>
      <p:sp>
        <p:nvSpPr>
          <p:cNvPr id="2" name="Title 1">
            <a:extLst>
              <a:ext uri="{FF2B5EF4-FFF2-40B4-BE49-F238E27FC236}">
                <a16:creationId xmlns:a16="http://schemas.microsoft.com/office/drawing/2014/main" id="{78879527-31A3-7BB9-6F53-9C27E5E08ABC}"/>
              </a:ext>
            </a:extLst>
          </p:cNvPr>
          <p:cNvSpPr>
            <a:spLocks noGrp="1"/>
          </p:cNvSpPr>
          <p:nvPr>
            <p:ph type="title"/>
          </p:nvPr>
        </p:nvSpPr>
        <p:spPr>
          <a:xfrm>
            <a:off x="870543" y="152399"/>
            <a:ext cx="9801082" cy="2059637"/>
          </a:xfrm>
        </p:spPr>
        <p:txBody>
          <a:bodyPr vert="horz" lIns="91440" tIns="45720" rIns="91440" bIns="45720" rtlCol="0" anchor="t">
            <a:noAutofit/>
          </a:bodyPr>
          <a:lstStyle/>
          <a:p>
            <a:pPr algn="ctr"/>
            <a:r>
              <a:rPr lang="en-US" sz="5400" kern="1200" dirty="0">
                <a:solidFill>
                  <a:srgbClr val="FFFFFF"/>
                </a:solidFill>
                <a:latin typeface="+mj-lt"/>
                <a:ea typeface="+mj-ea"/>
                <a:cs typeface="+mj-cs"/>
              </a:rPr>
              <a:t>Opportunities in Psychology</a:t>
            </a:r>
          </a:p>
        </p:txBody>
      </p:sp>
    </p:spTree>
    <p:extLst>
      <p:ext uri="{BB962C8B-B14F-4D97-AF65-F5344CB8AC3E}">
        <p14:creationId xmlns:p14="http://schemas.microsoft.com/office/powerpoint/2010/main" val="622909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C7D3-D503-4C2A-BF6B-2147FE58348E}"/>
              </a:ext>
            </a:extLst>
          </p:cNvPr>
          <p:cNvSpPr>
            <a:spLocks noGrp="1"/>
          </p:cNvSpPr>
          <p:nvPr>
            <p:ph type="title"/>
          </p:nvPr>
        </p:nvSpPr>
        <p:spPr>
          <a:xfrm>
            <a:off x="838200" y="365125"/>
            <a:ext cx="4267200" cy="1325563"/>
          </a:xfrm>
        </p:spPr>
        <p:txBody>
          <a:bodyPr/>
          <a:lstStyle/>
          <a:p>
            <a:r>
              <a:rPr lang="en-GB" dirty="0"/>
              <a:t> </a:t>
            </a:r>
          </a:p>
        </p:txBody>
      </p:sp>
      <p:sp>
        <p:nvSpPr>
          <p:cNvPr id="3" name="Content Placeholder 2">
            <a:extLst>
              <a:ext uri="{FF2B5EF4-FFF2-40B4-BE49-F238E27FC236}">
                <a16:creationId xmlns:a16="http://schemas.microsoft.com/office/drawing/2014/main" id="{E5434FA7-7364-47EF-B588-3A98EBD2A801}"/>
              </a:ext>
            </a:extLst>
          </p:cNvPr>
          <p:cNvSpPr>
            <a:spLocks noGrp="1"/>
          </p:cNvSpPr>
          <p:nvPr>
            <p:ph idx="1"/>
          </p:nvPr>
        </p:nvSpPr>
        <p:spPr>
          <a:xfrm>
            <a:off x="209551" y="819666"/>
            <a:ext cx="4565649" cy="5778500"/>
          </a:xfrm>
        </p:spPr>
        <p:txBody>
          <a:bodyPr>
            <a:normAutofit lnSpcReduction="10000"/>
          </a:bodyPr>
          <a:lstStyle/>
          <a:p>
            <a:pPr marL="0" indent="0">
              <a:buNone/>
            </a:pPr>
            <a:r>
              <a:rPr lang="en-GB" sz="2000" b="1" dirty="0">
                <a:solidFill>
                  <a:srgbClr val="7030A0"/>
                </a:solidFill>
                <a:latin typeface="Aptos Light" panose="020F0502020204030204" pitchFamily="34" charset="0"/>
              </a:rPr>
              <a:t>I was a bit unsure at the very beginning of the year about what subjects would be best for me. I chose Psychology in the end as I have always wanted to learn more about myself and others and how all our behaviours and thoughts are formed. </a:t>
            </a:r>
          </a:p>
          <a:p>
            <a:pPr marL="0" indent="0">
              <a:buNone/>
            </a:pPr>
            <a:r>
              <a:rPr lang="en-GB" sz="2000" b="1" dirty="0">
                <a:solidFill>
                  <a:srgbClr val="7030A0"/>
                </a:solidFill>
                <a:latin typeface="Aptos Light" panose="020F0502020204030204" pitchFamily="34" charset="0"/>
              </a:rPr>
              <a:t>I really love the subject as it is nothing like any subject I have ever done before. Every topic is extremely fascinating and broadens our understanding of ourselves, which I enjoy most of all.</a:t>
            </a:r>
          </a:p>
          <a:p>
            <a:pPr marL="0" indent="0">
              <a:buNone/>
            </a:pPr>
            <a:r>
              <a:rPr lang="en-GB" sz="2000" b="1" dirty="0">
                <a:solidFill>
                  <a:srgbClr val="7030A0"/>
                </a:solidFill>
                <a:latin typeface="Aptos Light" panose="020F0502020204030204" pitchFamily="34" charset="0"/>
              </a:rPr>
              <a:t>I love all the topics we study; however, I am especially enjoying learning about social influence as I feel that this is a vital part of everyone's lives. I'm excited to research deeper into it and learning about fascinating areas of the topic that I never thought about in the past, to increase my knowledge.</a:t>
            </a:r>
          </a:p>
          <a:p>
            <a:pPr marL="0" indent="0">
              <a:buNone/>
            </a:pPr>
            <a:r>
              <a:rPr lang="en-GB" sz="2000" b="1" dirty="0">
                <a:solidFill>
                  <a:srgbClr val="7030A0"/>
                </a:solidFill>
                <a:latin typeface="Aptos Light" panose="020F0502020204030204" pitchFamily="34" charset="0"/>
              </a:rPr>
              <a:t> Y13</a:t>
            </a:r>
          </a:p>
          <a:p>
            <a:pPr marL="0" indent="0">
              <a:buNone/>
            </a:pPr>
            <a:endParaRPr lang="en-GB" sz="800" dirty="0">
              <a:latin typeface="Aptos Light" panose="020F0502020204030204" pitchFamily="34" charset="0"/>
            </a:endParaRPr>
          </a:p>
        </p:txBody>
      </p:sp>
      <p:sp>
        <p:nvSpPr>
          <p:cNvPr id="4" name="Rectangle 3">
            <a:extLst>
              <a:ext uri="{FF2B5EF4-FFF2-40B4-BE49-F238E27FC236}">
                <a16:creationId xmlns:a16="http://schemas.microsoft.com/office/drawing/2014/main" id="{7F22D26D-D180-4DF9-BC70-7E65811BA4A7}"/>
              </a:ext>
            </a:extLst>
          </p:cNvPr>
          <p:cNvSpPr/>
          <p:nvPr/>
        </p:nvSpPr>
        <p:spPr>
          <a:xfrm>
            <a:off x="6431756" y="444500"/>
            <a:ext cx="5339082" cy="2308324"/>
          </a:xfrm>
          <a:prstGeom prst="rect">
            <a:avLst/>
          </a:prstGeom>
        </p:spPr>
        <p:txBody>
          <a:bodyPr wrap="square">
            <a:spAutoFit/>
          </a:bodyPr>
          <a:lstStyle/>
          <a:p>
            <a:pPr>
              <a:spcAft>
                <a:spcPts val="0"/>
              </a:spcAft>
            </a:pPr>
            <a:r>
              <a:rPr lang="en-GB" sz="2400" dirty="0">
                <a:solidFill>
                  <a:srgbClr val="0070C0"/>
                </a:solidFill>
                <a:latin typeface="Aparajita" panose="020B0502040204020203" pitchFamily="18" charset="0"/>
                <a:ea typeface="Times New Roman" panose="02020603050405020304" pitchFamily="18" charset="0"/>
                <a:cs typeface="Aparajita" panose="020B0502040204020203" pitchFamily="18" charset="0"/>
              </a:rPr>
              <a:t>I knew going into Psychology that it would be my favourite subject to study and it was! Some of what I learnt will definitely come in handy during my training as a medic. I will make sure to keep it in my long term memory because I'm not ready to let go of Psychology yet! </a:t>
            </a:r>
            <a:r>
              <a:rPr lang="en-GB" sz="2400" dirty="0">
                <a:solidFill>
                  <a:srgbClr val="0070C0"/>
                </a:solidFill>
                <a:effectLst/>
                <a:latin typeface="Aparajita" panose="020B0502040204020203" pitchFamily="18" charset="0"/>
                <a:ea typeface="Calibri" panose="020F0502020204030204" pitchFamily="34" charset="0"/>
                <a:cs typeface="Aparajita" panose="020B0502040204020203" pitchFamily="18" charset="0"/>
              </a:rPr>
              <a:t>Y13 </a:t>
            </a:r>
          </a:p>
        </p:txBody>
      </p:sp>
      <p:sp>
        <p:nvSpPr>
          <p:cNvPr id="5" name="TextBox 4">
            <a:extLst>
              <a:ext uri="{FF2B5EF4-FFF2-40B4-BE49-F238E27FC236}">
                <a16:creationId xmlns:a16="http://schemas.microsoft.com/office/drawing/2014/main" id="{48C6C148-80C6-472E-B853-2268C33C237E}"/>
              </a:ext>
            </a:extLst>
          </p:cNvPr>
          <p:cNvSpPr txBox="1"/>
          <p:nvPr/>
        </p:nvSpPr>
        <p:spPr>
          <a:xfrm>
            <a:off x="514350" y="259834"/>
            <a:ext cx="4851328" cy="369332"/>
          </a:xfrm>
          <a:prstGeom prst="rect">
            <a:avLst/>
          </a:prstGeom>
          <a:noFill/>
        </p:spPr>
        <p:txBody>
          <a:bodyPr wrap="none" rtlCol="0">
            <a:spAutoFit/>
          </a:bodyPr>
          <a:lstStyle/>
          <a:p>
            <a:r>
              <a:rPr lang="en-GB" b="1" dirty="0">
                <a:latin typeface="Arial Black" panose="020B0A04020102020204" pitchFamily="34" charset="0"/>
              </a:rPr>
              <a:t>Finally, a word from a few students…</a:t>
            </a:r>
          </a:p>
        </p:txBody>
      </p:sp>
      <p:sp>
        <p:nvSpPr>
          <p:cNvPr id="6" name="TextBox 5">
            <a:extLst>
              <a:ext uri="{FF2B5EF4-FFF2-40B4-BE49-F238E27FC236}">
                <a16:creationId xmlns:a16="http://schemas.microsoft.com/office/drawing/2014/main" id="{303DB154-6CC4-4F93-B262-AB185D7D62DD}"/>
              </a:ext>
            </a:extLst>
          </p:cNvPr>
          <p:cNvSpPr txBox="1"/>
          <p:nvPr/>
        </p:nvSpPr>
        <p:spPr>
          <a:xfrm>
            <a:off x="8207375" y="3126045"/>
            <a:ext cx="3893185" cy="1477328"/>
          </a:xfrm>
          <a:prstGeom prst="rect">
            <a:avLst/>
          </a:prstGeom>
          <a:noFill/>
        </p:spPr>
        <p:txBody>
          <a:bodyPr wrap="square" rtlCol="0">
            <a:spAutoFit/>
          </a:bodyPr>
          <a:lstStyle/>
          <a:p>
            <a:r>
              <a:rPr lang="en-GB" b="1" dirty="0">
                <a:solidFill>
                  <a:srgbClr val="00B050"/>
                </a:solidFill>
                <a:latin typeface="Arial Black" panose="020B0A04020102020204" pitchFamily="34" charset="0"/>
              </a:rPr>
              <a:t>I’m really looking forward to continuing my (Psychology) studies. ‘The Psychologist in waiting’…</a:t>
            </a:r>
          </a:p>
          <a:p>
            <a:r>
              <a:rPr lang="en-GB" b="1" dirty="0">
                <a:solidFill>
                  <a:srgbClr val="00B050"/>
                </a:solidFill>
                <a:latin typeface="Arial Black" panose="020B0A04020102020204" pitchFamily="34" charset="0"/>
              </a:rPr>
              <a:t>Y13 </a:t>
            </a:r>
          </a:p>
        </p:txBody>
      </p:sp>
      <p:pic>
        <p:nvPicPr>
          <p:cNvPr id="8" name="Picture 7">
            <a:extLst>
              <a:ext uri="{FF2B5EF4-FFF2-40B4-BE49-F238E27FC236}">
                <a16:creationId xmlns:a16="http://schemas.microsoft.com/office/drawing/2014/main" id="{0EEC980C-0C2C-448F-B486-A2EAEF8DB8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10138" y="3504446"/>
            <a:ext cx="3043237" cy="2724388"/>
          </a:xfrm>
          <a:prstGeom prst="rect">
            <a:avLst/>
          </a:prstGeom>
        </p:spPr>
      </p:pic>
    </p:spTree>
    <p:extLst>
      <p:ext uri="{BB962C8B-B14F-4D97-AF65-F5344CB8AC3E}">
        <p14:creationId xmlns:p14="http://schemas.microsoft.com/office/powerpoint/2010/main" val="40225917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77DC-CACC-4A55-88FB-14C5FFC6B3CC}"/>
              </a:ext>
            </a:extLst>
          </p:cNvPr>
          <p:cNvSpPr>
            <a:spLocks noGrp="1"/>
          </p:cNvSpPr>
          <p:nvPr>
            <p:ph type="title"/>
          </p:nvPr>
        </p:nvSpPr>
        <p:spPr>
          <a:xfrm>
            <a:off x="294684" y="132765"/>
            <a:ext cx="6055315" cy="1828115"/>
          </a:xfrm>
        </p:spPr>
        <p:txBody>
          <a:bodyPr vert="horz" lIns="91440" tIns="45720" rIns="91440" bIns="45720" rtlCol="0" anchor="ctr">
            <a:normAutofit/>
          </a:bodyPr>
          <a:lstStyle/>
          <a:p>
            <a:pPr algn="ctr"/>
            <a:r>
              <a:rPr lang="en-US" sz="6000" b="1" dirty="0">
                <a:latin typeface="+mn-lt"/>
              </a:rPr>
              <a:t>Why study Psychology?</a:t>
            </a:r>
          </a:p>
        </p:txBody>
      </p:sp>
      <p:sp>
        <p:nvSpPr>
          <p:cNvPr id="5" name="Rectangle 4">
            <a:extLst>
              <a:ext uri="{FF2B5EF4-FFF2-40B4-BE49-F238E27FC236}">
                <a16:creationId xmlns:a16="http://schemas.microsoft.com/office/drawing/2014/main" id="{D24585A0-F553-4CCB-9525-EE67C18DB6D1}"/>
              </a:ext>
            </a:extLst>
          </p:cNvPr>
          <p:cNvSpPr/>
          <p:nvPr/>
        </p:nvSpPr>
        <p:spPr>
          <a:xfrm>
            <a:off x="762000" y="2279017"/>
            <a:ext cx="5709920" cy="4207507"/>
          </a:xfrm>
          <a:prstGeom prst="rect">
            <a:avLst/>
          </a:prstGeom>
        </p:spPr>
        <p:txBody>
          <a:bodyPr vert="horz" lIns="91440" tIns="45720" rIns="91440" bIns="45720" rtlCol="0" anchor="t">
            <a:noAutofit/>
          </a:bodyPr>
          <a:lstStyle/>
          <a:p>
            <a:pPr>
              <a:lnSpc>
                <a:spcPct val="90000"/>
              </a:lnSpc>
              <a:spcAft>
                <a:spcPts val="600"/>
              </a:spcAft>
            </a:pPr>
            <a:r>
              <a:rPr lang="en-US" sz="2400" i="1" dirty="0"/>
              <a:t>Psychology</a:t>
            </a:r>
            <a:r>
              <a:rPr lang="en-US" sz="2400" dirty="0"/>
              <a:t> is the </a:t>
            </a:r>
            <a:r>
              <a:rPr lang="en-US" sz="2400" dirty="0">
                <a:solidFill>
                  <a:srgbClr val="FFFF00"/>
                </a:solidFill>
              </a:rPr>
              <a:t>scientific study of the human mind and behaviour </a:t>
            </a:r>
            <a:r>
              <a:rPr lang="en-US" sz="2400" dirty="0"/>
              <a:t>- how we think, feel, act and interact individually and in groups. </a:t>
            </a:r>
          </a:p>
          <a:p>
            <a:pPr>
              <a:lnSpc>
                <a:spcPct val="90000"/>
              </a:lnSpc>
              <a:spcAft>
                <a:spcPts val="600"/>
              </a:spcAft>
            </a:pPr>
            <a:endParaRPr lang="en-US" sz="2400" i="1" dirty="0"/>
          </a:p>
          <a:p>
            <a:pPr>
              <a:lnSpc>
                <a:spcPct val="90000"/>
              </a:lnSpc>
              <a:spcAft>
                <a:spcPts val="600"/>
              </a:spcAft>
            </a:pPr>
            <a:r>
              <a:rPr lang="en-US" sz="2400" i="1" dirty="0"/>
              <a:t>Psychology</a:t>
            </a:r>
            <a:r>
              <a:rPr lang="en-US" sz="2400" dirty="0"/>
              <a:t> is concerned with all aspects of behaviour and with the thoughts, feelings and motivations underlying that behaviour.</a:t>
            </a:r>
            <a:endParaRPr lang="en-US" sz="2400" dirty="0">
              <a:ln>
                <a:noFill/>
              </a:ln>
              <a:effectLst/>
            </a:endParaRPr>
          </a:p>
          <a:p>
            <a:pPr>
              <a:lnSpc>
                <a:spcPct val="90000"/>
              </a:lnSpc>
              <a:spcAft>
                <a:spcPts val="600"/>
              </a:spcAft>
            </a:pPr>
            <a:r>
              <a:rPr lang="en-US" sz="2400" dirty="0"/>
              <a:t> </a:t>
            </a:r>
            <a:endParaRPr lang="en-US" sz="2400" dirty="0">
              <a:ln>
                <a:noFill/>
              </a:ln>
              <a:effectLst/>
            </a:endParaRPr>
          </a:p>
          <a:p>
            <a:pPr>
              <a:lnSpc>
                <a:spcPct val="90000"/>
              </a:lnSpc>
              <a:spcAft>
                <a:spcPts val="600"/>
              </a:spcAft>
            </a:pPr>
            <a:r>
              <a:rPr lang="en-US" sz="2400" dirty="0"/>
              <a:t>You will enjoy Psychology if you are the type of person who is interested in ‘the human condition’ and like to think analytically.</a:t>
            </a:r>
            <a:endParaRPr lang="en-US" sz="2400" dirty="0">
              <a:ln>
                <a:noFill/>
              </a:ln>
              <a:effectLst/>
            </a:endParaRPr>
          </a:p>
          <a:p>
            <a:pPr>
              <a:lnSpc>
                <a:spcPct val="90000"/>
              </a:lnSpc>
              <a:spcAft>
                <a:spcPts val="600"/>
              </a:spcAft>
            </a:pPr>
            <a:r>
              <a:rPr lang="en-US" sz="2400" dirty="0">
                <a:ln>
                  <a:noFill/>
                </a:ln>
                <a:effectLst/>
              </a:rPr>
              <a:t> </a:t>
            </a:r>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72C5AD7-DB7E-41C2-B90C-AD57AEA82773}"/>
              </a:ext>
            </a:extLst>
          </p:cNvPr>
          <p:cNvPicPr>
            <a:picLocks noChangeAspect="1"/>
          </p:cNvPicPr>
          <p:nvPr/>
        </p:nvPicPr>
        <p:blipFill rotWithShape="1">
          <a:blip r:embed="rId2"/>
          <a:srcRect l="12579" r="1260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495606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E53213-2C52-4C08-961A-F8567152520B}"/>
              </a:ext>
            </a:extLst>
          </p:cNvPr>
          <p:cNvSpPr txBox="1"/>
          <p:nvPr/>
        </p:nvSpPr>
        <p:spPr>
          <a:xfrm>
            <a:off x="5634887" y="1138036"/>
            <a:ext cx="5543653" cy="140247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200" b="1">
                <a:latin typeface="+mj-lt"/>
                <a:ea typeface="+mj-ea"/>
                <a:cs typeface="+mj-cs"/>
              </a:rPr>
              <a:t>Thank you for listening</a:t>
            </a:r>
          </a:p>
        </p:txBody>
      </p:sp>
      <p:sp>
        <p:nvSpPr>
          <p:cNvPr id="1032" name="Rectangle 1031">
            <a:extLst>
              <a:ext uri="{FF2B5EF4-FFF2-40B4-BE49-F238E27FC236}">
                <a16:creationId xmlns:a16="http://schemas.microsoft.com/office/drawing/2014/main" id="{AEFBF989-E1E0-41D0-8A4F-A5C3E8193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98720"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63C5DF3-1C36-4DF3-9C70-68DE5D4518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6761" y="2099702"/>
            <a:ext cx="3482341" cy="1239713"/>
          </a:xfrm>
          <a:prstGeom prst="rect">
            <a:avLst/>
          </a:prstGeom>
        </p:spPr>
      </p:pic>
      <p:cxnSp>
        <p:nvCxnSpPr>
          <p:cNvPr id="1034" name="Straight Connector 1033">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02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027" name="Picture 3" descr="psychology[1]">
            <a:extLst>
              <a:ext uri="{FF2B5EF4-FFF2-40B4-BE49-F238E27FC236}">
                <a16:creationId xmlns:a16="http://schemas.microsoft.com/office/drawing/2014/main" id="{37BD6F39-3D9A-4D4F-85E8-0E8FCD4126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3941" r="-2" b="40032"/>
          <a:stretch/>
        </p:blipFill>
        <p:spPr bwMode="auto">
          <a:xfrm>
            <a:off x="746761" y="3522305"/>
            <a:ext cx="3482339" cy="1603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4">
            <a:extLst>
              <a:ext uri="{FF2B5EF4-FFF2-40B4-BE49-F238E27FC236}">
                <a16:creationId xmlns:a16="http://schemas.microsoft.com/office/drawing/2014/main" id="{6C9C8735-6480-48E4-A6B7-BD22CA426DDC}"/>
              </a:ext>
            </a:extLst>
          </p:cNvPr>
          <p:cNvSpPr txBox="1">
            <a:spLocks noChangeArrowheads="1" noChangeShapeType="1"/>
          </p:cNvSpPr>
          <p:nvPr/>
        </p:nvSpPr>
        <p:spPr bwMode="auto">
          <a:xfrm>
            <a:off x="5634887" y="2551176"/>
            <a:ext cx="6079593" cy="3591207"/>
          </a:xfrm>
          <a:prstGeom prst="rect">
            <a:avLst/>
          </a:prstGeom>
        </p:spPr>
        <p:txBody>
          <a:bodyPr vert="horz" lIns="91440" tIns="45720" rIns="91440" bIns="45720" numCol="1" rtlCol="0" anchorCtr="0" compatLnSpc="1">
            <a:prstTxWarp prst="textNoShape">
              <a:avLst/>
            </a:prstTxWarp>
            <a:normAutofit/>
          </a:bodyPr>
          <a:lstStyle/>
          <a:p>
            <a:pPr marR="0" lvl="0" indent="-228600" fontAlgn="base">
              <a:lnSpc>
                <a:spcPct val="90000"/>
              </a:lnSpc>
              <a:spcBef>
                <a:spcPct val="0"/>
              </a:spcBef>
              <a:spcAft>
                <a:spcPts val="600"/>
              </a:spcAft>
              <a:buClrTx/>
              <a:buSzTx/>
              <a:buFont typeface="Arial" panose="020B0604020202020204" pitchFamily="34" charset="0"/>
              <a:buChar char="•"/>
              <a:tabLst/>
            </a:pPr>
            <a:r>
              <a:rPr lang="en-US" altLang="en-US" sz="3600" b="1" dirty="0"/>
              <a:t>Please feel free to contact         </a:t>
            </a:r>
            <a:r>
              <a:rPr lang="en-US" altLang="en-US" sz="3600" b="1" u="sng" dirty="0"/>
              <a:t>Mrs Boulton or Miss Wagstaff</a:t>
            </a:r>
            <a:endParaRPr kumimoji="0" lang="en-US" altLang="en-US" sz="3600" b="1" i="0" u="sng" strike="noStrike" cap="none" normalizeH="0" baseline="0" dirty="0">
              <a:ln>
                <a:noFill/>
              </a:ln>
              <a:effectLst/>
            </a:endParaRPr>
          </a:p>
          <a:p>
            <a:pPr marR="0" lvl="0" indent="-228600" fontAlgn="base">
              <a:lnSpc>
                <a:spcPct val="90000"/>
              </a:lnSpc>
              <a:spcBef>
                <a:spcPct val="0"/>
              </a:spcBef>
              <a:spcAft>
                <a:spcPts val="600"/>
              </a:spcAft>
              <a:buClrTx/>
              <a:buSzTx/>
              <a:buFont typeface="Arial" panose="020B0604020202020204" pitchFamily="34" charset="0"/>
              <a:buChar char="•"/>
              <a:tabLst/>
            </a:pPr>
            <a:r>
              <a:rPr kumimoji="0" lang="en-US" altLang="en-US" sz="3600" b="1" i="0" u="none" strike="noStrike" cap="none" normalizeH="0" baseline="0" dirty="0">
                <a:ln>
                  <a:noFill/>
                </a:ln>
                <a:effectLst/>
              </a:rPr>
              <a:t>(Psychology Teachers)</a:t>
            </a:r>
            <a:endParaRPr lang="en-US" altLang="en-US" sz="3600" b="1" dirty="0"/>
          </a:p>
        </p:txBody>
      </p:sp>
    </p:spTree>
    <p:extLst>
      <p:ext uri="{BB962C8B-B14F-4D97-AF65-F5344CB8AC3E}">
        <p14:creationId xmlns:p14="http://schemas.microsoft.com/office/powerpoint/2010/main" val="733211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D22FA1E-E02A-4FC5-BBA6-577D6DA0C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Freeform: Shape 40">
            <a:extLst>
              <a:ext uri="{FF2B5EF4-FFF2-40B4-BE49-F238E27FC236}">
                <a16:creationId xmlns:a16="http://schemas.microsoft.com/office/drawing/2014/main" id="{05D27520-F270-4F3D-A46E-76A337B6E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315529 w 12192000"/>
              <a:gd name="connsiteY0" fmla="*/ 4323896 h 6858000"/>
              <a:gd name="connsiteX1" fmla="*/ 6295588 w 12192000"/>
              <a:gd name="connsiteY1" fmla="*/ 4367579 h 6858000"/>
              <a:gd name="connsiteX2" fmla="*/ 6219229 w 12192000"/>
              <a:gd name="connsiteY2" fmla="*/ 4436818 h 6858000"/>
              <a:gd name="connsiteX3" fmla="*/ 6065687 w 12192000"/>
              <a:gd name="connsiteY3" fmla="*/ 4637204 h 6858000"/>
              <a:gd name="connsiteX4" fmla="*/ 5727387 w 12192000"/>
              <a:gd name="connsiteY4" fmla="*/ 5460076 h 6858000"/>
              <a:gd name="connsiteX5" fmla="*/ 5620972 w 12192000"/>
              <a:gd name="connsiteY5" fmla="*/ 5725836 h 6858000"/>
              <a:gd name="connsiteX6" fmla="*/ 5707795 w 12192000"/>
              <a:gd name="connsiteY6" fmla="*/ 5790089 h 6858000"/>
              <a:gd name="connsiteX7" fmla="*/ 5554627 w 12192000"/>
              <a:gd name="connsiteY7" fmla="*/ 6078873 h 6858000"/>
              <a:gd name="connsiteX8" fmla="*/ 5373489 w 12192000"/>
              <a:gd name="connsiteY8" fmla="*/ 6402408 h 6858000"/>
              <a:gd name="connsiteX9" fmla="*/ 5099999 w 12192000"/>
              <a:gd name="connsiteY9" fmla="*/ 6827527 h 6858000"/>
              <a:gd name="connsiteX10" fmla="*/ 5078133 w 12192000"/>
              <a:gd name="connsiteY10" fmla="*/ 6857998 h 6858000"/>
              <a:gd name="connsiteX11" fmla="*/ 9179960 w 12192000"/>
              <a:gd name="connsiteY11" fmla="*/ 6857998 h 6858000"/>
              <a:gd name="connsiteX12" fmla="*/ 9179960 w 12192000"/>
              <a:gd name="connsiteY12" fmla="*/ 4323896 h 6858000"/>
              <a:gd name="connsiteX13" fmla="*/ 0 w 12192000"/>
              <a:gd name="connsiteY13" fmla="*/ 0 h 6858000"/>
              <a:gd name="connsiteX14" fmla="*/ 5872711 w 12192000"/>
              <a:gd name="connsiteY14" fmla="*/ 0 h 6858000"/>
              <a:gd name="connsiteX15" fmla="*/ 5885421 w 12192000"/>
              <a:gd name="connsiteY15" fmla="*/ 20207 h 6858000"/>
              <a:gd name="connsiteX16" fmla="*/ 5925300 w 12192000"/>
              <a:gd name="connsiteY16" fmla="*/ 48911 h 6858000"/>
              <a:gd name="connsiteX17" fmla="*/ 5940039 w 12192000"/>
              <a:gd name="connsiteY17" fmla="*/ 101212 h 6858000"/>
              <a:gd name="connsiteX18" fmla="*/ 5969942 w 12192000"/>
              <a:gd name="connsiteY18" fmla="*/ 311282 h 6858000"/>
              <a:gd name="connsiteX19" fmla="*/ 5961238 w 12192000"/>
              <a:gd name="connsiteY19" fmla="*/ 357643 h 6858000"/>
              <a:gd name="connsiteX20" fmla="*/ 5917195 w 12192000"/>
              <a:gd name="connsiteY20" fmla="*/ 420369 h 6858000"/>
              <a:gd name="connsiteX21" fmla="*/ 5882753 w 12192000"/>
              <a:gd name="connsiteY21" fmla="*/ 556832 h 6858000"/>
              <a:gd name="connsiteX22" fmla="*/ 5814490 w 12192000"/>
              <a:gd name="connsiteY22" fmla="*/ 757416 h 6858000"/>
              <a:gd name="connsiteX23" fmla="*/ 5780064 w 12192000"/>
              <a:gd name="connsiteY23" fmla="*/ 817804 h 6858000"/>
              <a:gd name="connsiteX24" fmla="*/ 5808232 w 12192000"/>
              <a:gd name="connsiteY24" fmla="*/ 850533 h 6858000"/>
              <a:gd name="connsiteX25" fmla="*/ 5906473 w 12192000"/>
              <a:gd name="connsiteY25" fmla="*/ 1076571 h 6858000"/>
              <a:gd name="connsiteX26" fmla="*/ 5778623 w 12192000"/>
              <a:gd name="connsiteY26" fmla="*/ 1369280 h 6858000"/>
              <a:gd name="connsiteX27" fmla="*/ 5710841 w 12192000"/>
              <a:gd name="connsiteY27" fmla="*/ 1462628 h 6858000"/>
              <a:gd name="connsiteX28" fmla="*/ 5846774 w 12192000"/>
              <a:gd name="connsiteY28" fmla="*/ 1455933 h 6858000"/>
              <a:gd name="connsiteX29" fmla="*/ 5897329 w 12192000"/>
              <a:gd name="connsiteY29" fmla="*/ 1553073 h 6858000"/>
              <a:gd name="connsiteX30" fmla="*/ 5919735 w 12192000"/>
              <a:gd name="connsiteY30" fmla="*/ 1602736 h 6858000"/>
              <a:gd name="connsiteX31" fmla="*/ 6057874 w 12192000"/>
              <a:gd name="connsiteY31" fmla="*/ 1910648 h 6858000"/>
              <a:gd name="connsiteX32" fmla="*/ 6039719 w 12192000"/>
              <a:gd name="connsiteY32" fmla="*/ 2010547 h 6858000"/>
              <a:gd name="connsiteX33" fmla="*/ 5841713 w 12192000"/>
              <a:gd name="connsiteY33" fmla="*/ 2520599 h 6858000"/>
              <a:gd name="connsiteX34" fmla="*/ 6071734 w 12192000"/>
              <a:gd name="connsiteY34" fmla="*/ 2593468 h 6858000"/>
              <a:gd name="connsiteX35" fmla="*/ 6092050 w 12192000"/>
              <a:gd name="connsiteY35" fmla="*/ 2806646 h 6858000"/>
              <a:gd name="connsiteX36" fmla="*/ 6215122 w 12192000"/>
              <a:gd name="connsiteY36" fmla="*/ 3021197 h 6858000"/>
              <a:gd name="connsiteX37" fmla="*/ 6338100 w 12192000"/>
              <a:gd name="connsiteY37" fmla="*/ 3178087 h 6858000"/>
              <a:gd name="connsiteX38" fmla="*/ 6343927 w 12192000"/>
              <a:gd name="connsiteY38" fmla="*/ 3194685 h 6858000"/>
              <a:gd name="connsiteX39" fmla="*/ 6343850 w 12192000"/>
              <a:gd name="connsiteY39" fmla="*/ 3201174 h 6858000"/>
              <a:gd name="connsiteX40" fmla="*/ 6366375 w 12192000"/>
              <a:gd name="connsiteY40" fmla="*/ 3271251 h 6858000"/>
              <a:gd name="connsiteX41" fmla="*/ 6369430 w 12192000"/>
              <a:gd name="connsiteY41" fmla="*/ 3276240 h 6858000"/>
              <a:gd name="connsiteX42" fmla="*/ 6392405 w 12192000"/>
              <a:gd name="connsiteY42" fmla="*/ 3360437 h 6858000"/>
              <a:gd name="connsiteX43" fmla="*/ 6397993 w 12192000"/>
              <a:gd name="connsiteY43" fmla="*/ 3390203 h 6858000"/>
              <a:gd name="connsiteX44" fmla="*/ 6394652 w 12192000"/>
              <a:gd name="connsiteY44" fmla="*/ 3402205 h 6858000"/>
              <a:gd name="connsiteX45" fmla="*/ 6366662 w 12192000"/>
              <a:gd name="connsiteY45" fmla="*/ 3442044 h 6858000"/>
              <a:gd name="connsiteX46" fmla="*/ 6320915 w 12192000"/>
              <a:gd name="connsiteY46" fmla="*/ 3701547 h 6858000"/>
              <a:gd name="connsiteX47" fmla="*/ 6364618 w 12192000"/>
              <a:gd name="connsiteY47" fmla="*/ 3743844 h 6858000"/>
              <a:gd name="connsiteX48" fmla="*/ 6370409 w 12192000"/>
              <a:gd name="connsiteY48" fmla="*/ 3754454 h 6858000"/>
              <a:gd name="connsiteX49" fmla="*/ 6373773 w 12192000"/>
              <a:gd name="connsiteY49" fmla="*/ 3768237 h 6858000"/>
              <a:gd name="connsiteX50" fmla="*/ 6375298 w 12192000"/>
              <a:gd name="connsiteY50" fmla="*/ 3796540 h 6858000"/>
              <a:gd name="connsiteX51" fmla="*/ 6253487 w 12192000"/>
              <a:gd name="connsiteY51" fmla="*/ 3856948 h 6858000"/>
              <a:gd name="connsiteX52" fmla="*/ 6385416 w 12192000"/>
              <a:gd name="connsiteY52" fmla="*/ 4014409 h 6858000"/>
              <a:gd name="connsiteX53" fmla="*/ 6374795 w 12192000"/>
              <a:gd name="connsiteY53" fmla="*/ 4038554 h 6858000"/>
              <a:gd name="connsiteX54" fmla="*/ 6351015 w 12192000"/>
              <a:gd name="connsiteY54" fmla="*/ 4150489 h 6858000"/>
              <a:gd name="connsiteX55" fmla="*/ 6340821 w 12192000"/>
              <a:gd name="connsiteY55" fmla="*/ 4212706 h 6858000"/>
              <a:gd name="connsiteX56" fmla="*/ 12191999 w 12192000"/>
              <a:gd name="connsiteY56" fmla="*/ 4212706 h 6858000"/>
              <a:gd name="connsiteX57" fmla="*/ 12191999 w 12192000"/>
              <a:gd name="connsiteY57" fmla="*/ 0 h 6858000"/>
              <a:gd name="connsiteX58" fmla="*/ 12192000 w 12192000"/>
              <a:gd name="connsiteY58" fmla="*/ 0 h 6858000"/>
              <a:gd name="connsiteX59" fmla="*/ 12192000 w 12192000"/>
              <a:gd name="connsiteY59" fmla="*/ 6858000 h 6858000"/>
              <a:gd name="connsiteX60" fmla="*/ 12191999 w 12192000"/>
              <a:gd name="connsiteY60" fmla="*/ 6858000 h 6858000"/>
              <a:gd name="connsiteX61" fmla="*/ 12191999 w 12192000"/>
              <a:gd name="connsiteY61" fmla="*/ 4323902 h 6858000"/>
              <a:gd name="connsiteX62" fmla="*/ 9307672 w 12192000"/>
              <a:gd name="connsiteY62" fmla="*/ 4323902 h 6858000"/>
              <a:gd name="connsiteX63" fmla="*/ 9307672 w 12192000"/>
              <a:gd name="connsiteY63" fmla="*/ 6858000 h 6858000"/>
              <a:gd name="connsiteX64" fmla="*/ 0 w 12192000"/>
              <a:gd name="connsiteY6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2192000" h="6858000">
                <a:moveTo>
                  <a:pt x="6315529" y="4323896"/>
                </a:moveTo>
                <a:lnTo>
                  <a:pt x="6295588" y="4367579"/>
                </a:lnTo>
                <a:cubicBezTo>
                  <a:pt x="6278024" y="4397022"/>
                  <a:pt x="6253813" y="4421099"/>
                  <a:pt x="6219229" y="4436818"/>
                </a:cubicBezTo>
                <a:cubicBezTo>
                  <a:pt x="6148079" y="4469666"/>
                  <a:pt x="6116436" y="4572066"/>
                  <a:pt x="6065687" y="4637204"/>
                </a:cubicBezTo>
                <a:cubicBezTo>
                  <a:pt x="5888713" y="4862696"/>
                  <a:pt x="5773979" y="5125824"/>
                  <a:pt x="5727387" y="5460076"/>
                </a:cubicBezTo>
                <a:cubicBezTo>
                  <a:pt x="5714326" y="5552523"/>
                  <a:pt x="5656974" y="5638673"/>
                  <a:pt x="5620972" y="5725836"/>
                </a:cubicBezTo>
                <a:cubicBezTo>
                  <a:pt x="5641553" y="5779043"/>
                  <a:pt x="5738619" y="5631221"/>
                  <a:pt x="5707795" y="5790089"/>
                </a:cubicBezTo>
                <a:cubicBezTo>
                  <a:pt x="5684453" y="5909876"/>
                  <a:pt x="5617437" y="5996827"/>
                  <a:pt x="5554627" y="6078873"/>
                </a:cubicBezTo>
                <a:cubicBezTo>
                  <a:pt x="5482491" y="6172498"/>
                  <a:pt x="5402203" y="6253366"/>
                  <a:pt x="5373489" y="6402408"/>
                </a:cubicBezTo>
                <a:cubicBezTo>
                  <a:pt x="5371924" y="6410357"/>
                  <a:pt x="5276557" y="6577417"/>
                  <a:pt x="5099999" y="6827527"/>
                </a:cubicBezTo>
                <a:lnTo>
                  <a:pt x="5078133" y="6857998"/>
                </a:lnTo>
                <a:lnTo>
                  <a:pt x="9179960" y="6857998"/>
                </a:lnTo>
                <a:lnTo>
                  <a:pt x="9179960" y="4323896"/>
                </a:lnTo>
                <a:close/>
                <a:moveTo>
                  <a:pt x="0" y="0"/>
                </a:moveTo>
                <a:lnTo>
                  <a:pt x="5872711" y="0"/>
                </a:lnTo>
                <a:lnTo>
                  <a:pt x="5885421" y="20207"/>
                </a:lnTo>
                <a:cubicBezTo>
                  <a:pt x="5896481" y="32882"/>
                  <a:pt x="5909484" y="42864"/>
                  <a:pt x="5925300" y="48911"/>
                </a:cubicBezTo>
                <a:cubicBezTo>
                  <a:pt x="5940498" y="54526"/>
                  <a:pt x="5945509" y="75042"/>
                  <a:pt x="5940039" y="101212"/>
                </a:cubicBezTo>
                <a:cubicBezTo>
                  <a:pt x="5921950" y="187894"/>
                  <a:pt x="5936667" y="254951"/>
                  <a:pt x="5969942" y="311282"/>
                </a:cubicBezTo>
                <a:cubicBezTo>
                  <a:pt x="5981709" y="330926"/>
                  <a:pt x="5977292" y="344422"/>
                  <a:pt x="5961238" y="357643"/>
                </a:cubicBezTo>
                <a:cubicBezTo>
                  <a:pt x="5942802" y="372223"/>
                  <a:pt x="5928461" y="393565"/>
                  <a:pt x="5917195" y="420369"/>
                </a:cubicBezTo>
                <a:cubicBezTo>
                  <a:pt x="5898701" y="463685"/>
                  <a:pt x="5889992" y="510050"/>
                  <a:pt x="5882753" y="556832"/>
                </a:cubicBezTo>
                <a:cubicBezTo>
                  <a:pt x="5871511" y="630206"/>
                  <a:pt x="5858246" y="700969"/>
                  <a:pt x="5814490" y="757416"/>
                </a:cubicBezTo>
                <a:cubicBezTo>
                  <a:pt x="5801465" y="774559"/>
                  <a:pt x="5791019" y="796511"/>
                  <a:pt x="5780064" y="817804"/>
                </a:cubicBezTo>
                <a:cubicBezTo>
                  <a:pt x="5783558" y="836359"/>
                  <a:pt x="5792196" y="849005"/>
                  <a:pt x="5808232" y="850533"/>
                </a:cubicBezTo>
                <a:cubicBezTo>
                  <a:pt x="5910296" y="860624"/>
                  <a:pt x="5905771" y="962632"/>
                  <a:pt x="5906473" y="1076571"/>
                </a:cubicBezTo>
                <a:cubicBezTo>
                  <a:pt x="5907545" y="1217584"/>
                  <a:pt x="5849973" y="1296799"/>
                  <a:pt x="5778623" y="1369280"/>
                </a:cubicBezTo>
                <a:cubicBezTo>
                  <a:pt x="5754207" y="1393852"/>
                  <a:pt x="5718605" y="1401742"/>
                  <a:pt x="5710841" y="1462628"/>
                </a:cubicBezTo>
                <a:cubicBezTo>
                  <a:pt x="5753463" y="1508141"/>
                  <a:pt x="5802053" y="1451295"/>
                  <a:pt x="5846774" y="1455933"/>
                </a:cubicBezTo>
                <a:cubicBezTo>
                  <a:pt x="5883727" y="1460129"/>
                  <a:pt x="5943609" y="1438568"/>
                  <a:pt x="5897329" y="1553073"/>
                </a:cubicBezTo>
                <a:cubicBezTo>
                  <a:pt x="5883856" y="1586627"/>
                  <a:pt x="5901366" y="1604100"/>
                  <a:pt x="5919735" y="1602736"/>
                </a:cubicBezTo>
                <a:cubicBezTo>
                  <a:pt x="6068526" y="1589022"/>
                  <a:pt x="6006837" y="1813624"/>
                  <a:pt x="6057874" y="1910648"/>
                </a:cubicBezTo>
                <a:cubicBezTo>
                  <a:pt x="6072264" y="1936644"/>
                  <a:pt x="6059978" y="1992417"/>
                  <a:pt x="6039719" y="2010547"/>
                </a:cubicBezTo>
                <a:cubicBezTo>
                  <a:pt x="5911143" y="2127229"/>
                  <a:pt x="5899692" y="2331836"/>
                  <a:pt x="5841713" y="2520599"/>
                </a:cubicBezTo>
                <a:cubicBezTo>
                  <a:pt x="5912636" y="2572423"/>
                  <a:pt x="5995799" y="2566926"/>
                  <a:pt x="6071734" y="2593468"/>
                </a:cubicBezTo>
                <a:cubicBezTo>
                  <a:pt x="6150607" y="2620843"/>
                  <a:pt x="6151703" y="2655507"/>
                  <a:pt x="6092050" y="2806646"/>
                </a:cubicBezTo>
                <a:cubicBezTo>
                  <a:pt x="6259331" y="2795420"/>
                  <a:pt x="6259331" y="2795420"/>
                  <a:pt x="6215122" y="3021197"/>
                </a:cubicBezTo>
                <a:cubicBezTo>
                  <a:pt x="6259035" y="3016573"/>
                  <a:pt x="6302431" y="3085300"/>
                  <a:pt x="6338100" y="3178087"/>
                </a:cubicBezTo>
                <a:lnTo>
                  <a:pt x="6343927" y="3194685"/>
                </a:lnTo>
                <a:lnTo>
                  <a:pt x="6343850" y="3201174"/>
                </a:lnTo>
                <a:cubicBezTo>
                  <a:pt x="6346866" y="3232770"/>
                  <a:pt x="6355995" y="3253323"/>
                  <a:pt x="6366375" y="3271251"/>
                </a:cubicBezTo>
                <a:lnTo>
                  <a:pt x="6369430" y="3276240"/>
                </a:lnTo>
                <a:lnTo>
                  <a:pt x="6392405" y="3360437"/>
                </a:lnTo>
                <a:lnTo>
                  <a:pt x="6397993" y="3390203"/>
                </a:lnTo>
                <a:lnTo>
                  <a:pt x="6394652" y="3402205"/>
                </a:lnTo>
                <a:cubicBezTo>
                  <a:pt x="6388505" y="3414621"/>
                  <a:pt x="6379344" y="3427747"/>
                  <a:pt x="6366662" y="3442044"/>
                </a:cubicBezTo>
                <a:cubicBezTo>
                  <a:pt x="6239481" y="3584662"/>
                  <a:pt x="6224938" y="3605480"/>
                  <a:pt x="6320915" y="3701547"/>
                </a:cubicBezTo>
                <a:lnTo>
                  <a:pt x="6364618" y="3743844"/>
                </a:lnTo>
                <a:lnTo>
                  <a:pt x="6370409" y="3754454"/>
                </a:lnTo>
                <a:lnTo>
                  <a:pt x="6373773" y="3768237"/>
                </a:lnTo>
                <a:cubicBezTo>
                  <a:pt x="6374277" y="3777528"/>
                  <a:pt x="6374207" y="3788146"/>
                  <a:pt x="6375298" y="3796540"/>
                </a:cubicBezTo>
                <a:cubicBezTo>
                  <a:pt x="6339717" y="3831045"/>
                  <a:pt x="6294642" y="3774365"/>
                  <a:pt x="6253487" y="3856948"/>
                </a:cubicBezTo>
                <a:lnTo>
                  <a:pt x="6385416" y="4014409"/>
                </a:lnTo>
                <a:lnTo>
                  <a:pt x="6374795" y="4038554"/>
                </a:lnTo>
                <a:cubicBezTo>
                  <a:pt x="6363579" y="4073249"/>
                  <a:pt x="6356895" y="4111559"/>
                  <a:pt x="6351015" y="4150489"/>
                </a:cubicBezTo>
                <a:lnTo>
                  <a:pt x="6340821" y="4212706"/>
                </a:lnTo>
                <a:lnTo>
                  <a:pt x="12191999" y="4212706"/>
                </a:lnTo>
                <a:lnTo>
                  <a:pt x="12191999" y="0"/>
                </a:lnTo>
                <a:lnTo>
                  <a:pt x="12192000" y="0"/>
                </a:lnTo>
                <a:lnTo>
                  <a:pt x="12192000" y="6858000"/>
                </a:lnTo>
                <a:lnTo>
                  <a:pt x="12191999" y="6858000"/>
                </a:lnTo>
                <a:lnTo>
                  <a:pt x="12191999" y="4323902"/>
                </a:lnTo>
                <a:lnTo>
                  <a:pt x="9307672" y="4323902"/>
                </a:lnTo>
                <a:lnTo>
                  <a:pt x="9307672" y="6858000"/>
                </a:lnTo>
                <a:lnTo>
                  <a:pt x="0" y="6858000"/>
                </a:lnTo>
                <a:close/>
              </a:path>
            </a:pathLst>
          </a:custGeom>
          <a:solidFill>
            <a:schemeClr val="bg2">
              <a:alpha val="50000"/>
            </a:schemeClr>
          </a:solidFill>
          <a:ln w="32707" cap="flat">
            <a:noFill/>
            <a:prstDash val="solid"/>
            <a:miter/>
          </a:ln>
        </p:spPr>
        <p:txBody>
          <a:bodyPr rtlCol="0" anchor="ctr"/>
          <a:lstStyle/>
          <a:p>
            <a:pPr defTabSz="457200"/>
            <a:endParaRPr lang="en-US">
              <a:solidFill>
                <a:schemeClr val="tx1"/>
              </a:solidFill>
            </a:endParaRPr>
          </a:p>
        </p:txBody>
      </p:sp>
      <p:sp>
        <p:nvSpPr>
          <p:cNvPr id="2" name="Title 1">
            <a:extLst>
              <a:ext uri="{FF2B5EF4-FFF2-40B4-BE49-F238E27FC236}">
                <a16:creationId xmlns:a16="http://schemas.microsoft.com/office/drawing/2014/main" id="{A3E9205F-73EA-4A60-A609-8A971FB18AB5}"/>
              </a:ext>
            </a:extLst>
          </p:cNvPr>
          <p:cNvSpPr>
            <a:spLocks noGrp="1"/>
          </p:cNvSpPr>
          <p:nvPr>
            <p:ph type="title"/>
          </p:nvPr>
        </p:nvSpPr>
        <p:spPr>
          <a:xfrm>
            <a:off x="392967" y="-620395"/>
            <a:ext cx="4793182" cy="2137273"/>
          </a:xfrm>
        </p:spPr>
        <p:txBody>
          <a:bodyPr anchor="b">
            <a:normAutofit/>
          </a:bodyPr>
          <a:lstStyle/>
          <a:p>
            <a:pPr>
              <a:spcAft>
                <a:spcPts val="600"/>
              </a:spcAft>
            </a:pPr>
            <a:r>
              <a:rPr lang="en-US" b="1" kern="1400" dirty="0">
                <a:latin typeface="+mn-lt"/>
              </a:rPr>
              <a:t>Who would A Level </a:t>
            </a:r>
            <a:br>
              <a:rPr lang="en-US" b="1" kern="1400" dirty="0">
                <a:ln>
                  <a:noFill/>
                </a:ln>
                <a:effectLst/>
                <a:latin typeface="+mn-lt"/>
              </a:rPr>
            </a:br>
            <a:r>
              <a:rPr lang="en-US" b="1" kern="1400" dirty="0">
                <a:latin typeface="+mn-lt"/>
              </a:rPr>
              <a:t>Psychology suit?</a:t>
            </a:r>
            <a:endParaRPr lang="en-GB" b="1" dirty="0">
              <a:latin typeface="+mn-lt"/>
            </a:endParaRPr>
          </a:p>
        </p:txBody>
      </p:sp>
      <p:sp>
        <p:nvSpPr>
          <p:cNvPr id="3" name="Content Placeholder 2">
            <a:extLst>
              <a:ext uri="{FF2B5EF4-FFF2-40B4-BE49-F238E27FC236}">
                <a16:creationId xmlns:a16="http://schemas.microsoft.com/office/drawing/2014/main" id="{4D3904EF-2AB5-4EC6-BECF-E8D12204B9C5}"/>
              </a:ext>
            </a:extLst>
          </p:cNvPr>
          <p:cNvSpPr>
            <a:spLocks noGrp="1"/>
          </p:cNvSpPr>
          <p:nvPr>
            <p:ph idx="1"/>
          </p:nvPr>
        </p:nvSpPr>
        <p:spPr>
          <a:xfrm>
            <a:off x="392967" y="1645920"/>
            <a:ext cx="5123913" cy="5212079"/>
          </a:xfrm>
        </p:spPr>
        <p:txBody>
          <a:bodyPr>
            <a:normAutofit/>
          </a:bodyPr>
          <a:lstStyle/>
          <a:p>
            <a:pPr marL="0" indent="0">
              <a:buNone/>
            </a:pPr>
            <a:r>
              <a:rPr lang="en-US" sz="2400" kern="1400" dirty="0"/>
              <a:t>The diversity in the topics covered in A-Level Psychology make it an ideal choice for many students. </a:t>
            </a:r>
          </a:p>
          <a:p>
            <a:pPr marL="0" indent="0">
              <a:buNone/>
            </a:pPr>
            <a:endParaRPr lang="en-US" sz="2400" kern="1400" dirty="0"/>
          </a:p>
          <a:p>
            <a:pPr marL="0" indent="0">
              <a:buNone/>
            </a:pPr>
            <a:r>
              <a:rPr lang="en-US" sz="2400" kern="1400" dirty="0"/>
              <a:t>If students are considering University or a higher apprenticeships, then Psychology is a great foundation for developing the skills needed to enable them to make that next step.</a:t>
            </a:r>
          </a:p>
          <a:p>
            <a:pPr marL="0" indent="0">
              <a:buNone/>
            </a:pPr>
            <a:endParaRPr lang="en-US" sz="2400" kern="1400" dirty="0"/>
          </a:p>
          <a:p>
            <a:pPr marL="0" indent="0">
              <a:buNone/>
            </a:pPr>
            <a:r>
              <a:rPr lang="en-US" sz="2400" kern="1400" dirty="0"/>
              <a:t>Psychology is one of the most popular A-levels nationally (</a:t>
            </a:r>
            <a:r>
              <a:rPr lang="en-GB" sz="2400" b="0" i="0" dirty="0">
                <a:effectLst/>
                <a:latin typeface="Roboto" panose="02000000000000000000" pitchFamily="2" charset="0"/>
              </a:rPr>
              <a:t>76,265 last year!)</a:t>
            </a:r>
            <a:endParaRPr lang="en-US" sz="2400" kern="1400" dirty="0"/>
          </a:p>
          <a:p>
            <a:pPr marL="0" indent="0">
              <a:buNone/>
            </a:pPr>
            <a:endParaRPr lang="en-US" sz="2400" kern="1400" dirty="0"/>
          </a:p>
          <a:p>
            <a:pPr marL="0" indent="0">
              <a:buNone/>
            </a:pPr>
            <a:endParaRPr lang="en-GB" sz="2400" dirty="0"/>
          </a:p>
        </p:txBody>
      </p:sp>
      <p:pic>
        <p:nvPicPr>
          <p:cNvPr id="7" name="Picture 6">
            <a:extLst>
              <a:ext uri="{FF2B5EF4-FFF2-40B4-BE49-F238E27FC236}">
                <a16:creationId xmlns:a16="http://schemas.microsoft.com/office/drawing/2014/main" id="{F3E0A132-3712-4854-907E-54E013A40C2C}"/>
              </a:ext>
            </a:extLst>
          </p:cNvPr>
          <p:cNvPicPr>
            <a:picLocks noChangeAspect="1"/>
          </p:cNvPicPr>
          <p:nvPr/>
        </p:nvPicPr>
        <p:blipFill>
          <a:blip r:embed="rId2"/>
          <a:stretch>
            <a:fillRect/>
          </a:stretch>
        </p:blipFill>
        <p:spPr>
          <a:xfrm>
            <a:off x="6243233" y="74045"/>
            <a:ext cx="5894992" cy="3065395"/>
          </a:xfrm>
          <a:prstGeom prst="rect">
            <a:avLst/>
          </a:prstGeom>
        </p:spPr>
      </p:pic>
      <p:pic>
        <p:nvPicPr>
          <p:cNvPr id="4" name="Picture 3">
            <a:extLst>
              <a:ext uri="{FF2B5EF4-FFF2-40B4-BE49-F238E27FC236}">
                <a16:creationId xmlns:a16="http://schemas.microsoft.com/office/drawing/2014/main" id="{BAACDCF3-3950-149A-2F76-C3F3752D6AE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97433" y="5030310"/>
            <a:ext cx="2513506" cy="894808"/>
          </a:xfrm>
          <a:prstGeom prst="rect">
            <a:avLst/>
          </a:prstGeom>
        </p:spPr>
      </p:pic>
      <p:pic>
        <p:nvPicPr>
          <p:cNvPr id="5" name="Picture 4">
            <a:extLst>
              <a:ext uri="{FF2B5EF4-FFF2-40B4-BE49-F238E27FC236}">
                <a16:creationId xmlns:a16="http://schemas.microsoft.com/office/drawing/2014/main" id="{7AD9435E-1B9C-4D97-A7AB-81AC673B8E2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9091" r="23585"/>
          <a:stretch/>
        </p:blipFill>
        <p:spPr>
          <a:xfrm>
            <a:off x="9696869" y="4653502"/>
            <a:ext cx="2102164" cy="1663093"/>
          </a:xfrm>
          <a:prstGeom prst="rect">
            <a:avLst/>
          </a:prstGeom>
        </p:spPr>
      </p:pic>
      <p:sp>
        <p:nvSpPr>
          <p:cNvPr id="8" name="TextBox 7">
            <a:extLst>
              <a:ext uri="{FF2B5EF4-FFF2-40B4-BE49-F238E27FC236}">
                <a16:creationId xmlns:a16="http://schemas.microsoft.com/office/drawing/2014/main" id="{FB1C0469-8329-4207-3706-81CE41127633}"/>
              </a:ext>
            </a:extLst>
          </p:cNvPr>
          <p:cNvSpPr txBox="1"/>
          <p:nvPr/>
        </p:nvSpPr>
        <p:spPr>
          <a:xfrm>
            <a:off x="9398000" y="619760"/>
            <a:ext cx="1198880" cy="2682240"/>
          </a:xfrm>
          <a:prstGeom prst="rect">
            <a:avLst/>
          </a:prstGeom>
          <a:noFill/>
          <a:ln>
            <a:solidFill>
              <a:schemeClr val="accent1"/>
            </a:solidFill>
          </a:ln>
        </p:spPr>
        <p:txBody>
          <a:bodyPr wrap="square" rtlCol="0">
            <a:spAutoFit/>
          </a:bodyPr>
          <a:lstStyle/>
          <a:p>
            <a:endParaRPr lang="en-GB" dirty="0"/>
          </a:p>
        </p:txBody>
      </p:sp>
    </p:spTree>
    <p:extLst>
      <p:ext uri="{BB962C8B-B14F-4D97-AF65-F5344CB8AC3E}">
        <p14:creationId xmlns:p14="http://schemas.microsoft.com/office/powerpoint/2010/main" val="274586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8E6429-BAA9-49FD-8782-2C532A653F7D}"/>
              </a:ext>
            </a:extLst>
          </p:cNvPr>
          <p:cNvPicPr>
            <a:picLocks noChangeAspect="1"/>
          </p:cNvPicPr>
          <p:nvPr/>
        </p:nvPicPr>
        <p:blipFill rotWithShape="1">
          <a:blip r:embed="rId2"/>
          <a:srcRect t="451"/>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15" name="Freeform: Shape 14">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Freeform: Shape 16">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3FEAB8-4B74-4736-A375-484F18640D28}"/>
              </a:ext>
            </a:extLst>
          </p:cNvPr>
          <p:cNvSpPr>
            <a:spLocks noGrp="1"/>
          </p:cNvSpPr>
          <p:nvPr>
            <p:ph type="title"/>
          </p:nvPr>
        </p:nvSpPr>
        <p:spPr>
          <a:xfrm>
            <a:off x="733379" y="400050"/>
            <a:ext cx="4782458" cy="1325563"/>
          </a:xfrm>
        </p:spPr>
        <p:txBody>
          <a:bodyPr vert="horz" lIns="91440" tIns="45720" rIns="91440" bIns="45720" rtlCol="0" anchor="ctr">
            <a:normAutofit/>
          </a:bodyPr>
          <a:lstStyle/>
          <a:p>
            <a:r>
              <a:rPr lang="en-US" b="1" u="sng" dirty="0"/>
              <a:t>At a Glance</a:t>
            </a:r>
          </a:p>
        </p:txBody>
      </p:sp>
      <p:sp>
        <p:nvSpPr>
          <p:cNvPr id="6" name="Rectangle 5">
            <a:extLst>
              <a:ext uri="{FF2B5EF4-FFF2-40B4-BE49-F238E27FC236}">
                <a16:creationId xmlns:a16="http://schemas.microsoft.com/office/drawing/2014/main" id="{823352D3-9479-46CA-BE39-2B4C0810AF96}"/>
              </a:ext>
            </a:extLst>
          </p:cNvPr>
          <p:cNvSpPr/>
          <p:nvPr/>
        </p:nvSpPr>
        <p:spPr>
          <a:xfrm>
            <a:off x="602159" y="1725613"/>
            <a:ext cx="5236665" cy="4732337"/>
          </a:xfrm>
          <a:prstGeom prst="rect">
            <a:avLst/>
          </a:prstGeom>
        </p:spPr>
        <p:txBody>
          <a:bodyPr vert="horz" lIns="91440" tIns="45720" rIns="91440" bIns="45720" rtlCol="0" anchor="t">
            <a:normAutofit/>
          </a:bodyPr>
          <a:lstStyle/>
          <a:p>
            <a:pPr>
              <a:lnSpc>
                <a:spcPct val="90000"/>
              </a:lnSpc>
              <a:spcAft>
                <a:spcPts val="600"/>
              </a:spcAft>
            </a:pPr>
            <a:r>
              <a:rPr lang="en-US" sz="2400" dirty="0"/>
              <a:t>In taking this qualification, students can develop their ability to:</a:t>
            </a:r>
            <a:endParaRPr lang="en-US" sz="2400" dirty="0">
              <a:ln>
                <a:noFill/>
              </a:ln>
              <a:effectLst/>
            </a:endParaRPr>
          </a:p>
          <a:p>
            <a:pPr>
              <a:lnSpc>
                <a:spcPct val="90000"/>
              </a:lnSpc>
              <a:spcAft>
                <a:spcPts val="600"/>
              </a:spcAft>
            </a:pPr>
            <a:r>
              <a:rPr lang="en-US" sz="2400" dirty="0">
                <a:ln>
                  <a:noFill/>
                </a:ln>
                <a:effectLst/>
              </a:rPr>
              <a:t> </a:t>
            </a:r>
          </a:p>
          <a:p>
            <a:pPr marL="228600" marR="0" indent="-228600">
              <a:lnSpc>
                <a:spcPct val="90000"/>
              </a:lnSpc>
              <a:spcBef>
                <a:spcPts val="0"/>
              </a:spcBef>
              <a:spcAft>
                <a:spcPts val="600"/>
              </a:spcAft>
              <a:buFont typeface="Arial" panose="020B0604020202020204" pitchFamily="34" charset="0"/>
              <a:buChar char="•"/>
            </a:pPr>
            <a:r>
              <a:rPr lang="en-US" sz="2400" dirty="0">
                <a:ln>
                  <a:noFill/>
                </a:ln>
                <a:effectLst/>
              </a:rPr>
              <a:t> interpret scientific results.</a:t>
            </a:r>
          </a:p>
          <a:p>
            <a:pPr marL="228600" marR="0" indent="-228600">
              <a:lnSpc>
                <a:spcPct val="90000"/>
              </a:lnSpc>
              <a:spcBef>
                <a:spcPts val="0"/>
              </a:spcBef>
              <a:spcAft>
                <a:spcPts val="600"/>
              </a:spcAft>
              <a:buFont typeface="Arial" panose="020B0604020202020204" pitchFamily="34" charset="0"/>
              <a:buChar char="•"/>
            </a:pPr>
            <a:r>
              <a:rPr lang="en-US" sz="2400" dirty="0">
                <a:ln>
                  <a:noFill/>
                </a:ln>
                <a:effectLst/>
              </a:rPr>
              <a:t> analyse source material.</a:t>
            </a:r>
          </a:p>
          <a:p>
            <a:pPr marL="228600" marR="0" indent="-228600">
              <a:lnSpc>
                <a:spcPct val="90000"/>
              </a:lnSpc>
              <a:spcBef>
                <a:spcPts val="0"/>
              </a:spcBef>
              <a:spcAft>
                <a:spcPts val="600"/>
              </a:spcAft>
              <a:buFont typeface="Arial" panose="020B0604020202020204" pitchFamily="34" charset="0"/>
              <a:buChar char="•"/>
            </a:pPr>
            <a:r>
              <a:rPr lang="en-US" sz="2400" dirty="0">
                <a:ln>
                  <a:noFill/>
                </a:ln>
                <a:effectLst/>
              </a:rPr>
              <a:t> </a:t>
            </a:r>
            <a:r>
              <a:rPr lang="en-US" sz="2400" dirty="0"/>
              <a:t>make sense of human behaviour.</a:t>
            </a:r>
            <a:endParaRPr lang="en-US" sz="2400" dirty="0">
              <a:ln>
                <a:noFill/>
              </a:ln>
              <a:effectLst/>
            </a:endParaRPr>
          </a:p>
          <a:p>
            <a:pPr marL="228600" marR="0" indent="-228600">
              <a:lnSpc>
                <a:spcPct val="90000"/>
              </a:lnSpc>
              <a:spcBef>
                <a:spcPts val="0"/>
              </a:spcBef>
              <a:spcAft>
                <a:spcPts val="600"/>
              </a:spcAft>
              <a:buFont typeface="Arial" panose="020B0604020202020204" pitchFamily="34" charset="0"/>
              <a:buChar char="•"/>
            </a:pPr>
            <a:r>
              <a:rPr lang="en-US" sz="2400" dirty="0">
                <a:ln>
                  <a:noFill/>
                </a:ln>
                <a:effectLst/>
              </a:rPr>
              <a:t> research scientifically.</a:t>
            </a:r>
          </a:p>
          <a:p>
            <a:pPr marL="228600" marR="0" indent="-228600">
              <a:lnSpc>
                <a:spcPct val="90000"/>
              </a:lnSpc>
              <a:spcBef>
                <a:spcPts val="0"/>
              </a:spcBef>
              <a:spcAft>
                <a:spcPts val="600"/>
              </a:spcAft>
              <a:buFont typeface="Arial" panose="020B0604020202020204" pitchFamily="34" charset="0"/>
              <a:buChar char="•"/>
            </a:pPr>
            <a:r>
              <a:rPr lang="en-US" sz="2400" dirty="0">
                <a:ln>
                  <a:noFill/>
                </a:ln>
                <a:effectLst/>
              </a:rPr>
              <a:t> </a:t>
            </a:r>
            <a:r>
              <a:rPr lang="en-US" sz="2400" dirty="0"/>
              <a:t>evaluate research and theories.</a:t>
            </a:r>
            <a:endParaRPr lang="en-US" sz="2400" dirty="0">
              <a:ln>
                <a:noFill/>
              </a:ln>
              <a:effectLst/>
            </a:endParaRPr>
          </a:p>
          <a:p>
            <a:pPr marL="228600" marR="0" indent="-228600">
              <a:lnSpc>
                <a:spcPct val="90000"/>
              </a:lnSpc>
              <a:spcBef>
                <a:spcPts val="0"/>
              </a:spcBef>
              <a:spcAft>
                <a:spcPts val="600"/>
              </a:spcAft>
              <a:buFont typeface="Arial" panose="020B0604020202020204" pitchFamily="34" charset="0"/>
              <a:buChar char="•"/>
            </a:pPr>
            <a:r>
              <a:rPr lang="en-US" sz="2400" dirty="0">
                <a:ln>
                  <a:noFill/>
                </a:ln>
                <a:effectLst/>
              </a:rPr>
              <a:t> write effectively.</a:t>
            </a:r>
          </a:p>
          <a:p>
            <a:pPr>
              <a:lnSpc>
                <a:spcPct val="90000"/>
              </a:lnSpc>
              <a:spcAft>
                <a:spcPts val="600"/>
              </a:spcAft>
            </a:pPr>
            <a:r>
              <a:rPr lang="en-US" sz="2400" dirty="0"/>
              <a:t> </a:t>
            </a:r>
            <a:endParaRPr lang="en-US" sz="2400" dirty="0">
              <a:ln>
                <a:noFill/>
              </a:ln>
              <a:effectLst/>
            </a:endParaRPr>
          </a:p>
          <a:p>
            <a:pPr>
              <a:lnSpc>
                <a:spcPct val="90000"/>
              </a:lnSpc>
              <a:spcAft>
                <a:spcPts val="600"/>
              </a:spcAft>
            </a:pPr>
            <a:r>
              <a:rPr lang="en-US" sz="1500" dirty="0">
                <a:ln>
                  <a:noFill/>
                </a:ln>
                <a:effectLst/>
              </a:rPr>
              <a:t> </a:t>
            </a:r>
          </a:p>
        </p:txBody>
      </p:sp>
    </p:spTree>
    <p:extLst>
      <p:ext uri="{BB962C8B-B14F-4D97-AF65-F5344CB8AC3E}">
        <p14:creationId xmlns:p14="http://schemas.microsoft.com/office/powerpoint/2010/main" val="4235991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8DA6-3D34-4CB7-B660-D4E97A7CCBAD}"/>
              </a:ext>
            </a:extLst>
          </p:cNvPr>
          <p:cNvSpPr>
            <a:spLocks noGrp="1"/>
          </p:cNvSpPr>
          <p:nvPr>
            <p:ph type="title"/>
          </p:nvPr>
        </p:nvSpPr>
        <p:spPr>
          <a:xfrm>
            <a:off x="6521099" y="63864"/>
            <a:ext cx="5277333" cy="879112"/>
          </a:xfrm>
        </p:spPr>
        <p:txBody>
          <a:bodyPr vert="horz" lIns="91440" tIns="45720" rIns="91440" bIns="45720" rtlCol="0" anchor="ctr">
            <a:normAutofit/>
          </a:bodyPr>
          <a:lstStyle/>
          <a:p>
            <a:pPr algn="ctr"/>
            <a:r>
              <a:rPr lang="en-US" b="1" kern="1200" dirty="0">
                <a:solidFill>
                  <a:srgbClr val="FFFF00"/>
                </a:solidFill>
                <a:latin typeface="+mj-lt"/>
                <a:ea typeface="+mj-ea"/>
                <a:cs typeface="+mj-cs"/>
              </a:rPr>
              <a:t>What will I study?</a:t>
            </a:r>
          </a:p>
        </p:txBody>
      </p:sp>
      <p:sp>
        <p:nvSpPr>
          <p:cNvPr id="16" name="Freeform: Shape 15">
            <a:extLst>
              <a:ext uri="{FF2B5EF4-FFF2-40B4-BE49-F238E27FC236}">
                <a16:creationId xmlns:a16="http://schemas.microsoft.com/office/drawing/2014/main" id="{432691CC-4AB8-48AF-B822-EBF7F4E9E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2056"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514BB37E-593F-4441-B069-C60448C39C66}"/>
              </a:ext>
            </a:extLst>
          </p:cNvPr>
          <p:cNvPicPr>
            <a:picLocks noGrp="1" noChangeAspect="1"/>
          </p:cNvPicPr>
          <p:nvPr>
            <p:ph idx="1"/>
          </p:nvPr>
        </p:nvPicPr>
        <p:blipFill rotWithShape="1">
          <a:blip r:embed="rId2"/>
          <a:srcRect t="36459" r="1" b="17728"/>
          <a:stretch/>
        </p:blipFill>
        <p:spPr>
          <a:xfrm>
            <a:off x="1516648"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
        <p:nvSpPr>
          <p:cNvPr id="18" name="Freeform: Shape 17">
            <a:extLst>
              <a:ext uri="{FF2B5EF4-FFF2-40B4-BE49-F238E27FC236}">
                <a16:creationId xmlns:a16="http://schemas.microsoft.com/office/drawing/2014/main" id="{D6A8E1B4-B839-4C58-B08A-F0B094580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D1A0C02-9C6E-4703-9F21-63D3F2E73581}"/>
              </a:ext>
            </a:extLst>
          </p:cNvPr>
          <p:cNvPicPr>
            <a:picLocks noChangeAspect="1"/>
          </p:cNvPicPr>
          <p:nvPr/>
        </p:nvPicPr>
        <p:blipFill rotWithShape="1">
          <a:blip r:embed="rId3"/>
          <a:srcRect t="300" r="1" b="37237"/>
          <a:stretch/>
        </p:blipFill>
        <p:spPr>
          <a:xfrm>
            <a:off x="20" y="3075259"/>
            <a:ext cx="4801068" cy="3782741"/>
          </a:xfrm>
          <a:custGeom>
            <a:avLst/>
            <a:gdLst/>
            <a:ahLst/>
            <a:cxnLst/>
            <a:rect l="l" t="t" r="r" b="b"/>
            <a:pathLst>
              <a:path w="4801088" h="3782741">
                <a:moveTo>
                  <a:pt x="2217908" y="0"/>
                </a:moveTo>
                <a:cubicBezTo>
                  <a:pt x="3644559" y="0"/>
                  <a:pt x="4801088" y="1156529"/>
                  <a:pt x="4801088" y="2583180"/>
                </a:cubicBezTo>
                <a:cubicBezTo>
                  <a:pt x="4801088" y="2939843"/>
                  <a:pt x="4728805" y="3279623"/>
                  <a:pt x="4598089" y="3588671"/>
                </a:cubicBezTo>
                <a:lnTo>
                  <a:pt x="4504600" y="3782741"/>
                </a:lnTo>
                <a:lnTo>
                  <a:pt x="0" y="3782741"/>
                </a:lnTo>
                <a:lnTo>
                  <a:pt x="0" y="1263826"/>
                </a:lnTo>
                <a:lnTo>
                  <a:pt x="75894" y="1138900"/>
                </a:lnTo>
                <a:cubicBezTo>
                  <a:pt x="540111" y="451769"/>
                  <a:pt x="1326251" y="0"/>
                  <a:pt x="2217908" y="0"/>
                </a:cubicBezTo>
                <a:close/>
              </a:path>
            </a:pathLst>
          </a:custGeom>
        </p:spPr>
      </p:pic>
      <p:sp>
        <p:nvSpPr>
          <p:cNvPr id="6" name="TextBox 5">
            <a:extLst>
              <a:ext uri="{FF2B5EF4-FFF2-40B4-BE49-F238E27FC236}">
                <a16:creationId xmlns:a16="http://schemas.microsoft.com/office/drawing/2014/main" id="{19C16AB2-4BAA-4D7A-9847-615603BAA70A}"/>
              </a:ext>
            </a:extLst>
          </p:cNvPr>
          <p:cNvSpPr txBox="1"/>
          <p:nvPr/>
        </p:nvSpPr>
        <p:spPr>
          <a:xfrm>
            <a:off x="8580494" y="942976"/>
            <a:ext cx="3425732" cy="3181684"/>
          </a:xfrm>
          <a:prstGeom prst="rect">
            <a:avLst/>
          </a:prstGeom>
        </p:spPr>
        <p:txBody>
          <a:bodyPr vert="horz" lIns="91440" tIns="45720" rIns="91440" bIns="45720" rtlCol="0" anchor="t">
            <a:normAutofit/>
          </a:bodyPr>
          <a:lstStyle/>
          <a:p>
            <a:pPr algn="ctr">
              <a:lnSpc>
                <a:spcPct val="90000"/>
              </a:lnSpc>
              <a:spcAft>
                <a:spcPts val="600"/>
              </a:spcAft>
            </a:pPr>
            <a:r>
              <a:rPr lang="en-US" sz="2800" b="1" u="sng" dirty="0"/>
              <a:t>Year 13 </a:t>
            </a:r>
          </a:p>
          <a:p>
            <a:pPr algn="ctr">
              <a:lnSpc>
                <a:spcPct val="90000"/>
              </a:lnSpc>
              <a:spcAft>
                <a:spcPts val="600"/>
              </a:spcAft>
            </a:pPr>
            <a:r>
              <a:rPr lang="en-US" sz="2800" b="1" u="sng" dirty="0"/>
              <a:t>Paper 3 Topics</a:t>
            </a:r>
          </a:p>
          <a:p>
            <a:pPr algn="ctr">
              <a:lnSpc>
                <a:spcPct val="90000"/>
              </a:lnSpc>
              <a:spcAft>
                <a:spcPts val="600"/>
              </a:spcAft>
            </a:pPr>
            <a:r>
              <a:rPr lang="en-US" sz="2800" b="1" dirty="0"/>
              <a:t>Issues and Debates</a:t>
            </a:r>
          </a:p>
          <a:p>
            <a:pPr algn="ctr">
              <a:lnSpc>
                <a:spcPct val="90000"/>
              </a:lnSpc>
              <a:spcAft>
                <a:spcPts val="600"/>
              </a:spcAft>
            </a:pPr>
            <a:r>
              <a:rPr lang="en-US" sz="2800" b="1" dirty="0"/>
              <a:t>Relationships</a:t>
            </a:r>
          </a:p>
          <a:p>
            <a:pPr algn="ctr">
              <a:lnSpc>
                <a:spcPct val="90000"/>
              </a:lnSpc>
              <a:spcAft>
                <a:spcPts val="600"/>
              </a:spcAft>
            </a:pPr>
            <a:r>
              <a:rPr lang="en-US" sz="2800" b="1" dirty="0"/>
              <a:t>Schizophrenia</a:t>
            </a:r>
          </a:p>
          <a:p>
            <a:pPr algn="ctr">
              <a:lnSpc>
                <a:spcPct val="90000"/>
              </a:lnSpc>
              <a:spcAft>
                <a:spcPts val="600"/>
              </a:spcAft>
            </a:pPr>
            <a:r>
              <a:rPr lang="en-US" sz="2800" b="1" dirty="0"/>
              <a:t>Forensic Psychology</a:t>
            </a:r>
          </a:p>
          <a:p>
            <a:pPr indent="-228600">
              <a:lnSpc>
                <a:spcPct val="90000"/>
              </a:lnSpc>
              <a:spcAft>
                <a:spcPts val="600"/>
              </a:spcAft>
              <a:buFont typeface="Arial" panose="020B0604020202020204" pitchFamily="34" charset="0"/>
              <a:buChar char="•"/>
            </a:pPr>
            <a:endParaRPr lang="en-US" b="1" u="sng" dirty="0"/>
          </a:p>
        </p:txBody>
      </p:sp>
      <p:sp>
        <p:nvSpPr>
          <p:cNvPr id="10" name="TextBox 9">
            <a:extLst>
              <a:ext uri="{FF2B5EF4-FFF2-40B4-BE49-F238E27FC236}">
                <a16:creationId xmlns:a16="http://schemas.microsoft.com/office/drawing/2014/main" id="{2BC5CAA7-A6EA-4E15-ADA6-4AECB508367C}"/>
              </a:ext>
            </a:extLst>
          </p:cNvPr>
          <p:cNvSpPr txBox="1"/>
          <p:nvPr/>
        </p:nvSpPr>
        <p:spPr>
          <a:xfrm>
            <a:off x="5131462" y="838660"/>
            <a:ext cx="3425733" cy="5955476"/>
          </a:xfrm>
          <a:prstGeom prst="rect">
            <a:avLst/>
          </a:prstGeom>
          <a:noFill/>
        </p:spPr>
        <p:txBody>
          <a:bodyPr wrap="square" rtlCol="0">
            <a:spAutoFit/>
          </a:bodyPr>
          <a:lstStyle/>
          <a:p>
            <a:pPr algn="ctr">
              <a:spcAft>
                <a:spcPts val="600"/>
              </a:spcAft>
            </a:pPr>
            <a:r>
              <a:rPr lang="en-GB" sz="2800" b="1" u="sng" dirty="0"/>
              <a:t>Year 12</a:t>
            </a:r>
          </a:p>
          <a:p>
            <a:pPr algn="ctr">
              <a:spcAft>
                <a:spcPts val="600"/>
              </a:spcAft>
            </a:pPr>
            <a:r>
              <a:rPr lang="en-GB" sz="2800" b="1" u="sng" dirty="0"/>
              <a:t>Paper 1 Topics</a:t>
            </a:r>
          </a:p>
          <a:p>
            <a:pPr algn="ctr">
              <a:spcAft>
                <a:spcPts val="600"/>
              </a:spcAft>
            </a:pPr>
            <a:r>
              <a:rPr lang="en-GB" sz="2800" b="1" dirty="0"/>
              <a:t>Social Influence</a:t>
            </a:r>
          </a:p>
          <a:p>
            <a:pPr algn="ctr">
              <a:spcAft>
                <a:spcPts val="600"/>
              </a:spcAft>
            </a:pPr>
            <a:r>
              <a:rPr lang="en-GB" sz="2800" b="1" dirty="0"/>
              <a:t>Memory</a:t>
            </a:r>
          </a:p>
          <a:p>
            <a:pPr algn="ctr">
              <a:spcAft>
                <a:spcPts val="600"/>
              </a:spcAft>
            </a:pPr>
            <a:r>
              <a:rPr lang="en-GB" sz="2800" b="1" dirty="0"/>
              <a:t>Attachment</a:t>
            </a:r>
          </a:p>
          <a:p>
            <a:pPr algn="ctr">
              <a:spcAft>
                <a:spcPts val="600"/>
              </a:spcAft>
            </a:pPr>
            <a:r>
              <a:rPr lang="en-GB" sz="2800" b="1" dirty="0"/>
              <a:t>Psychopathology</a:t>
            </a:r>
          </a:p>
          <a:p>
            <a:pPr algn="ctr">
              <a:spcAft>
                <a:spcPts val="600"/>
              </a:spcAft>
            </a:pPr>
            <a:endParaRPr lang="en-GB" sz="2800" b="1" u="sng" dirty="0"/>
          </a:p>
          <a:p>
            <a:pPr algn="ctr">
              <a:spcAft>
                <a:spcPts val="600"/>
              </a:spcAft>
            </a:pPr>
            <a:r>
              <a:rPr lang="en-GB" sz="2800" b="1" u="sng" dirty="0"/>
              <a:t>Paper 2 Topics</a:t>
            </a:r>
          </a:p>
          <a:p>
            <a:pPr algn="ctr">
              <a:spcAft>
                <a:spcPts val="600"/>
              </a:spcAft>
            </a:pPr>
            <a:r>
              <a:rPr lang="en-GB" sz="2800" b="1" dirty="0"/>
              <a:t>Approaches</a:t>
            </a:r>
          </a:p>
          <a:p>
            <a:pPr algn="ctr">
              <a:spcAft>
                <a:spcPts val="600"/>
              </a:spcAft>
            </a:pPr>
            <a:r>
              <a:rPr lang="en-GB" sz="2800" b="1" dirty="0"/>
              <a:t>Biopsychology</a:t>
            </a:r>
          </a:p>
          <a:p>
            <a:pPr algn="ctr">
              <a:spcAft>
                <a:spcPts val="600"/>
              </a:spcAft>
            </a:pPr>
            <a:r>
              <a:rPr lang="en-GB" sz="2800" b="1" dirty="0"/>
              <a:t>Research Methods</a:t>
            </a:r>
          </a:p>
          <a:p>
            <a:pPr>
              <a:spcAft>
                <a:spcPts val="600"/>
              </a:spcAft>
            </a:pPr>
            <a:endParaRPr lang="en-GB" dirty="0"/>
          </a:p>
        </p:txBody>
      </p:sp>
    </p:spTree>
    <p:extLst>
      <p:ext uri="{BB962C8B-B14F-4D97-AF65-F5344CB8AC3E}">
        <p14:creationId xmlns:p14="http://schemas.microsoft.com/office/powerpoint/2010/main" val="3154990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EBC9-CB03-45C6-BD1D-59FF42ED2DC5}"/>
              </a:ext>
            </a:extLst>
          </p:cNvPr>
          <p:cNvSpPr>
            <a:spLocks noGrp="1"/>
          </p:cNvSpPr>
          <p:nvPr>
            <p:ph type="title"/>
          </p:nvPr>
        </p:nvSpPr>
        <p:spPr>
          <a:xfrm>
            <a:off x="6729830" y="127839"/>
            <a:ext cx="4888306" cy="1325563"/>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GB" altLang="en-US" b="1" i="0"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Social Influence</a:t>
            </a:r>
            <a:endParaRPr kumimoji="0" lang="en-GB" altLang="en-US"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endParaRPr kumimoji="0" lang="en-GB" altLang="en-US" b="0" i="0" u="none" strike="noStrike" cap="none" normalizeH="0" baseline="0" dirty="0">
              <a:ln>
                <a:noFill/>
              </a:ln>
              <a:effectLst/>
              <a:latin typeface="Arial" panose="020B0604020202020204" pitchFamily="34" charset="0"/>
            </a:endParaRPr>
          </a:p>
        </p:txBody>
      </p:sp>
      <p:sp>
        <p:nvSpPr>
          <p:cNvPr id="135" name="Freeform: Shape 134">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7" name="Freeform: Shape 136">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4">
            <a:extLst>
              <a:ext uri="{FF2B5EF4-FFF2-40B4-BE49-F238E27FC236}">
                <a16:creationId xmlns:a16="http://schemas.microsoft.com/office/drawing/2014/main" id="{72E82E99-755A-4ECD-8DB9-275B97834C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09" b="2"/>
          <a:stretch/>
        </p:blipFill>
        <p:spPr bwMode="auto">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8EF67A1-917B-44D9-AD58-4E344A28D41E}"/>
              </a:ext>
            </a:extLst>
          </p:cNvPr>
          <p:cNvSpPr>
            <a:spLocks noGrp="1"/>
          </p:cNvSpPr>
          <p:nvPr>
            <p:ph idx="1"/>
          </p:nvPr>
        </p:nvSpPr>
        <p:spPr>
          <a:xfrm>
            <a:off x="5829894" y="854614"/>
            <a:ext cx="6164419" cy="3765876"/>
          </a:xfrm>
        </p:spPr>
        <p:txBody>
          <a:bodyPr anchor="t">
            <a:noAutofit/>
          </a:bodyPr>
          <a:lstStyle/>
          <a:p>
            <a:pPr marL="0" marR="0" lvl="0" indent="0" algn="ctr" defTabSz="914400" rtl="0" eaLnBrk="0" fontAlgn="base" latinLnBrk="0" hangingPunct="0">
              <a:spcBef>
                <a:spcPct val="0"/>
              </a:spcBef>
              <a:spcAft>
                <a:spcPts val="600"/>
              </a:spcAft>
              <a:buClrTx/>
              <a:buSzTx/>
              <a:buFontTx/>
              <a:buNone/>
              <a:tabLst/>
            </a:pPr>
            <a:r>
              <a:rPr kumimoji="0" lang="en-GB" altLang="en-US" sz="24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Why do people change their behaviour in different situations?</a:t>
            </a:r>
          </a:p>
          <a:p>
            <a:pPr marL="0" marR="0" lvl="0" indent="0" algn="ctr" defTabSz="914400" rtl="0" eaLnBrk="0" fontAlgn="base" latinLnBrk="0" hangingPunct="0">
              <a:spcBef>
                <a:spcPct val="0"/>
              </a:spcBef>
              <a:spcAft>
                <a:spcPts val="600"/>
              </a:spcAft>
              <a:buClrTx/>
              <a:buSzTx/>
              <a:buFontTx/>
              <a:buNone/>
              <a:tabLst/>
            </a:pPr>
            <a:endParaRPr lang="en-GB" alt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spcBef>
                <a:spcPct val="0"/>
              </a:spcBef>
              <a:spcAft>
                <a:spcPts val="600"/>
              </a:spcAft>
              <a:buClrTx/>
              <a:buSzTx/>
              <a:buFontTx/>
              <a:buNone/>
              <a:tabLst/>
            </a:pPr>
            <a:r>
              <a:rPr kumimoji="0" lang="en-GB" altLang="en-US" sz="24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Would you harm another person because you were told to?</a:t>
            </a:r>
          </a:p>
          <a:p>
            <a:pPr marL="0" marR="0" lvl="0" indent="0" algn="ctr" defTabSz="914400" rtl="0" eaLnBrk="0" fontAlgn="base" latinLnBrk="0" hangingPunct="0">
              <a:spcBef>
                <a:spcPct val="0"/>
              </a:spcBef>
              <a:spcAft>
                <a:spcPts val="600"/>
              </a:spcAft>
              <a:buClrTx/>
              <a:buSzTx/>
              <a:buFontTx/>
              <a:buNone/>
              <a:tabLst/>
            </a:pPr>
            <a:endParaRPr lang="en-GB" alt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spcBef>
                <a:spcPct val="0"/>
              </a:spcBef>
              <a:spcAft>
                <a:spcPts val="600"/>
              </a:spcAft>
              <a:buClrTx/>
              <a:buSzTx/>
              <a:buFontTx/>
              <a:buNone/>
              <a:tabLst/>
            </a:pPr>
            <a:r>
              <a:rPr kumimoji="0" lang="en-GB" altLang="en-US" sz="24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Why do some people rebel?</a:t>
            </a:r>
          </a:p>
          <a:p>
            <a:pPr marL="0" marR="0" lvl="0" indent="0" algn="ctr" defTabSz="914400" rtl="0" eaLnBrk="0" fontAlgn="base" latinLnBrk="0" hangingPunct="0">
              <a:spcBef>
                <a:spcPct val="0"/>
              </a:spcBef>
              <a:spcAft>
                <a:spcPts val="600"/>
              </a:spcAft>
              <a:buClrTx/>
              <a:buSzTx/>
              <a:buFontTx/>
              <a:buNone/>
              <a:tabLst/>
            </a:pPr>
            <a:endParaRPr lang="en-GB" altLang="en-US" sz="2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spcBef>
                <a:spcPct val="0"/>
              </a:spcBef>
              <a:spcAft>
                <a:spcPts val="600"/>
              </a:spcAft>
              <a:buClrTx/>
              <a:buSzTx/>
              <a:buFontTx/>
              <a:buNone/>
              <a:tabLst/>
            </a:pPr>
            <a:r>
              <a:rPr lang="en-GB" altLang="en-US" sz="2400" b="1" dirty="0">
                <a:latin typeface="Calibri" panose="020F0502020204030204" pitchFamily="34" charset="0"/>
                <a:ea typeface="Calibri" panose="020F0502020204030204" pitchFamily="34" charset="0"/>
                <a:cs typeface="Times New Roman" panose="02020603050405020304" pitchFamily="18" charset="0"/>
              </a:rPr>
              <a:t>How does social change happen?</a:t>
            </a:r>
          </a:p>
          <a:p>
            <a:pPr marL="0" marR="0" lvl="0" indent="0" algn="ctr" defTabSz="914400" rtl="0" eaLnBrk="0" fontAlgn="base" latinLnBrk="0" hangingPunct="0">
              <a:spcBef>
                <a:spcPct val="0"/>
              </a:spcBef>
              <a:spcAft>
                <a:spcPts val="600"/>
              </a:spcAft>
              <a:buClrTx/>
              <a:buSzTx/>
              <a:buFontTx/>
              <a:buNone/>
              <a:tabLst/>
            </a:pPr>
            <a:endParaRPr lang="en-GB" altLang="en-US"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3" name="Picture 2">
            <a:extLst>
              <a:ext uri="{FF2B5EF4-FFF2-40B4-BE49-F238E27FC236}">
                <a16:creationId xmlns:a16="http://schemas.microsoft.com/office/drawing/2014/main" id="{54137068-D9D3-4574-B298-097BE9F0A1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406" r="-2" b="9540"/>
          <a:stretch/>
        </p:blipFill>
        <p:spPr bwMode="auto">
          <a:xfrm>
            <a:off x="2709117" y="4340588"/>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342DC8-A2E7-0EDB-AA48-0D1E2176E58C}"/>
              </a:ext>
            </a:extLst>
          </p:cNvPr>
          <p:cNvSpPr txBox="1"/>
          <p:nvPr/>
        </p:nvSpPr>
        <p:spPr>
          <a:xfrm>
            <a:off x="8378543" y="5347265"/>
            <a:ext cx="3615769" cy="1554272"/>
          </a:xfrm>
          <a:prstGeom prst="rect">
            <a:avLst/>
          </a:prstGeom>
          <a:noFill/>
        </p:spPr>
        <p:txBody>
          <a:bodyPr wrap="square">
            <a:spAutoFit/>
          </a:bodyPr>
          <a:lstStyle/>
          <a:p>
            <a:pPr marL="0" marR="0" lvl="0" indent="0" defTabSz="914400" rtl="0" eaLnBrk="0" fontAlgn="base" latinLnBrk="0" hangingPunct="0">
              <a:spcBef>
                <a:spcPct val="0"/>
              </a:spcBef>
              <a:spcAft>
                <a:spcPts val="600"/>
              </a:spcAft>
              <a:buClrTx/>
              <a:buSzTx/>
              <a:buFontTx/>
              <a:buNone/>
              <a:tabLst/>
            </a:pPr>
            <a:r>
              <a:rPr lang="en-GB" altLang="en-US" sz="1800" b="1" dirty="0">
                <a:latin typeface="Calibri" panose="020F0502020204030204" pitchFamily="34" charset="0"/>
                <a:ea typeface="Calibri" panose="020F0502020204030204" pitchFamily="34" charset="0"/>
                <a:cs typeface="Times New Roman" panose="02020603050405020304" pitchFamily="18" charset="0"/>
              </a:rPr>
              <a:t>Historical and real-life cases are used as examples throughout</a:t>
            </a:r>
          </a:p>
          <a:p>
            <a:pPr marL="0" marR="0" lvl="0" indent="0" defTabSz="914400" rtl="0" eaLnBrk="0" fontAlgn="base" latinLnBrk="0" hangingPunct="0">
              <a:spcBef>
                <a:spcPct val="0"/>
              </a:spcBef>
              <a:spcAft>
                <a:spcPts val="600"/>
              </a:spcAft>
              <a:buClrTx/>
              <a:buSzTx/>
              <a:buFontTx/>
              <a:buNone/>
              <a:tabLst/>
            </a:pPr>
            <a:r>
              <a:rPr lang="en-GB" altLang="en-US" sz="1800" b="1" dirty="0">
                <a:latin typeface="Calibri" panose="020F0502020204030204" pitchFamily="34" charset="0"/>
                <a:ea typeface="Calibri" panose="020F0502020204030204" pitchFamily="34" charset="0"/>
                <a:cs typeface="Times New Roman" panose="02020603050405020304" pitchFamily="18" charset="0"/>
              </a:rPr>
              <a:t>(Suffragettes, BLM, Nazi obedience, smoking ban and changes in the mental health act etc)</a:t>
            </a:r>
          </a:p>
        </p:txBody>
      </p:sp>
      <p:sp>
        <p:nvSpPr>
          <p:cNvPr id="6" name="TextBox 5">
            <a:extLst>
              <a:ext uri="{FF2B5EF4-FFF2-40B4-BE49-F238E27FC236}">
                <a16:creationId xmlns:a16="http://schemas.microsoft.com/office/drawing/2014/main" id="{C5FCB195-B90E-6E99-E358-2D8FD0B9235A}"/>
              </a:ext>
            </a:extLst>
          </p:cNvPr>
          <p:cNvSpPr txBox="1"/>
          <p:nvPr/>
        </p:nvSpPr>
        <p:spPr>
          <a:xfrm>
            <a:off x="0" y="6278880"/>
            <a:ext cx="239671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GB" sz="2400" dirty="0"/>
              <a:t>Paper 1</a:t>
            </a:r>
          </a:p>
        </p:txBody>
      </p:sp>
    </p:spTree>
    <p:extLst>
      <p:ext uri="{BB962C8B-B14F-4D97-AF65-F5344CB8AC3E}">
        <p14:creationId xmlns:p14="http://schemas.microsoft.com/office/powerpoint/2010/main" val="20396687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4149-43B0-4DE7-9AF6-F347B481BD7F}"/>
              </a:ext>
            </a:extLst>
          </p:cNvPr>
          <p:cNvSpPr>
            <a:spLocks noGrp="1"/>
          </p:cNvSpPr>
          <p:nvPr>
            <p:ph type="title"/>
          </p:nvPr>
        </p:nvSpPr>
        <p:spPr>
          <a:xfrm>
            <a:off x="6898776" y="732497"/>
            <a:ext cx="4668257" cy="1325563"/>
          </a:xfrm>
        </p:spPr>
        <p:txBody>
          <a:bodyPr>
            <a:normAutofit/>
          </a:bodyPr>
          <a:lstStyle/>
          <a:p>
            <a:pPr marL="0" marR="0" lvl="0" indent="0" algn="ctr" defTabSz="914400" rtl="0" eaLnBrk="0" fontAlgn="base" latinLnBrk="0" hangingPunct="0">
              <a:spcBef>
                <a:spcPct val="0"/>
              </a:spcBef>
              <a:spcAft>
                <a:spcPct val="0"/>
              </a:spcAft>
              <a:buClrTx/>
              <a:buSzTx/>
              <a:buFontTx/>
              <a:buNone/>
              <a:tabLst/>
            </a:pPr>
            <a:r>
              <a:rPr kumimoji="0" lang="en-GB" altLang="en-US" b="1" i="0"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Memory</a:t>
            </a:r>
            <a:endParaRPr kumimoji="0" lang="en-GB" altLang="en-US"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endParaRPr kumimoji="0" lang="en-GB" altLang="en-US" b="0" i="0" u="none" strike="noStrike" cap="none" normalizeH="0" baseline="0" dirty="0">
              <a:ln>
                <a:noFill/>
              </a:ln>
              <a:effectLst/>
              <a:latin typeface="Arial" panose="020B0604020202020204" pitchFamily="34" charset="0"/>
            </a:endParaRPr>
          </a:p>
        </p:txBody>
      </p:sp>
      <p:sp>
        <p:nvSpPr>
          <p:cNvPr id="136" name="Freeform: Shape 13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9" name="Picture 10">
            <a:extLst>
              <a:ext uri="{FF2B5EF4-FFF2-40B4-BE49-F238E27FC236}">
                <a16:creationId xmlns:a16="http://schemas.microsoft.com/office/drawing/2014/main" id="{247F4ADB-5232-4C33-8F6D-B559AF2158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 r="-5" b="-5"/>
          <a:stretch/>
        </p:blipFill>
        <p:spPr bwMode="auto">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9">
            <a:extLst>
              <a:ext uri="{FF2B5EF4-FFF2-40B4-BE49-F238E27FC236}">
                <a16:creationId xmlns:a16="http://schemas.microsoft.com/office/drawing/2014/main" id="{C1901EE3-152A-4510-9D3B-7866966A61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24" r="1629" b="1"/>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4097" name="Picture 8">
            <a:extLst>
              <a:ext uri="{FF2B5EF4-FFF2-40B4-BE49-F238E27FC236}">
                <a16:creationId xmlns:a16="http://schemas.microsoft.com/office/drawing/2014/main" id="{606AF3A1-1528-4735-A933-76BF5FFE46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52" r="4" b="4"/>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952C023-6B9C-9E6C-3503-BCBF64CD5392}"/>
              </a:ext>
            </a:extLst>
          </p:cNvPr>
          <p:cNvSpPr txBox="1"/>
          <p:nvPr/>
        </p:nvSpPr>
        <p:spPr>
          <a:xfrm>
            <a:off x="6898776" y="1156836"/>
            <a:ext cx="5238853" cy="5370701"/>
          </a:xfrm>
          <a:prstGeom prst="rect">
            <a:avLst/>
          </a:prstGeom>
          <a:noFill/>
        </p:spPr>
        <p:txBody>
          <a:bodyPr wrap="square">
            <a:spAutoFit/>
          </a:bodyPr>
          <a:lstStyle/>
          <a:p>
            <a:pPr marL="0" marR="0" lvl="0" indent="0" algn="ctr" defTabSz="914400" rtl="0" eaLnBrk="0" fontAlgn="base" latinLnBrk="0" hangingPunct="0">
              <a:spcBef>
                <a:spcPct val="0"/>
              </a:spcBef>
              <a:spcAft>
                <a:spcPts val="600"/>
              </a:spcAft>
              <a:buClrTx/>
              <a:buSzTx/>
              <a:buFontTx/>
              <a:buNone/>
              <a:tabLst/>
            </a:pPr>
            <a:endParaRPr lang="en-GB" altLang="en-US" sz="28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spcBef>
                <a:spcPct val="0"/>
              </a:spcBef>
              <a:spcAft>
                <a:spcPts val="600"/>
              </a:spcAft>
              <a:buClrTx/>
              <a:buSzTx/>
              <a:buFontTx/>
              <a:buNone/>
              <a:tabLst/>
            </a:pPr>
            <a:r>
              <a:rPr lang="en-GB" altLang="en-US" sz="2800" b="1" dirty="0">
                <a:latin typeface="Calibri" panose="020F0502020204030204" pitchFamily="34" charset="0"/>
                <a:ea typeface="Calibri" panose="020F0502020204030204" pitchFamily="34" charset="0"/>
                <a:cs typeface="Times New Roman" panose="02020603050405020304" pitchFamily="18" charset="0"/>
              </a:rPr>
              <a:t>How do we store our experiences? </a:t>
            </a:r>
          </a:p>
          <a:p>
            <a:pPr marL="0" marR="0" lvl="0" indent="0" algn="ctr" defTabSz="914400" rtl="0" eaLnBrk="0" fontAlgn="base" latinLnBrk="0" hangingPunct="0">
              <a:spcBef>
                <a:spcPct val="0"/>
              </a:spcBef>
              <a:spcAft>
                <a:spcPts val="600"/>
              </a:spcAft>
              <a:buClrTx/>
              <a:buSzTx/>
              <a:buFontTx/>
              <a:buNone/>
              <a:tabLst/>
            </a:pPr>
            <a:endParaRPr lang="en-GB" altLang="en-US" sz="28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spcBef>
                <a:spcPct val="0"/>
              </a:spcBef>
              <a:spcAft>
                <a:spcPts val="600"/>
              </a:spcAft>
              <a:buClrTx/>
              <a:buSzTx/>
              <a:buFontTx/>
              <a:buNone/>
              <a:tabLst/>
            </a:pPr>
            <a:r>
              <a:rPr kumimoji="0" lang="en-GB" altLang="en-US" sz="28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Is memory reliable?</a:t>
            </a:r>
          </a:p>
          <a:p>
            <a:pPr marL="0" marR="0" lvl="0" indent="0" algn="ctr" defTabSz="914400" rtl="0" eaLnBrk="0" fontAlgn="base" latinLnBrk="0" hangingPunct="0">
              <a:spcBef>
                <a:spcPct val="0"/>
              </a:spcBef>
              <a:spcAft>
                <a:spcPts val="600"/>
              </a:spcAft>
              <a:buClrTx/>
              <a:buSzTx/>
              <a:buFontTx/>
              <a:buNone/>
              <a:tabLst/>
            </a:pPr>
            <a:endParaRPr kumimoji="0" lang="en-GB" altLang="en-US" sz="28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spcBef>
                <a:spcPct val="0"/>
              </a:spcBef>
              <a:spcAft>
                <a:spcPts val="600"/>
              </a:spcAft>
              <a:buClrTx/>
              <a:buSzTx/>
              <a:buFontTx/>
              <a:buNone/>
              <a:tabLst/>
            </a:pPr>
            <a:r>
              <a:rPr lang="en-GB" altLang="en-US" sz="2800" b="1" dirty="0">
                <a:latin typeface="Calibri" panose="020F0502020204030204" pitchFamily="34" charset="0"/>
                <a:ea typeface="Calibri" panose="020F0502020204030204" pitchFamily="34" charset="0"/>
                <a:cs typeface="Times New Roman" panose="02020603050405020304" pitchFamily="18" charset="0"/>
              </a:rPr>
              <a:t>What factors affect forgetting?</a:t>
            </a:r>
          </a:p>
          <a:p>
            <a:pPr marL="0" marR="0" lvl="0" indent="0" algn="ctr" defTabSz="914400" rtl="0" eaLnBrk="0" fontAlgn="base" latinLnBrk="0" hangingPunct="0">
              <a:spcBef>
                <a:spcPct val="0"/>
              </a:spcBef>
              <a:spcAft>
                <a:spcPts val="600"/>
              </a:spcAft>
              <a:buClrTx/>
              <a:buSzTx/>
              <a:buFontTx/>
              <a:buNone/>
              <a:tabLst/>
            </a:pPr>
            <a:endParaRPr lang="en-GB" altLang="en-US" sz="28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spcBef>
                <a:spcPct val="0"/>
              </a:spcBef>
              <a:spcAft>
                <a:spcPts val="600"/>
              </a:spcAft>
              <a:buClrTx/>
              <a:buSzTx/>
              <a:buFontTx/>
              <a:buNone/>
              <a:tabLst/>
            </a:pPr>
            <a:r>
              <a:rPr kumimoji="0" lang="en-GB" altLang="en-US" sz="28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How does research inform the legal system? (EWT, the police interview system)</a:t>
            </a:r>
          </a:p>
        </p:txBody>
      </p:sp>
      <p:sp>
        <p:nvSpPr>
          <p:cNvPr id="8" name="TextBox 7">
            <a:extLst>
              <a:ext uri="{FF2B5EF4-FFF2-40B4-BE49-F238E27FC236}">
                <a16:creationId xmlns:a16="http://schemas.microsoft.com/office/drawing/2014/main" id="{16994796-2998-D47C-BFA4-3DDA257BE746}"/>
              </a:ext>
            </a:extLst>
          </p:cNvPr>
          <p:cNvSpPr txBox="1"/>
          <p:nvPr/>
        </p:nvSpPr>
        <p:spPr>
          <a:xfrm>
            <a:off x="9795285" y="162455"/>
            <a:ext cx="239671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400" dirty="0"/>
              <a:t>Paper 1</a:t>
            </a:r>
          </a:p>
        </p:txBody>
      </p:sp>
    </p:spTree>
    <p:extLst>
      <p:ext uri="{BB962C8B-B14F-4D97-AF65-F5344CB8AC3E}">
        <p14:creationId xmlns:p14="http://schemas.microsoft.com/office/powerpoint/2010/main" val="2081397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FE8E-79D0-4A0B-ADFF-6E622D10092C}"/>
              </a:ext>
            </a:extLst>
          </p:cNvPr>
          <p:cNvSpPr>
            <a:spLocks noGrp="1"/>
          </p:cNvSpPr>
          <p:nvPr>
            <p:ph type="title"/>
          </p:nvPr>
        </p:nvSpPr>
        <p:spPr>
          <a:xfrm>
            <a:off x="6916551" y="598385"/>
            <a:ext cx="4668257" cy="1325563"/>
          </a:xfrm>
        </p:spPr>
        <p:txBody>
          <a:bodyPr>
            <a:normAutofit/>
          </a:bodyPr>
          <a:lstStyle/>
          <a:p>
            <a:pPr algn="ctr"/>
            <a:r>
              <a:rPr lang="en-GB" b="1" u="sng" dirty="0"/>
              <a:t>Attachment</a:t>
            </a:r>
          </a:p>
        </p:txBody>
      </p:sp>
      <p:sp>
        <p:nvSpPr>
          <p:cNvPr id="15" name="Freeform: Shape 1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DACC3E2-18BB-4BB9-91EE-B9C294D141E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808" r="-4" b="25440"/>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9">
            <a:extLst>
              <a:ext uri="{FF2B5EF4-FFF2-40B4-BE49-F238E27FC236}">
                <a16:creationId xmlns:a16="http://schemas.microsoft.com/office/drawing/2014/main" id="{194EC77D-2170-4DCD-B25F-7BBD229BB43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1358" r="354"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8" name="Picture 7">
            <a:extLst>
              <a:ext uri="{FF2B5EF4-FFF2-40B4-BE49-F238E27FC236}">
                <a16:creationId xmlns:a16="http://schemas.microsoft.com/office/drawing/2014/main" id="{79EF3730-5F68-4E4B-BEE1-46B38C958935}"/>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6516" r="2" b="33173"/>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5C92A1BE-D6C9-42AD-BA40-FF6E42432564}"/>
              </a:ext>
            </a:extLst>
          </p:cNvPr>
          <p:cNvSpPr>
            <a:spLocks noGrp="1"/>
          </p:cNvSpPr>
          <p:nvPr>
            <p:ph idx="1"/>
          </p:nvPr>
        </p:nvSpPr>
        <p:spPr>
          <a:xfrm>
            <a:off x="6431280" y="1923948"/>
            <a:ext cx="5638800" cy="5473220"/>
          </a:xfrm>
        </p:spPr>
        <p:txBody>
          <a:bodyPr anchor="t">
            <a:normAutofit fontScale="92500" lnSpcReduction="20000"/>
          </a:bodyPr>
          <a:lstStyle/>
          <a:p>
            <a:pPr marL="0" indent="0" algn="ctr">
              <a:buNone/>
            </a:pPr>
            <a:r>
              <a:rPr lang="en-GB" altLang="en-US" b="1" dirty="0"/>
              <a:t>Why is there a need for us to attach to people?</a:t>
            </a:r>
          </a:p>
          <a:p>
            <a:pPr marL="0" indent="0" algn="ctr">
              <a:buNone/>
            </a:pPr>
            <a:endParaRPr lang="en-GB" altLang="en-US" b="1" dirty="0"/>
          </a:p>
          <a:p>
            <a:pPr marL="0" indent="0" algn="ctr">
              <a:buNone/>
            </a:pPr>
            <a:r>
              <a:rPr lang="en-GB" altLang="en-US" b="1" dirty="0"/>
              <a:t> How do we make these attachments? </a:t>
            </a:r>
          </a:p>
          <a:p>
            <a:pPr marL="0" indent="0" algn="ctr">
              <a:buNone/>
            </a:pPr>
            <a:endParaRPr lang="en-GB" altLang="en-US" b="1" dirty="0"/>
          </a:p>
          <a:p>
            <a:pPr marL="0" indent="0" algn="ctr">
              <a:buNone/>
            </a:pPr>
            <a:r>
              <a:rPr lang="en-GB" altLang="en-US" b="1" dirty="0"/>
              <a:t>Is there a crucial time during which we must bond during infancy? </a:t>
            </a:r>
          </a:p>
          <a:p>
            <a:pPr marL="0" indent="0" algn="ctr">
              <a:buNone/>
            </a:pPr>
            <a:endParaRPr lang="en-GB" altLang="en-US" b="1" dirty="0"/>
          </a:p>
          <a:p>
            <a:pPr marL="0" indent="0" algn="ctr">
              <a:buNone/>
            </a:pPr>
            <a:r>
              <a:rPr lang="en-GB" altLang="en-US" b="1" dirty="0"/>
              <a:t>How similar is animal attachment to human attachment? </a:t>
            </a:r>
          </a:p>
          <a:p>
            <a:pPr marL="0" indent="0" algn="ctr">
              <a:buNone/>
            </a:pPr>
            <a:endParaRPr lang="en-GB" altLang="en-US" b="1" dirty="0"/>
          </a:p>
          <a:p>
            <a:pPr marL="0" indent="0" algn="ctr">
              <a:buNone/>
            </a:pPr>
            <a:r>
              <a:rPr lang="en-GB" altLang="en-US" b="1" dirty="0"/>
              <a:t>What are the consequences of being deprived of good quality attachment in infancy? </a:t>
            </a:r>
          </a:p>
          <a:p>
            <a:pPr marL="0" indent="0" algn="ctr">
              <a:buNone/>
            </a:pPr>
            <a:endParaRPr lang="en-GB" sz="1600" dirty="0"/>
          </a:p>
        </p:txBody>
      </p:sp>
      <p:sp>
        <p:nvSpPr>
          <p:cNvPr id="4" name="TextBox 3">
            <a:extLst>
              <a:ext uri="{FF2B5EF4-FFF2-40B4-BE49-F238E27FC236}">
                <a16:creationId xmlns:a16="http://schemas.microsoft.com/office/drawing/2014/main" id="{98232F79-CC83-0612-76A4-01544B211662}"/>
              </a:ext>
            </a:extLst>
          </p:cNvPr>
          <p:cNvSpPr txBox="1"/>
          <p:nvPr/>
        </p:nvSpPr>
        <p:spPr>
          <a:xfrm>
            <a:off x="9795285" y="162455"/>
            <a:ext cx="239671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sz="2400" dirty="0"/>
              <a:t>Paper 1</a:t>
            </a:r>
          </a:p>
        </p:txBody>
      </p:sp>
    </p:spTree>
    <p:extLst>
      <p:ext uri="{BB962C8B-B14F-4D97-AF65-F5344CB8AC3E}">
        <p14:creationId xmlns:p14="http://schemas.microsoft.com/office/powerpoint/2010/main" val="21185954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B53DE-4391-4E9A-BC49-7485CBF83970}"/>
              </a:ext>
            </a:extLst>
          </p:cNvPr>
          <p:cNvSpPr>
            <a:spLocks noGrp="1"/>
          </p:cNvSpPr>
          <p:nvPr>
            <p:ph type="title"/>
          </p:nvPr>
        </p:nvSpPr>
        <p:spPr>
          <a:xfrm>
            <a:off x="719818" y="162455"/>
            <a:ext cx="5712824" cy="1325563"/>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en-GB" altLang="en-US" b="1" i="0"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Psychopathology</a:t>
            </a:r>
            <a:endParaRPr kumimoji="0" lang="en-GB" altLang="en-US" b="0" i="0" u="none" strike="noStrike" cap="none" normalizeH="0" baseline="0" dirty="0">
              <a:ln>
                <a:noFill/>
              </a:ln>
              <a:effectLst/>
            </a:endParaRPr>
          </a:p>
          <a:p>
            <a:pPr marL="0" marR="0" lvl="0" indent="0" defTabSz="914400" rtl="0" eaLnBrk="0" fontAlgn="base" latinLnBrk="0" hangingPunct="0">
              <a:spcBef>
                <a:spcPct val="0"/>
              </a:spcBef>
              <a:spcAft>
                <a:spcPct val="0"/>
              </a:spcAft>
              <a:buClrTx/>
              <a:buSzTx/>
              <a:buFontTx/>
              <a:buNone/>
              <a:tabLst/>
            </a:pPr>
            <a:endParaRPr kumimoji="0" lang="en-GB" altLang="en-US" b="0" i="0" u="none" strike="noStrike" cap="none" normalizeH="0" baseline="0" dirty="0">
              <a:ln>
                <a:noFill/>
              </a:ln>
              <a:effectLst/>
              <a:latin typeface="Arial" panose="020B0604020202020204" pitchFamily="34" charset="0"/>
            </a:endParaRPr>
          </a:p>
        </p:txBody>
      </p:sp>
      <p:sp>
        <p:nvSpPr>
          <p:cNvPr id="3" name="Content Placeholder 2">
            <a:extLst>
              <a:ext uri="{FF2B5EF4-FFF2-40B4-BE49-F238E27FC236}">
                <a16:creationId xmlns:a16="http://schemas.microsoft.com/office/drawing/2014/main" id="{0879589B-AD7C-4A6D-A995-0E690E944A78}"/>
              </a:ext>
            </a:extLst>
          </p:cNvPr>
          <p:cNvSpPr>
            <a:spLocks noGrp="1"/>
          </p:cNvSpPr>
          <p:nvPr>
            <p:ph idx="1"/>
          </p:nvPr>
        </p:nvSpPr>
        <p:spPr>
          <a:xfrm>
            <a:off x="536938" y="979876"/>
            <a:ext cx="5499901" cy="5532014"/>
          </a:xfrm>
        </p:spPr>
        <p:txBody>
          <a:bodyPr anchor="t">
            <a:noAutofit/>
          </a:bodyPr>
          <a:lstStyle/>
          <a:p>
            <a:pPr marL="0" marR="0" lvl="0" indent="0" defTabSz="914400" rtl="0" eaLnBrk="0" fontAlgn="base" latinLnBrk="0" hangingPunct="0">
              <a:spcBef>
                <a:spcPct val="0"/>
              </a:spcBef>
              <a:spcAft>
                <a:spcPts val="600"/>
              </a:spcAft>
              <a:buClrTx/>
              <a:buSzTx/>
              <a:buFontTx/>
              <a:buNone/>
              <a:tabLst/>
            </a:pPr>
            <a:r>
              <a:rPr kumimoji="0" lang="en-GB" altLang="en-US" sz="24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How do we diagnose mental illness?</a:t>
            </a:r>
          </a:p>
          <a:p>
            <a:pPr marL="0" marR="0" lvl="0" indent="0" defTabSz="914400" rtl="0" eaLnBrk="0" fontAlgn="base" latinLnBrk="0" hangingPunct="0">
              <a:spcBef>
                <a:spcPct val="0"/>
              </a:spcBef>
              <a:spcAft>
                <a:spcPts val="600"/>
              </a:spcAft>
              <a:buClrTx/>
              <a:buSzTx/>
              <a:buFontTx/>
              <a:buNone/>
              <a:tabLst/>
            </a:pPr>
            <a:endParaRPr lang="en-GB" altLang="en-US" sz="105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GB" altLang="en-US" sz="2400" b="1" dirty="0">
                <a:latin typeface="Calibri" panose="020F0502020204030204" pitchFamily="34" charset="0"/>
                <a:ea typeface="Calibri" panose="020F0502020204030204" pitchFamily="34" charset="0"/>
                <a:cs typeface="Times New Roman" panose="02020603050405020304" pitchFamily="18" charset="0"/>
              </a:rPr>
              <a:t>How do we explain and treat</a:t>
            </a:r>
          </a:p>
          <a:p>
            <a:pPr marL="0" marR="0" lvl="0" indent="0" defTabSz="914400" rtl="0" eaLnBrk="0" fontAlgn="base" latinLnBrk="0" hangingPunct="0">
              <a:spcBef>
                <a:spcPct val="0"/>
              </a:spcBef>
              <a:spcAft>
                <a:spcPts val="600"/>
              </a:spcAft>
              <a:buClrTx/>
              <a:buSzTx/>
              <a:buFontTx/>
              <a:buNone/>
              <a:tabLst/>
            </a:pPr>
            <a:r>
              <a:rPr lang="en-GB" altLang="en-US" sz="2400" b="1" dirty="0">
                <a:latin typeface="Calibri" panose="020F0502020204030204" pitchFamily="34" charset="0"/>
                <a:ea typeface="Calibri" panose="020F0502020204030204" pitchFamily="34" charset="0"/>
                <a:cs typeface="Times New Roman" panose="02020603050405020304" pitchFamily="18" charset="0"/>
              </a:rPr>
              <a:t>	Phobias – (Behaviourism)</a:t>
            </a:r>
          </a:p>
          <a:p>
            <a:pPr marL="0" marR="0" lvl="0" indent="0" defTabSz="914400" rtl="0" eaLnBrk="0" fontAlgn="base" latinLnBrk="0" hangingPunct="0">
              <a:spcBef>
                <a:spcPct val="0"/>
              </a:spcBef>
              <a:spcAft>
                <a:spcPts val="600"/>
              </a:spcAft>
              <a:buClrTx/>
              <a:buSzTx/>
              <a:buFontTx/>
              <a:buNone/>
              <a:tabLst/>
            </a:pPr>
            <a:r>
              <a:rPr lang="en-GB" altLang="en-US" sz="2400" b="1" dirty="0">
                <a:latin typeface="Calibri" panose="020F0502020204030204" pitchFamily="34" charset="0"/>
                <a:ea typeface="Calibri" panose="020F0502020204030204" pitchFamily="34" charset="0"/>
                <a:cs typeface="Times New Roman" panose="02020603050405020304" pitchFamily="18" charset="0"/>
              </a:rPr>
              <a:t>	Depression – (Cognitive)</a:t>
            </a:r>
          </a:p>
          <a:p>
            <a:pPr marL="0" marR="0" lvl="0" indent="0" defTabSz="914400" rtl="0" eaLnBrk="0" fontAlgn="base" latinLnBrk="0" hangingPunct="0">
              <a:spcBef>
                <a:spcPct val="0"/>
              </a:spcBef>
              <a:spcAft>
                <a:spcPts val="600"/>
              </a:spcAft>
              <a:buClrTx/>
              <a:buSzTx/>
              <a:buFontTx/>
              <a:buNone/>
              <a:tabLst/>
            </a:pPr>
            <a:r>
              <a:rPr lang="en-GB" altLang="en-US" sz="2400" b="1" dirty="0">
                <a:latin typeface="Calibri" panose="020F0502020204030204" pitchFamily="34" charset="0"/>
                <a:ea typeface="Calibri" panose="020F0502020204030204" pitchFamily="34" charset="0"/>
                <a:cs typeface="Times New Roman" panose="02020603050405020304" pitchFamily="18" charset="0"/>
              </a:rPr>
              <a:t>	OCD – (Biological)</a:t>
            </a:r>
          </a:p>
          <a:p>
            <a:pPr marL="0" marR="0" lvl="0" indent="0" defTabSz="914400" rtl="0" eaLnBrk="0" fontAlgn="base" latinLnBrk="0" hangingPunct="0">
              <a:spcBef>
                <a:spcPct val="0"/>
              </a:spcBef>
              <a:spcAft>
                <a:spcPts val="600"/>
              </a:spcAft>
              <a:buClrTx/>
              <a:buSzTx/>
              <a:buFontTx/>
              <a:buNone/>
              <a:tabLst/>
            </a:pPr>
            <a:endParaRPr lang="en-GB"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GB" altLang="en-US" sz="2400" b="1" dirty="0">
                <a:latin typeface="Calibri" panose="020F0502020204030204" pitchFamily="34" charset="0"/>
                <a:ea typeface="Calibri" panose="020F0502020204030204" pitchFamily="34" charset="0"/>
                <a:cs typeface="Times New Roman" panose="02020603050405020304" pitchFamily="18" charset="0"/>
              </a:rPr>
              <a:t>Are these treatments appropriate?</a:t>
            </a:r>
          </a:p>
          <a:p>
            <a:pPr marL="0" marR="0" lvl="0" indent="0" defTabSz="914400" rtl="0" eaLnBrk="0" fontAlgn="base" latinLnBrk="0" hangingPunct="0">
              <a:spcBef>
                <a:spcPct val="0"/>
              </a:spcBef>
              <a:spcAft>
                <a:spcPts val="600"/>
              </a:spcAft>
              <a:buClrTx/>
              <a:buSzTx/>
              <a:buFontTx/>
              <a:buNone/>
              <a:tabLst/>
            </a:pPr>
            <a:r>
              <a:rPr lang="en-GB" altLang="en-US" sz="2400" b="1" dirty="0">
                <a:latin typeface="Calibri" panose="020F0502020204030204" pitchFamily="34" charset="0"/>
                <a:ea typeface="Calibri" panose="020F0502020204030204" pitchFamily="34" charset="0"/>
                <a:cs typeface="Times New Roman" panose="02020603050405020304" pitchFamily="18" charset="0"/>
              </a:rPr>
              <a:t>Are these treatments effective?</a:t>
            </a:r>
          </a:p>
          <a:p>
            <a:pPr marL="0" marR="0" lvl="0" indent="0" defTabSz="914400" rtl="0" eaLnBrk="0" fontAlgn="base" latinLnBrk="0" hangingPunct="0">
              <a:spcBef>
                <a:spcPct val="0"/>
              </a:spcBef>
              <a:spcAft>
                <a:spcPts val="600"/>
              </a:spcAft>
              <a:buClrTx/>
              <a:buSzTx/>
              <a:buFontTx/>
              <a:buNone/>
              <a:tabLst/>
            </a:pPr>
            <a:endParaRPr lang="en-GB"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spcBef>
                <a:spcPct val="0"/>
              </a:spcBef>
              <a:spcAft>
                <a:spcPts val="600"/>
              </a:spcAft>
              <a:buClrTx/>
              <a:buSzTx/>
              <a:buFontTx/>
              <a:buNone/>
              <a:tabLst/>
            </a:pPr>
            <a:r>
              <a:rPr lang="en-GB" altLang="en-US" sz="2400" b="1" dirty="0">
                <a:latin typeface="Calibri" panose="020F0502020204030204" pitchFamily="34" charset="0"/>
                <a:ea typeface="Calibri" panose="020F0502020204030204" pitchFamily="34" charset="0"/>
                <a:cs typeface="Times New Roman" panose="02020603050405020304" pitchFamily="18" charset="0"/>
              </a:rPr>
              <a:t>What is the impact of the economy on offering the most effective and appropriate treatment for those who experience mental illness?</a:t>
            </a:r>
          </a:p>
          <a:p>
            <a:pPr marL="0" marR="0" lvl="0" indent="0" defTabSz="914400" rtl="0" eaLnBrk="0" fontAlgn="base" latinLnBrk="0" hangingPunct="0">
              <a:spcBef>
                <a:spcPct val="0"/>
              </a:spcBef>
              <a:spcAft>
                <a:spcPts val="600"/>
              </a:spcAft>
              <a:buClrTx/>
              <a:buSzTx/>
              <a:buFontTx/>
              <a:buNone/>
              <a:tabLst/>
            </a:pPr>
            <a:endParaRPr lang="en-GB" altLang="en-US" sz="24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36" name="Oval 135">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3">
            <a:extLst>
              <a:ext uri="{FF2B5EF4-FFF2-40B4-BE49-F238E27FC236}">
                <a16:creationId xmlns:a16="http://schemas.microsoft.com/office/drawing/2014/main" id="{11F5E845-D654-429C-9235-99BF854036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65" r="10986" b="2"/>
          <a:stretch/>
        </p:blipFill>
        <p:spPr bwMode="auto">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6145" name="Picture 5">
            <a:extLst>
              <a:ext uri="{FF2B5EF4-FFF2-40B4-BE49-F238E27FC236}">
                <a16:creationId xmlns:a16="http://schemas.microsoft.com/office/drawing/2014/main" id="{F1E16E4A-F13C-48E7-B15C-F4BDADED9B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76" r="30000"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extLst>
            <a:ext uri="{909E8E84-426E-40DD-AFC4-6F175D3DCCD1}">
              <a14:hiddenFill xmlns:a14="http://schemas.microsoft.com/office/drawing/2010/main">
                <a:solidFill>
                  <a:srgbClr val="FFFFFF"/>
                </a:solidFill>
              </a14:hiddenFill>
            </a:ext>
          </a:extLst>
        </p:spPr>
      </p:pic>
      <p:sp>
        <p:nvSpPr>
          <p:cNvPr id="140" name="Freeform: Shape 139">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7" name="Picture 12">
            <a:extLst>
              <a:ext uri="{FF2B5EF4-FFF2-40B4-BE49-F238E27FC236}">
                <a16:creationId xmlns:a16="http://schemas.microsoft.com/office/drawing/2014/main" id="{32D4AE10-EF85-4ACA-9988-41550A6209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075" r="2" b="8867"/>
          <a:stretch/>
        </p:blipFill>
        <p:spPr bwMode="auto">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B1DB84-4CEF-D68B-FD8D-14A8D055F0F3}"/>
              </a:ext>
            </a:extLst>
          </p:cNvPr>
          <p:cNvSpPr txBox="1"/>
          <p:nvPr/>
        </p:nvSpPr>
        <p:spPr>
          <a:xfrm>
            <a:off x="0" y="6294840"/>
            <a:ext cx="239671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r"/>
            <a:r>
              <a:rPr lang="en-GB" sz="2400" dirty="0"/>
              <a:t>Paper 1</a:t>
            </a:r>
          </a:p>
        </p:txBody>
      </p:sp>
    </p:spTree>
    <p:extLst>
      <p:ext uri="{BB962C8B-B14F-4D97-AF65-F5344CB8AC3E}">
        <p14:creationId xmlns:p14="http://schemas.microsoft.com/office/powerpoint/2010/main" val="3059980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246009D80D7345AD5E83F4A4BC5DE0" ma:contentTypeVersion="12" ma:contentTypeDescription="Create a new document." ma:contentTypeScope="" ma:versionID="03ad07fbf49cf325d37b063a37d37b02">
  <xsd:schema xmlns:xsd="http://www.w3.org/2001/XMLSchema" xmlns:xs="http://www.w3.org/2001/XMLSchema" xmlns:p="http://schemas.microsoft.com/office/2006/metadata/properties" xmlns:ns2="6dfa7c81-0685-47b2-a6e3-9486a24cc126" xmlns:ns3="cb2543c6-f2ce-43c3-92f2-1455a39d512c" targetNamespace="http://schemas.microsoft.com/office/2006/metadata/properties" ma:root="true" ma:fieldsID="9c40d6e7caa33de151943deb0d4aec22" ns2:_="" ns3:_="">
    <xsd:import namespace="6dfa7c81-0685-47b2-a6e3-9486a24cc126"/>
    <xsd:import namespace="cb2543c6-f2ce-43c3-92f2-1455a39d51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a7c81-0685-47b2-a6e3-9486a24cc1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2543c6-f2ce-43c3-92f2-1455a39d51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71236C6-7F8F-4166-80BF-97A5772F40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a7c81-0685-47b2-a6e3-9486a24cc126"/>
    <ds:schemaRef ds:uri="cb2543c6-f2ce-43c3-92f2-1455a39d51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694ED0-0B14-4A68-9332-1042207805E7}">
  <ds:schemaRefs>
    <ds:schemaRef ds:uri="http://schemas.microsoft.com/sharepoint/v3/contenttype/forms"/>
  </ds:schemaRefs>
</ds:datastoreItem>
</file>

<file path=customXml/itemProps3.xml><?xml version="1.0" encoding="utf-8"?>
<ds:datastoreItem xmlns:ds="http://schemas.openxmlformats.org/officeDocument/2006/customXml" ds:itemID="{F8E67E74-7F37-4A07-A40F-F723CE02C49E}">
  <ds:schemaRefs>
    <ds:schemaRef ds:uri="cb2543c6-f2ce-43c3-92f2-1455a39d512c"/>
    <ds:schemaRef ds:uri="http://schemas.microsoft.com/office/2006/documentManagement/types"/>
    <ds:schemaRef ds:uri="http://www.w3.org/XML/1998/namespace"/>
    <ds:schemaRef ds:uri="6dfa7c81-0685-47b2-a6e3-9486a24cc126"/>
    <ds:schemaRef ds:uri="http://purl.org/dc/elements/1.1/"/>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323</TotalTime>
  <Words>1205</Words>
  <Application>Microsoft Office PowerPoint</Application>
  <PresentationFormat>Widescreen</PresentationFormat>
  <Paragraphs>200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Aparajita</vt:lpstr>
      <vt:lpstr>Aptos Light</vt:lpstr>
      <vt:lpstr>Arial</vt:lpstr>
      <vt:lpstr>Arial Black</vt:lpstr>
      <vt:lpstr>Calibri</vt:lpstr>
      <vt:lpstr>Calibri Light</vt:lpstr>
      <vt:lpstr>Roboto</vt:lpstr>
      <vt:lpstr>Office Theme</vt:lpstr>
      <vt:lpstr>PowerPoint Presentation</vt:lpstr>
      <vt:lpstr>Why study Psychology?</vt:lpstr>
      <vt:lpstr>Who would A Level  Psychology suit?</vt:lpstr>
      <vt:lpstr>At a Glance</vt:lpstr>
      <vt:lpstr>What will I study?</vt:lpstr>
      <vt:lpstr>Social Influence </vt:lpstr>
      <vt:lpstr>Memory </vt:lpstr>
      <vt:lpstr>Attachment</vt:lpstr>
      <vt:lpstr>Psychopathology </vt:lpstr>
      <vt:lpstr>Approaches </vt:lpstr>
      <vt:lpstr>BioPsychology </vt:lpstr>
      <vt:lpstr>Research Methods</vt:lpstr>
      <vt:lpstr>PowerPoint Presentation</vt:lpstr>
      <vt:lpstr>Assessment</vt:lpstr>
      <vt:lpstr>Entry Requirements</vt:lpstr>
      <vt:lpstr>Who would A Level  Psychology suit?</vt:lpstr>
      <vt:lpstr>Which other A Level subjects does it complement?</vt:lpstr>
      <vt:lpstr>Opportunities in Psychology</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Hoffmann</dc:creator>
  <cp:lastModifiedBy>Victoria Wagstaff (St Ambrose College)</cp:lastModifiedBy>
  <cp:revision>33</cp:revision>
  <dcterms:created xsi:type="dcterms:W3CDTF">2020-11-08T18:36:13Z</dcterms:created>
  <dcterms:modified xsi:type="dcterms:W3CDTF">2023-11-01T14:05:07Z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0x010100DF246009D80D7345AD5E83F4A4BC5DE0</vt:lpwstr>
  </property>
</Properties>
</file>