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79" r:id="rId3"/>
    <p:sldId id="260" r:id="rId4"/>
    <p:sldId id="263" r:id="rId5"/>
    <p:sldId id="258" r:id="rId6"/>
    <p:sldId id="276" r:id="rId7"/>
    <p:sldId id="259" r:id="rId8"/>
    <p:sldId id="257" r:id="rId9"/>
    <p:sldId id="261" r:id="rId10"/>
    <p:sldId id="278" r:id="rId11"/>
    <p:sldId id="264"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713" autoAdjust="0"/>
  </p:normalViewPr>
  <p:slideViewPr>
    <p:cSldViewPr>
      <p:cViewPr varScale="1">
        <p:scale>
          <a:sx n="108" d="100"/>
          <a:sy n="108" d="100"/>
        </p:scale>
        <p:origin x="17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3538D48-EB98-4135-9FA3-2940A6533097}" type="datetimeFigureOut">
              <a:rPr lang="en-GB" smtClean="0"/>
              <a:pPr/>
              <a:t>08/11/2023</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1E04B02-8C1F-4EFA-9CE6-86B56FF3101C}" type="slidenum">
              <a:rPr lang="en-GB" smtClean="0"/>
              <a:pPr/>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538D48-EB98-4135-9FA3-2940A6533097}" type="datetimeFigureOut">
              <a:rPr lang="en-GB" smtClean="0"/>
              <a:pPr/>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04B02-8C1F-4EFA-9CE6-86B56FF3101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538D48-EB98-4135-9FA3-2940A6533097}" type="datetimeFigureOut">
              <a:rPr lang="en-GB" smtClean="0"/>
              <a:pPr/>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04B02-8C1F-4EFA-9CE6-86B56FF3101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38D48-EB98-4135-9FA3-2940A6533097}" type="datetimeFigureOut">
              <a:rPr lang="en-GB" smtClean="0"/>
              <a:pPr/>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04B02-8C1F-4EFA-9CE6-86B56FF3101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538D48-EB98-4135-9FA3-2940A6533097}" type="datetimeFigureOut">
              <a:rPr lang="en-GB" smtClean="0"/>
              <a:pPr/>
              <a:t>08/11/2023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E04B02-8C1F-4EFA-9CE6-86B56FF3101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3538D48-EB98-4135-9FA3-2940A6533097}" type="datetimeFigureOut">
              <a:rPr lang="en-GB" smtClean="0"/>
              <a:pPr/>
              <a:t>08/11/2023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E04B02-8C1F-4EFA-9CE6-86B56FF3101C}" type="slidenum">
              <a:rPr lang="en-GB" smtClean="0"/>
              <a:pPr/>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38D48-EB98-4135-9FA3-2940A6533097}" type="datetimeFigureOut">
              <a:rPr lang="en-GB" smtClean="0"/>
              <a:pPr/>
              <a:t>08/11/2023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E04B02-8C1F-4EFA-9CE6-86B56FF3101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538D48-EB98-4135-9FA3-2940A6533097}" type="datetimeFigureOut">
              <a:rPr lang="en-GB" smtClean="0"/>
              <a:pPr/>
              <a:t>08/11/2023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E04B02-8C1F-4EFA-9CE6-86B56FF3101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38D48-EB98-4135-9FA3-2940A6533097}" type="datetimeFigureOut">
              <a:rPr lang="en-GB" smtClean="0"/>
              <a:pPr/>
              <a:t>08/11/2023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E04B02-8C1F-4EFA-9CE6-86B56FF3101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3538D48-EB98-4135-9FA3-2940A6533097}" type="datetimeFigureOut">
              <a:rPr lang="en-GB" smtClean="0"/>
              <a:pPr/>
              <a:t>08/11/2023</a:t>
            </a:fld>
            <a:endParaRPr lang="en-GB"/>
          </a:p>
        </p:txBody>
      </p:sp>
      <p:sp>
        <p:nvSpPr>
          <p:cNvPr id="7" name="Slide Number Placeholder 6"/>
          <p:cNvSpPr>
            <a:spLocks noGrp="1"/>
          </p:cNvSpPr>
          <p:nvPr>
            <p:ph type="sldNum" sz="quarter" idx="12"/>
          </p:nvPr>
        </p:nvSpPr>
        <p:spPr/>
        <p:txBody>
          <a:bodyPr/>
          <a:lstStyle/>
          <a:p>
            <a:fld id="{D1E04B02-8C1F-4EFA-9CE6-86B56FF3101C}" type="slidenum">
              <a:rPr lang="en-GB" smtClean="0"/>
              <a:pPr/>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538D48-EB98-4135-9FA3-2940A6533097}" type="datetimeFigureOut">
              <a:rPr lang="en-GB" smtClean="0"/>
              <a:pPr/>
              <a:t>08/11/2023</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D1E04B02-8C1F-4EFA-9CE6-86B56FF3101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3538D48-EB98-4135-9FA3-2940A6533097}" type="datetimeFigureOut">
              <a:rPr lang="en-GB" smtClean="0"/>
              <a:pPr/>
              <a:t>08/11/2023</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1E04B02-8C1F-4EFA-9CE6-86B56FF3101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dragardener@st-ambrosecollege.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6649" y="1412776"/>
            <a:ext cx="3655059" cy="1989748"/>
          </a:xfr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ormAutofit/>
          </a:bodyPr>
          <a:lstStyle/>
          <a:p>
            <a:pPr algn="ctr"/>
            <a:r>
              <a:rPr lang="en-GB" b="1" i="1" dirty="0"/>
              <a:t>Why Study A-Level Physics?</a:t>
            </a:r>
            <a:br>
              <a:rPr lang="en-GB" dirty="0"/>
            </a:br>
            <a:endParaRPr lang="en-GB" dirty="0"/>
          </a:p>
        </p:txBody>
      </p:sp>
      <p:sp>
        <p:nvSpPr>
          <p:cNvPr id="3" name="Subtitle 2"/>
          <p:cNvSpPr>
            <a:spLocks noGrp="1"/>
          </p:cNvSpPr>
          <p:nvPr>
            <p:ph type="subTitle" idx="1"/>
          </p:nvPr>
        </p:nvSpPr>
        <p:spPr>
          <a:xfrm>
            <a:off x="4733365" y="4365104"/>
            <a:ext cx="3309803" cy="1260629"/>
          </a:xfrm>
        </p:spPr>
        <p:txBody>
          <a:bodyPr>
            <a:normAutofit/>
          </a:bodyPr>
          <a:lstStyle/>
          <a:p>
            <a:pPr algn="ctr"/>
            <a:r>
              <a:rPr lang="en-GB" sz="2400" b="1" i="1" dirty="0"/>
              <a:t>Sixth Form Open Evening: 2023-4</a:t>
            </a:r>
          </a:p>
        </p:txBody>
      </p:sp>
      <p:pic>
        <p:nvPicPr>
          <p:cNvPr id="1026" name="Picture 2" descr="Image result for physics word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756" y="660554"/>
            <a:ext cx="4200401" cy="2768446"/>
          </a:xfrm>
          <a:prstGeom prst="rect">
            <a:avLst/>
          </a:prstGeom>
          <a:ln/>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pic>
        <p:nvPicPr>
          <p:cNvPr id="11266" name="Picture 2" descr="Physics - Physicists Must Engage with AI Ethics, Now"/>
          <p:cNvPicPr>
            <a:picLocks noChangeAspect="1" noChangeArrowheads="1"/>
          </p:cNvPicPr>
          <p:nvPr/>
        </p:nvPicPr>
        <p:blipFill>
          <a:blip r:embed="rId3" cstate="print"/>
          <a:srcRect/>
          <a:stretch>
            <a:fillRect/>
          </a:stretch>
        </p:blipFill>
        <p:spPr bwMode="auto">
          <a:xfrm>
            <a:off x="206407" y="3789040"/>
            <a:ext cx="4176464" cy="20882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2871113"/>
      </p:ext>
    </p:extLst>
  </p:cSld>
  <p:clrMapOvr>
    <a:masterClrMapping/>
  </p:clrMapOvr>
  <p:transition spd="slow" advClick="0" advTm="982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1822" y="978742"/>
            <a:ext cx="5834634" cy="583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504" y="298385"/>
            <a:ext cx="2664296" cy="6370975"/>
          </a:xfrm>
          <a:prstGeom prst="rect">
            <a:avLst/>
          </a:prstGeom>
          <a:solidFill>
            <a:srgbClr val="FFFF99"/>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400" b="1" u="sng" dirty="0"/>
              <a:t>Course Structure</a:t>
            </a:r>
          </a:p>
          <a:p>
            <a:pPr algn="ctr"/>
            <a:endParaRPr lang="en-GB" sz="2400" b="1" dirty="0"/>
          </a:p>
          <a:p>
            <a:pPr algn="ctr"/>
            <a:r>
              <a:rPr lang="en-GB" sz="2400" b="1" dirty="0"/>
              <a:t>OCR Physics A; content led; a ‘traditional’ course;</a:t>
            </a:r>
          </a:p>
          <a:p>
            <a:pPr algn="ctr"/>
            <a:endParaRPr lang="en-GB" sz="2400" b="1" dirty="0"/>
          </a:p>
          <a:p>
            <a:pPr algn="ctr"/>
            <a:r>
              <a:rPr lang="en-GB" sz="2400" b="1" dirty="0"/>
              <a:t>6 modules – 5 taught, 1 practical skills;</a:t>
            </a:r>
          </a:p>
          <a:p>
            <a:pPr algn="ctr"/>
            <a:endParaRPr lang="en-GB" sz="2400" b="1" dirty="0"/>
          </a:p>
          <a:p>
            <a:pPr algn="ctr"/>
            <a:r>
              <a:rPr lang="en-GB" sz="2400" b="1" dirty="0"/>
              <a:t>3 exams at end of year 13, plus practical component Pass/Fail.</a:t>
            </a:r>
          </a:p>
          <a:p>
            <a:pPr algn="ctr"/>
            <a:endParaRPr lang="en-GB" sz="2400" b="1" dirty="0"/>
          </a:p>
        </p:txBody>
      </p:sp>
      <p:sp>
        <p:nvSpPr>
          <p:cNvPr id="2050" name="AutoShape 2" descr="Oxford, Cambridge and RSA Examinations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2" name="AutoShape 4" descr="Oxford, Cambridge and RSA Examinations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3" name="Picture 5"/>
          <p:cNvPicPr>
            <a:picLocks noChangeAspect="1" noChangeArrowheads="1"/>
          </p:cNvPicPr>
          <p:nvPr/>
        </p:nvPicPr>
        <p:blipFill>
          <a:blip r:embed="rId3" cstate="print"/>
          <a:srcRect/>
          <a:stretch>
            <a:fillRect/>
          </a:stretch>
        </p:blipFill>
        <p:spPr bwMode="auto">
          <a:xfrm>
            <a:off x="3491880" y="12620"/>
            <a:ext cx="2232248" cy="909435"/>
          </a:xfrm>
          <a:prstGeom prst="rect">
            <a:avLst/>
          </a:prstGeom>
          <a:noFill/>
          <a:ln w="9525">
            <a:solidFill>
              <a:schemeClr val="accent5">
                <a:lumMod val="75000"/>
              </a:schemeClr>
            </a:solidFill>
            <a:miter lim="800000"/>
            <a:headEnd/>
            <a:tailEnd/>
          </a:ln>
        </p:spPr>
      </p:pic>
      <p:sp>
        <p:nvSpPr>
          <p:cNvPr id="7" name="Rounded Rectangle 6"/>
          <p:cNvSpPr/>
          <p:nvPr/>
        </p:nvSpPr>
        <p:spPr>
          <a:xfrm>
            <a:off x="5724128" y="44624"/>
            <a:ext cx="3024336"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b="1" i="1" dirty="0"/>
              <a:t>Physics A</a:t>
            </a:r>
          </a:p>
        </p:txBody>
      </p:sp>
    </p:spTree>
    <p:extLst>
      <p:ext uri="{BB962C8B-B14F-4D97-AF65-F5344CB8AC3E}">
        <p14:creationId xmlns:p14="http://schemas.microsoft.com/office/powerpoint/2010/main" val="1679579299"/>
      </p:ext>
    </p:extLst>
  </p:cSld>
  <p:clrMapOvr>
    <a:masterClrMapping/>
  </p:clrMapOvr>
  <p:transition spd="slow" advClick="0" advTm="31097"/>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45152"/>
          </a:xfrm>
        </p:spPr>
        <p:txBody>
          <a:bodyPr/>
          <a:lstStyle/>
          <a:p>
            <a:r>
              <a:rPr lang="en-GB" dirty="0"/>
              <a:t>Think it’s </a:t>
            </a:r>
            <a:r>
              <a:rPr lang="en-GB" dirty="0">
                <a:solidFill>
                  <a:srgbClr val="FF0000"/>
                </a:solidFill>
              </a:rPr>
              <a:t>for you</a:t>
            </a:r>
            <a:r>
              <a:rPr lang="en-GB" dirty="0"/>
              <a:t>?</a:t>
            </a:r>
          </a:p>
        </p:txBody>
      </p:sp>
      <p:sp>
        <p:nvSpPr>
          <p:cNvPr id="3" name="Content Placeholder 2"/>
          <p:cNvSpPr>
            <a:spLocks noGrp="1"/>
          </p:cNvSpPr>
          <p:nvPr>
            <p:ph idx="1"/>
          </p:nvPr>
        </p:nvSpPr>
        <p:spPr>
          <a:xfrm>
            <a:off x="899592" y="1844824"/>
            <a:ext cx="6921217" cy="4320480"/>
          </a:xfrm>
        </p:spPr>
        <p:txBody>
          <a:bodyPr>
            <a:normAutofit fontScale="92500" lnSpcReduction="10000"/>
          </a:bodyPr>
          <a:lstStyle/>
          <a:p>
            <a:r>
              <a:rPr lang="en-GB" dirty="0"/>
              <a:t>You will need </a:t>
            </a:r>
            <a:r>
              <a:rPr lang="en-GB" u="sng" dirty="0"/>
              <a:t>at least</a:t>
            </a:r>
            <a:r>
              <a:rPr lang="en-GB" dirty="0"/>
              <a:t> a grade 7 in GCSE Physics. </a:t>
            </a:r>
          </a:p>
          <a:p>
            <a:r>
              <a:rPr lang="en-GB" dirty="0"/>
              <a:t>The high level of numeracy required suggests that you will also have a grade 7+ in GCSE Mathematics. </a:t>
            </a:r>
            <a:r>
              <a:rPr lang="en-GB" i="1" u="sng" dirty="0"/>
              <a:t>A-level Maths is recommended.</a:t>
            </a:r>
            <a:endParaRPr lang="en-GB" u="sng" dirty="0"/>
          </a:p>
          <a:p>
            <a:r>
              <a:rPr lang="en-GB" b="1" dirty="0"/>
              <a:t>Be prepared to work hard.</a:t>
            </a:r>
            <a:r>
              <a:rPr lang="en-GB" dirty="0"/>
              <a:t> From day one you will be challenged; you will not grasp every concept immediately; you will have to work </a:t>
            </a:r>
            <a:r>
              <a:rPr lang="en-GB" u="sng" dirty="0"/>
              <a:t>hard</a:t>
            </a:r>
            <a:r>
              <a:rPr lang="en-GB" dirty="0"/>
              <a:t> independently outside of lessons.</a:t>
            </a:r>
          </a:p>
          <a:p>
            <a:r>
              <a:rPr lang="en-GB" i="1" dirty="0"/>
              <a:t>But this is excellent preparation for university, too!</a:t>
            </a:r>
          </a:p>
          <a:p>
            <a:r>
              <a:rPr lang="en-GB" dirty="0"/>
              <a:t>Not sure? Students should talk to their physics teacher or myself!</a:t>
            </a:r>
          </a:p>
        </p:txBody>
      </p:sp>
      <p:pic>
        <p:nvPicPr>
          <p:cNvPr id="4" name="Picture 2"/>
          <p:cNvPicPr>
            <a:picLocks noChangeAspect="1" noChangeArrowheads="1"/>
          </p:cNvPicPr>
          <p:nvPr/>
        </p:nvPicPr>
        <p:blipFill>
          <a:blip r:embed="rId2" cstate="print"/>
          <a:srcRect l="20572" t="31933" r="69782" b="33333"/>
          <a:stretch>
            <a:fillRect/>
          </a:stretch>
        </p:blipFill>
        <p:spPr bwMode="auto">
          <a:xfrm>
            <a:off x="7380312" y="69386"/>
            <a:ext cx="1682155" cy="17034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8082788"/>
      </p:ext>
    </p:extLst>
  </p:cSld>
  <p:clrMapOvr>
    <a:masterClrMapping/>
  </p:clrMapOvr>
  <p:transition spd="slow" advClick="0" advTm="40887"/>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024744" cy="1143000"/>
          </a:xfrm>
        </p:spPr>
        <p:txBody>
          <a:bodyPr/>
          <a:lstStyle/>
          <a:p>
            <a:r>
              <a:rPr lang="en-GB" dirty="0"/>
              <a:t>We </a:t>
            </a:r>
            <a:r>
              <a:rPr lang="en-GB" dirty="0">
                <a:solidFill>
                  <a:srgbClr val="FF0000"/>
                </a:solidFill>
              </a:rPr>
              <a:t>Support </a:t>
            </a:r>
            <a:r>
              <a:rPr lang="en-GB" dirty="0"/>
              <a:t>You ...</a:t>
            </a:r>
            <a:endParaRPr lang="en-GB" dirty="0">
              <a:solidFill>
                <a:srgbClr val="FF0000"/>
              </a:solidFill>
            </a:endParaRPr>
          </a:p>
        </p:txBody>
      </p:sp>
      <p:sp>
        <p:nvSpPr>
          <p:cNvPr id="3" name="Content Placeholder 2"/>
          <p:cNvSpPr>
            <a:spLocks noGrp="1"/>
          </p:cNvSpPr>
          <p:nvPr>
            <p:ph idx="1"/>
          </p:nvPr>
        </p:nvSpPr>
        <p:spPr>
          <a:xfrm>
            <a:off x="395536" y="1772816"/>
            <a:ext cx="8352928" cy="4680520"/>
          </a:xfrm>
        </p:spPr>
        <p:txBody>
          <a:bodyPr>
            <a:normAutofit fontScale="92500" lnSpcReduction="20000"/>
          </a:bodyPr>
          <a:lstStyle/>
          <a:p>
            <a:r>
              <a:rPr lang="en-GB" dirty="0"/>
              <a:t>Kerboodle – full online textbook (plus physical copies), resources, assessments and is OCR-produced.</a:t>
            </a:r>
          </a:p>
          <a:p>
            <a:endParaRPr lang="en-GB" dirty="0"/>
          </a:p>
          <a:p>
            <a:r>
              <a:rPr lang="en-GB" dirty="0"/>
              <a:t>We have three specialist physicists as teachers – including those with post-graduate / doctoral experience - who are happy to advise as well as teach you. We have a dedicated physics technician for practical support.</a:t>
            </a:r>
          </a:p>
          <a:p>
            <a:endParaRPr lang="en-GB" dirty="0"/>
          </a:p>
          <a:p>
            <a:r>
              <a:rPr lang="en-GB" dirty="0"/>
              <a:t>Support for Oxbridge, Early Entry and Russell Group applications, including course advice, mock interviews and exam preparation.</a:t>
            </a:r>
          </a:p>
          <a:p>
            <a:endParaRPr lang="en-GB" dirty="0"/>
          </a:p>
          <a:p>
            <a:r>
              <a:rPr lang="en-GB" dirty="0"/>
              <a:t>Questions? Come talk to us in school, or email:</a:t>
            </a:r>
          </a:p>
          <a:p>
            <a:pPr algn="ctr">
              <a:buNone/>
            </a:pPr>
            <a:r>
              <a:rPr lang="en-GB" dirty="0">
                <a:hlinkClick r:id="rId2"/>
              </a:rPr>
              <a:t>dragardener@st-ambrosecollege.org.uk</a:t>
            </a:r>
            <a:r>
              <a:rPr lang="en-GB" dirty="0"/>
              <a:t> </a:t>
            </a:r>
          </a:p>
        </p:txBody>
      </p:sp>
      <p:pic>
        <p:nvPicPr>
          <p:cNvPr id="4" name="Picture 2"/>
          <p:cNvPicPr>
            <a:picLocks noChangeAspect="1" noChangeArrowheads="1"/>
          </p:cNvPicPr>
          <p:nvPr/>
        </p:nvPicPr>
        <p:blipFill>
          <a:blip r:embed="rId3" cstate="print"/>
          <a:srcRect l="20572" t="31933" r="69782" b="33333"/>
          <a:stretch>
            <a:fillRect/>
          </a:stretch>
        </p:blipFill>
        <p:spPr bwMode="auto">
          <a:xfrm>
            <a:off x="7405712" y="43986"/>
            <a:ext cx="1682155" cy="17034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7863408"/>
      </p:ext>
    </p:extLst>
  </p:cSld>
  <p:clrMapOvr>
    <a:masterClrMapping/>
  </p:clrMapOvr>
  <p:transition spd="slow" advClick="0" advTm="55947"/>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6712"/>
            <a:ext cx="7024744" cy="1143000"/>
          </a:xfrm>
        </p:spPr>
        <p:txBody>
          <a:bodyPr>
            <a:normAutofit fontScale="90000"/>
          </a:bodyPr>
          <a:lstStyle/>
          <a:p>
            <a:pPr algn="ctr"/>
            <a:r>
              <a:rPr lang="en-GB" b="1" dirty="0">
                <a:solidFill>
                  <a:srgbClr val="7030A0"/>
                </a:solidFill>
                <a:effectLst>
                  <a:outerShdw blurRad="38100" dist="38100" dir="2700000" algn="tl">
                    <a:srgbClr val="000000">
                      <a:alpha val="43137"/>
                    </a:srgbClr>
                  </a:outerShdw>
                </a:effectLst>
              </a:rPr>
              <a:t>Hello and welcome to the presentation ...</a:t>
            </a:r>
          </a:p>
        </p:txBody>
      </p:sp>
      <p:sp>
        <p:nvSpPr>
          <p:cNvPr id="3" name="Content Placeholder 2"/>
          <p:cNvSpPr>
            <a:spLocks noGrp="1"/>
          </p:cNvSpPr>
          <p:nvPr>
            <p:ph idx="1"/>
          </p:nvPr>
        </p:nvSpPr>
        <p:spPr>
          <a:xfrm>
            <a:off x="1043492" y="2132700"/>
            <a:ext cx="6777317" cy="3508977"/>
          </a:xfrm>
        </p:spPr>
        <p:txBody>
          <a:bodyPr>
            <a:normAutofit lnSpcReduction="10000"/>
          </a:bodyPr>
          <a:lstStyle/>
          <a:p>
            <a:r>
              <a:rPr lang="en-GB" dirty="0"/>
              <a:t>From selecting this talk, I presume you are interested, or at least mildly curious (!), in how or why Physics may be an A-level for you.</a:t>
            </a:r>
          </a:p>
          <a:p>
            <a:endParaRPr lang="en-GB" dirty="0"/>
          </a:p>
          <a:p>
            <a:r>
              <a:rPr lang="en-GB" dirty="0"/>
              <a:t>I hope to explain why you might want to choose physics and the course requirements and structure over the next few minutes.</a:t>
            </a:r>
          </a:p>
        </p:txBody>
      </p:sp>
      <p:sp>
        <p:nvSpPr>
          <p:cNvPr id="4" name="TextBox 3"/>
          <p:cNvSpPr txBox="1"/>
          <p:nvPr/>
        </p:nvSpPr>
        <p:spPr>
          <a:xfrm>
            <a:off x="5076056" y="5939988"/>
            <a:ext cx="3672408" cy="369332"/>
          </a:xfrm>
          <a:prstGeom prst="rect">
            <a:avLst/>
          </a:prstGeom>
          <a:noFill/>
        </p:spPr>
        <p:txBody>
          <a:bodyPr wrap="square" rtlCol="0">
            <a:spAutoFit/>
          </a:bodyPr>
          <a:lstStyle/>
          <a:p>
            <a:pPr algn="ctr"/>
            <a:r>
              <a:rPr lang="en-GB" i="1" dirty="0"/>
              <a:t>Dr. Gardener, Head of Physics.</a:t>
            </a:r>
          </a:p>
        </p:txBody>
      </p:sp>
      <p:pic>
        <p:nvPicPr>
          <p:cNvPr id="5" name="Picture 4" descr="drghead_v2.png"/>
          <p:cNvPicPr>
            <a:picLocks noChangeAspect="1"/>
          </p:cNvPicPr>
          <p:nvPr/>
        </p:nvPicPr>
        <p:blipFill>
          <a:blip r:embed="rId2" cstate="print"/>
          <a:stretch>
            <a:fillRect/>
          </a:stretch>
        </p:blipFill>
        <p:spPr>
          <a:xfrm>
            <a:off x="3943794" y="5408134"/>
            <a:ext cx="1224136" cy="1063707"/>
          </a:xfrm>
          <a:prstGeom prst="rect">
            <a:avLst/>
          </a:prstGeom>
        </p:spPr>
        <p:style>
          <a:lnRef idx="2">
            <a:schemeClr val="dk1"/>
          </a:lnRef>
          <a:fillRef idx="1">
            <a:schemeClr val="lt1"/>
          </a:fillRef>
          <a:effectRef idx="0">
            <a:schemeClr val="dk1"/>
          </a:effectRef>
          <a:fontRef idx="minor">
            <a:schemeClr val="dk1"/>
          </a:fontRef>
        </p:style>
      </p:pic>
      <p:pic>
        <p:nvPicPr>
          <p:cNvPr id="24578" name="Picture 2"/>
          <p:cNvPicPr>
            <a:picLocks noChangeAspect="1" noChangeArrowheads="1"/>
          </p:cNvPicPr>
          <p:nvPr/>
        </p:nvPicPr>
        <p:blipFill>
          <a:blip r:embed="rId3" cstate="print"/>
          <a:srcRect l="20572" t="31933" r="69782" b="33333"/>
          <a:stretch>
            <a:fillRect/>
          </a:stretch>
        </p:blipFill>
        <p:spPr bwMode="auto">
          <a:xfrm>
            <a:off x="7881561" y="9525"/>
            <a:ext cx="1252914" cy="12687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29277"/>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60339"/>
            <a:ext cx="7024744" cy="1143000"/>
          </a:xfrm>
        </p:spPr>
        <p:txBody>
          <a:bodyPr/>
          <a:lstStyle/>
          <a:p>
            <a:r>
              <a:rPr lang="en-GB" dirty="0"/>
              <a:t>Because you </a:t>
            </a:r>
            <a:r>
              <a:rPr lang="en-GB" dirty="0">
                <a:solidFill>
                  <a:srgbClr val="FF0000"/>
                </a:solidFill>
              </a:rPr>
              <a:t>enjoy</a:t>
            </a:r>
            <a:r>
              <a:rPr lang="en-GB" dirty="0"/>
              <a:t> it …</a:t>
            </a:r>
          </a:p>
        </p:txBody>
      </p:sp>
      <p:sp>
        <p:nvSpPr>
          <p:cNvPr id="3" name="Content Placeholder 2"/>
          <p:cNvSpPr>
            <a:spLocks noGrp="1"/>
          </p:cNvSpPr>
          <p:nvPr>
            <p:ph idx="1"/>
          </p:nvPr>
        </p:nvSpPr>
        <p:spPr>
          <a:xfrm>
            <a:off x="467544" y="2656327"/>
            <a:ext cx="8208912" cy="3797009"/>
          </a:xfrm>
        </p:spPr>
        <p:txBody>
          <a:bodyPr>
            <a:normAutofit fontScale="92500" lnSpcReduction="10000"/>
          </a:bodyPr>
          <a:lstStyle/>
          <a:p>
            <a:r>
              <a:rPr lang="en-GB" dirty="0"/>
              <a:t>Physics A-level is designed to follow on from GCSE Physics (</a:t>
            </a:r>
            <a:r>
              <a:rPr lang="en-GB" i="1" dirty="0"/>
              <a:t>Separate </a:t>
            </a:r>
            <a:r>
              <a:rPr lang="en-GB" i="1" u="sng" dirty="0"/>
              <a:t>or</a:t>
            </a:r>
            <a:r>
              <a:rPr lang="en-GB" i="1" dirty="0"/>
              <a:t> Combined-Trilogy</a:t>
            </a:r>
            <a:r>
              <a:rPr lang="en-GB" dirty="0"/>
              <a:t>). If you have enjoyed your Physics GCSE, you will appreciate the greater level of detail and understanding developed at A-level.</a:t>
            </a:r>
          </a:p>
          <a:p>
            <a:endParaRPr lang="en-GB" dirty="0"/>
          </a:p>
          <a:p>
            <a:r>
              <a:rPr lang="en-GB" dirty="0"/>
              <a:t>There will be some new areas to cover, but you will also re-visit familiar topics in more depth.</a:t>
            </a:r>
          </a:p>
          <a:p>
            <a:endParaRPr lang="en-GB" dirty="0"/>
          </a:p>
          <a:p>
            <a:r>
              <a:rPr lang="en-GB" dirty="0"/>
              <a:t>Physics investigates the ‘Laws of the Universe’ ... Who doesn’t want to understand more?</a:t>
            </a:r>
          </a:p>
        </p:txBody>
      </p:sp>
      <p:pic>
        <p:nvPicPr>
          <p:cNvPr id="10242" name="Picture 2" descr="Physics Images, Stock Photos &amp; Vectors | Shutterstock"/>
          <p:cNvPicPr>
            <a:picLocks noChangeAspect="1" noChangeArrowheads="1"/>
          </p:cNvPicPr>
          <p:nvPr/>
        </p:nvPicPr>
        <p:blipFill>
          <a:blip r:embed="rId2" cstate="print"/>
          <a:srcRect t="13500" b="20028"/>
          <a:stretch>
            <a:fillRect/>
          </a:stretch>
        </p:blipFill>
        <p:spPr bwMode="auto">
          <a:xfrm>
            <a:off x="2701230" y="12700"/>
            <a:ext cx="6191250" cy="1772816"/>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897837613"/>
      </p:ext>
    </p:extLst>
  </p:cSld>
  <p:clrMapOvr>
    <a:masterClrMapping/>
  </p:clrMapOvr>
  <p:transition spd="slow" advClick="0" advTm="42337"/>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7024744" cy="1143000"/>
          </a:xfrm>
        </p:spPr>
        <p:txBody>
          <a:bodyPr/>
          <a:lstStyle/>
          <a:p>
            <a:r>
              <a:rPr lang="en-GB" dirty="0"/>
              <a:t>For the </a:t>
            </a:r>
            <a:r>
              <a:rPr lang="en-GB" dirty="0">
                <a:solidFill>
                  <a:srgbClr val="FF0000"/>
                </a:solidFill>
              </a:rPr>
              <a:t>practical </a:t>
            </a:r>
            <a:r>
              <a:rPr lang="en-GB" dirty="0"/>
              <a:t>...</a:t>
            </a:r>
          </a:p>
        </p:txBody>
      </p:sp>
      <p:sp>
        <p:nvSpPr>
          <p:cNvPr id="3" name="Content Placeholder 2"/>
          <p:cNvSpPr>
            <a:spLocks noGrp="1"/>
          </p:cNvSpPr>
          <p:nvPr>
            <p:ph idx="1"/>
          </p:nvPr>
        </p:nvSpPr>
        <p:spPr>
          <a:xfrm>
            <a:off x="467544" y="2420888"/>
            <a:ext cx="8136904" cy="3888432"/>
          </a:xfrm>
        </p:spPr>
        <p:txBody>
          <a:bodyPr>
            <a:normAutofit fontScale="92500" lnSpcReduction="20000"/>
          </a:bodyPr>
          <a:lstStyle/>
          <a:p>
            <a:r>
              <a:rPr lang="en-GB" dirty="0"/>
              <a:t>There is a comprehensive practical element to A-level Physics, with students </a:t>
            </a:r>
            <a:r>
              <a:rPr lang="en-GB" u="sng" dirty="0"/>
              <a:t>required</a:t>
            </a:r>
            <a:r>
              <a:rPr lang="en-GB" dirty="0"/>
              <a:t> to complete 12+ practical experiments (“PAGs”) - </a:t>
            </a:r>
            <a:r>
              <a:rPr lang="en-GB" b="1" dirty="0"/>
              <a:t>at least</a:t>
            </a:r>
            <a:r>
              <a:rPr lang="en-GB" dirty="0"/>
              <a:t> 6 per year.</a:t>
            </a:r>
          </a:p>
          <a:p>
            <a:endParaRPr lang="en-GB" dirty="0"/>
          </a:p>
          <a:p>
            <a:r>
              <a:rPr lang="en-US" dirty="0"/>
              <a:t>Practical understanding will also be </a:t>
            </a:r>
            <a:r>
              <a:rPr lang="en-US" b="1" dirty="0"/>
              <a:t>assessed</a:t>
            </a:r>
            <a:r>
              <a:rPr lang="en-US" dirty="0"/>
              <a:t> during the written exams. The PAGs contribute to the Practical Skills qualification as part of the A-level (your exam grade + a ‘Pass/Fail’).</a:t>
            </a:r>
          </a:p>
          <a:p>
            <a:endParaRPr lang="en-GB" dirty="0"/>
          </a:p>
          <a:p>
            <a:r>
              <a:rPr lang="en-GB" dirty="0"/>
              <a:t>Typically 15% of lessons and tests would be related to practical tasks, including student-led investigations and a research essay in year 13.</a:t>
            </a:r>
          </a:p>
        </p:txBody>
      </p:sp>
      <p:pic>
        <p:nvPicPr>
          <p:cNvPr id="9224" name="Picture 8" descr="Physics class 12 practical copy 2019-20 Download : Adarsh barnwal - Adarsh  Barnwal"/>
          <p:cNvPicPr>
            <a:picLocks noChangeAspect="1" noChangeArrowheads="1"/>
          </p:cNvPicPr>
          <p:nvPr/>
        </p:nvPicPr>
        <p:blipFill>
          <a:blip r:embed="rId2" cstate="print"/>
          <a:srcRect/>
          <a:stretch>
            <a:fillRect/>
          </a:stretch>
        </p:blipFill>
        <p:spPr bwMode="auto">
          <a:xfrm>
            <a:off x="5481170" y="116632"/>
            <a:ext cx="3411310" cy="191683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02491611"/>
      </p:ext>
    </p:extLst>
  </p:cSld>
  <p:clrMapOvr>
    <a:masterClrMapping/>
  </p:clrMapOvr>
  <p:transition spd="slow" advClick="0" advTm="34337"/>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08720"/>
            <a:ext cx="7024744" cy="1143000"/>
          </a:xfrm>
        </p:spPr>
        <p:txBody>
          <a:bodyPr/>
          <a:lstStyle/>
          <a:p>
            <a:r>
              <a:rPr lang="en-GB" dirty="0"/>
              <a:t>For the </a:t>
            </a:r>
            <a:r>
              <a:rPr lang="en-GB" dirty="0">
                <a:solidFill>
                  <a:srgbClr val="FF0000"/>
                </a:solidFill>
              </a:rPr>
              <a:t>future</a:t>
            </a:r>
            <a:r>
              <a:rPr lang="en-GB" dirty="0"/>
              <a:t> ...</a:t>
            </a:r>
          </a:p>
        </p:txBody>
      </p:sp>
      <p:sp>
        <p:nvSpPr>
          <p:cNvPr id="3" name="Content Placeholder 2"/>
          <p:cNvSpPr>
            <a:spLocks noGrp="1"/>
          </p:cNvSpPr>
          <p:nvPr>
            <p:ph idx="1"/>
          </p:nvPr>
        </p:nvSpPr>
        <p:spPr>
          <a:xfrm>
            <a:off x="467544" y="2132856"/>
            <a:ext cx="8208912" cy="4392488"/>
          </a:xfrm>
        </p:spPr>
        <p:txBody>
          <a:bodyPr>
            <a:normAutofit/>
          </a:bodyPr>
          <a:lstStyle/>
          <a:p>
            <a:r>
              <a:rPr lang="en-GB" dirty="0"/>
              <a:t>A-level Physics is a good choice for students considering STEM careers (</a:t>
            </a:r>
            <a:r>
              <a:rPr lang="en-GB" i="1" dirty="0"/>
              <a:t>Science, Technology, Engineering and Maths</a:t>
            </a:r>
            <a:r>
              <a:rPr lang="en-GB" dirty="0"/>
              <a:t>), but Physicists find roles in many areas – industry, transport, law, business and economics, government, astronomy, robotics … </a:t>
            </a:r>
            <a:r>
              <a:rPr lang="en-GB" u="sng" dirty="0"/>
              <a:t>it keeps doors open!</a:t>
            </a:r>
          </a:p>
          <a:p>
            <a:endParaRPr lang="en-GB" dirty="0"/>
          </a:p>
          <a:p>
            <a:r>
              <a:rPr lang="en-GB" dirty="0"/>
              <a:t>Studying Physics will prepare students for many careers, apprenticeships and/or degrees, as it develops a number of </a:t>
            </a:r>
            <a:r>
              <a:rPr lang="en-GB" u="sng" dirty="0"/>
              <a:t>very</a:t>
            </a:r>
            <a:r>
              <a:rPr lang="en-GB" dirty="0"/>
              <a:t> desirable skills.</a:t>
            </a:r>
          </a:p>
        </p:txBody>
      </p:sp>
      <p:pic>
        <p:nvPicPr>
          <p:cNvPr id="8196" name="Picture 4" descr="Ten future careers of chemical engineers (Day 100) – IChemE"/>
          <p:cNvPicPr>
            <a:picLocks noChangeAspect="1" noChangeArrowheads="1"/>
          </p:cNvPicPr>
          <p:nvPr/>
        </p:nvPicPr>
        <p:blipFill>
          <a:blip r:embed="rId2" cstate="print"/>
          <a:srcRect/>
          <a:stretch>
            <a:fillRect/>
          </a:stretch>
        </p:blipFill>
        <p:spPr bwMode="auto">
          <a:xfrm>
            <a:off x="5868144" y="116632"/>
            <a:ext cx="2952328" cy="191683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034165441"/>
      </p:ext>
    </p:extLst>
  </p:cSld>
  <p:clrMapOvr>
    <a:masterClrMapping/>
  </p:clrMapOvr>
  <p:transition spd="slow" advClick="0" advTm="36627"/>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027664"/>
            <a:ext cx="7024744" cy="1143000"/>
          </a:xfrm>
        </p:spPr>
        <p:txBody>
          <a:bodyPr/>
          <a:lstStyle/>
          <a:p>
            <a:r>
              <a:rPr lang="en-GB" dirty="0"/>
              <a:t>For your </a:t>
            </a:r>
            <a:r>
              <a:rPr lang="en-GB" dirty="0">
                <a:solidFill>
                  <a:srgbClr val="FF0000"/>
                </a:solidFill>
              </a:rPr>
              <a:t>career</a:t>
            </a:r>
            <a:r>
              <a:rPr lang="en-GB" dirty="0"/>
              <a:t> ... ?</a:t>
            </a:r>
          </a:p>
        </p:txBody>
      </p:sp>
      <p:sp>
        <p:nvSpPr>
          <p:cNvPr id="3" name="Content Placeholder 2"/>
          <p:cNvSpPr>
            <a:spLocks noGrp="1"/>
          </p:cNvSpPr>
          <p:nvPr>
            <p:ph idx="1"/>
          </p:nvPr>
        </p:nvSpPr>
        <p:spPr>
          <a:xfrm>
            <a:off x="467544" y="2323652"/>
            <a:ext cx="8208912" cy="3985668"/>
          </a:xfrm>
        </p:spPr>
        <p:txBody>
          <a:bodyPr>
            <a:normAutofit fontScale="92500" lnSpcReduction="10000"/>
          </a:bodyPr>
          <a:lstStyle/>
          <a:p>
            <a:r>
              <a:rPr lang="en-GB" dirty="0"/>
              <a:t>A-level Physics is usually a required A-level to study courses in all types of Engineering and Physics …</a:t>
            </a:r>
          </a:p>
          <a:p>
            <a:endParaRPr lang="en-GB" dirty="0"/>
          </a:p>
          <a:p>
            <a:r>
              <a:rPr lang="en-GB" dirty="0"/>
              <a:t>It is also recommended (or desirable) for Architecture, Biochemistry, Biology, Chemistry, Medicine, Dentistry, Nursing, Architecture, Computer Science, Geography, Environmental Science, Maths, Materials Science, Pharmacy, Surveying ….</a:t>
            </a:r>
          </a:p>
          <a:p>
            <a:endParaRPr lang="en-GB" dirty="0"/>
          </a:p>
          <a:p>
            <a:r>
              <a:rPr lang="en-GB" dirty="0"/>
              <a:t>A Physics degree boosts your expected pay by 30% (</a:t>
            </a:r>
            <a:r>
              <a:rPr lang="en-GB" i="1" dirty="0"/>
              <a:t>behind only Medicine, Law and Engineering</a:t>
            </a:r>
            <a:r>
              <a:rPr lang="en-GB" dirty="0"/>
              <a:t>) </a:t>
            </a:r>
            <a:r>
              <a:rPr lang="en-GB" sz="1200" i="1" dirty="0"/>
              <a:t>PWC Report 2005</a:t>
            </a:r>
            <a:endParaRPr lang="en-GB" i="1" dirty="0"/>
          </a:p>
        </p:txBody>
      </p:sp>
      <p:pic>
        <p:nvPicPr>
          <p:cNvPr id="4" name="Picture 2" descr="A Guide to BA Art Degrees and Future Careers « 9Mousai"/>
          <p:cNvPicPr>
            <a:picLocks noChangeAspect="1" noChangeArrowheads="1"/>
          </p:cNvPicPr>
          <p:nvPr/>
        </p:nvPicPr>
        <p:blipFill>
          <a:blip r:embed="rId2" cstate="print"/>
          <a:srcRect/>
          <a:stretch>
            <a:fillRect/>
          </a:stretch>
        </p:blipFill>
        <p:spPr bwMode="auto">
          <a:xfrm>
            <a:off x="5724128" y="124941"/>
            <a:ext cx="3312368" cy="17198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7865025"/>
      </p:ext>
    </p:extLst>
  </p:cSld>
  <p:clrMapOvr>
    <a:masterClrMapping/>
  </p:clrMapOvr>
  <p:transition spd="slow" advClick="0" advTm="34107"/>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7024744" cy="1143000"/>
          </a:xfrm>
        </p:spPr>
        <p:txBody>
          <a:bodyPr/>
          <a:lstStyle/>
          <a:p>
            <a:r>
              <a:rPr lang="en-GB" dirty="0"/>
              <a:t>Because it </a:t>
            </a:r>
            <a:r>
              <a:rPr lang="en-GB" dirty="0">
                <a:solidFill>
                  <a:srgbClr val="FF0000"/>
                </a:solidFill>
              </a:rPr>
              <a:t>fits</a:t>
            </a:r>
            <a:r>
              <a:rPr lang="en-GB" dirty="0"/>
              <a:t> ...</a:t>
            </a:r>
          </a:p>
        </p:txBody>
      </p:sp>
      <p:sp>
        <p:nvSpPr>
          <p:cNvPr id="3" name="Content Placeholder 2"/>
          <p:cNvSpPr>
            <a:spLocks noGrp="1"/>
          </p:cNvSpPr>
          <p:nvPr>
            <p:ph idx="1"/>
          </p:nvPr>
        </p:nvSpPr>
        <p:spPr>
          <a:xfrm>
            <a:off x="467544" y="2323652"/>
            <a:ext cx="8208912" cy="3769644"/>
          </a:xfrm>
        </p:spPr>
        <p:txBody>
          <a:bodyPr>
            <a:normAutofit lnSpcReduction="10000"/>
          </a:bodyPr>
          <a:lstStyle/>
          <a:p>
            <a:r>
              <a:rPr lang="en-GB" dirty="0"/>
              <a:t>Physics fits well with other Science A levels and many students take Physics in combination with at least one of Biology, Chemistry and/or Mathematics and Further Maths.</a:t>
            </a:r>
          </a:p>
          <a:p>
            <a:endParaRPr lang="en-GB" dirty="0"/>
          </a:p>
          <a:p>
            <a:r>
              <a:rPr lang="en-GB" dirty="0"/>
              <a:t>Physics also works well with Computer Science and DT.</a:t>
            </a:r>
          </a:p>
          <a:p>
            <a:endParaRPr lang="en-GB" dirty="0"/>
          </a:p>
          <a:p>
            <a:r>
              <a:rPr lang="en-GB" i="1" dirty="0"/>
              <a:t>More and more, physics is seen as an </a:t>
            </a:r>
            <a:r>
              <a:rPr lang="en-GB" i="1" u="sng" dirty="0"/>
              <a:t>enabling</a:t>
            </a:r>
            <a:r>
              <a:rPr lang="en-GB" i="1" dirty="0"/>
              <a:t> A-level.</a:t>
            </a:r>
          </a:p>
        </p:txBody>
      </p:sp>
      <p:pic>
        <p:nvPicPr>
          <p:cNvPr id="6148" name="Picture 4" descr="St. Andrew's College Dublin - Physics"/>
          <p:cNvPicPr>
            <a:picLocks noChangeAspect="1" noChangeArrowheads="1"/>
          </p:cNvPicPr>
          <p:nvPr/>
        </p:nvPicPr>
        <p:blipFill>
          <a:blip r:embed="rId2" cstate="print"/>
          <a:srcRect/>
          <a:stretch>
            <a:fillRect/>
          </a:stretch>
        </p:blipFill>
        <p:spPr bwMode="auto">
          <a:xfrm>
            <a:off x="6084168" y="58490"/>
            <a:ext cx="2952328" cy="2171774"/>
          </a:xfrm>
          <a:prstGeom prst="rect">
            <a:avLst/>
          </a:prstGeom>
          <a:noFill/>
          <a:ln>
            <a:solidFill>
              <a:srgbClr val="7030A0"/>
            </a:solidFill>
          </a:ln>
        </p:spPr>
      </p:pic>
    </p:spTree>
    <p:extLst>
      <p:ext uri="{BB962C8B-B14F-4D97-AF65-F5344CB8AC3E}">
        <p14:creationId xmlns:p14="http://schemas.microsoft.com/office/powerpoint/2010/main" val="2075304302"/>
      </p:ext>
    </p:extLst>
  </p:cSld>
  <p:clrMapOvr>
    <a:masterClrMapping/>
  </p:clrMapOvr>
  <p:transition spd="slow" advClick="0" advTm="30137"/>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61864"/>
            <a:ext cx="7024744" cy="1143000"/>
          </a:xfrm>
        </p:spPr>
        <p:txBody>
          <a:bodyPr/>
          <a:lstStyle/>
          <a:p>
            <a:r>
              <a:rPr lang="en-GB" dirty="0"/>
              <a:t>For the </a:t>
            </a:r>
            <a:r>
              <a:rPr lang="en-GB" dirty="0">
                <a:solidFill>
                  <a:srgbClr val="FF0000"/>
                </a:solidFill>
              </a:rPr>
              <a:t>challenge</a:t>
            </a:r>
            <a:r>
              <a:rPr lang="en-GB" dirty="0"/>
              <a:t> ...</a:t>
            </a:r>
          </a:p>
        </p:txBody>
      </p:sp>
      <p:sp>
        <p:nvSpPr>
          <p:cNvPr id="3" name="Content Placeholder 2"/>
          <p:cNvSpPr>
            <a:spLocks noGrp="1"/>
          </p:cNvSpPr>
          <p:nvPr>
            <p:ph idx="1"/>
          </p:nvPr>
        </p:nvSpPr>
        <p:spPr>
          <a:xfrm>
            <a:off x="467544" y="2323652"/>
            <a:ext cx="8208912" cy="3913660"/>
          </a:xfrm>
        </p:spPr>
        <p:txBody>
          <a:bodyPr>
            <a:normAutofit/>
          </a:bodyPr>
          <a:lstStyle/>
          <a:p>
            <a:r>
              <a:rPr lang="en-GB" dirty="0"/>
              <a:t>A-level Physics is designed to be rigorous, while maintaining fair and balanced question papers. This includes testing synoptic understanding, knowledge of ‘How Science Works’ and providing stretch and challenge. It is </a:t>
            </a:r>
            <a:r>
              <a:rPr lang="en-GB" u="sng" dirty="0"/>
              <a:t>not</a:t>
            </a:r>
            <a:r>
              <a:rPr lang="en-GB" dirty="0"/>
              <a:t> easy; you </a:t>
            </a:r>
            <a:r>
              <a:rPr lang="en-GB" b="1" dirty="0"/>
              <a:t>will</a:t>
            </a:r>
            <a:r>
              <a:rPr lang="en-GB" dirty="0"/>
              <a:t> be tested by your studies!</a:t>
            </a:r>
          </a:p>
          <a:p>
            <a:endParaRPr lang="en-GB" dirty="0"/>
          </a:p>
          <a:p>
            <a:r>
              <a:rPr lang="en-GB" i="1" dirty="0"/>
              <a:t>The problem-solving skills developed will be applicable to </a:t>
            </a:r>
            <a:r>
              <a:rPr lang="en-GB" b="1" i="1" dirty="0"/>
              <a:t>many</a:t>
            </a:r>
            <a:r>
              <a:rPr lang="en-GB" i="1" dirty="0"/>
              <a:t> career pathways in or outside science.</a:t>
            </a:r>
          </a:p>
        </p:txBody>
      </p:sp>
      <p:pic>
        <p:nvPicPr>
          <p:cNvPr id="5122" name="Picture 2" descr="Every student finds #physics courses challenging because it requires  #skills that make training in physic… | How to study physics, Physics  quotes, Ernest rutherford"/>
          <p:cNvPicPr>
            <a:picLocks noChangeAspect="1" noChangeArrowheads="1"/>
          </p:cNvPicPr>
          <p:nvPr/>
        </p:nvPicPr>
        <p:blipFill>
          <a:blip r:embed="rId2" cstate="print"/>
          <a:srcRect/>
          <a:stretch>
            <a:fillRect/>
          </a:stretch>
        </p:blipFill>
        <p:spPr bwMode="auto">
          <a:xfrm>
            <a:off x="5183560" y="-27384"/>
            <a:ext cx="3960440" cy="1863736"/>
          </a:xfrm>
          <a:prstGeom prst="rect">
            <a:avLst/>
          </a:prstGeom>
          <a:noFill/>
        </p:spPr>
      </p:pic>
    </p:spTree>
    <p:extLst>
      <p:ext uri="{BB962C8B-B14F-4D97-AF65-F5344CB8AC3E}">
        <p14:creationId xmlns:p14="http://schemas.microsoft.com/office/powerpoint/2010/main" val="1001731246"/>
      </p:ext>
    </p:extLst>
  </p:cSld>
  <p:clrMapOvr>
    <a:masterClrMapping/>
  </p:clrMapOvr>
  <p:transition spd="slow" advClick="0" advTm="41987"/>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76672"/>
            <a:ext cx="7024744" cy="864096"/>
          </a:xfrm>
        </p:spPr>
        <p:txBody>
          <a:bodyPr/>
          <a:lstStyle/>
          <a:p>
            <a:r>
              <a:rPr lang="en-GB" dirty="0"/>
              <a:t>For the </a:t>
            </a:r>
            <a:r>
              <a:rPr lang="en-GB" dirty="0">
                <a:solidFill>
                  <a:srgbClr val="FF0000"/>
                </a:solidFill>
              </a:rPr>
              <a:t>next step</a:t>
            </a:r>
            <a:r>
              <a:rPr lang="en-GB" dirty="0"/>
              <a:t> ...</a:t>
            </a:r>
          </a:p>
        </p:txBody>
      </p:sp>
      <p:sp>
        <p:nvSpPr>
          <p:cNvPr id="3" name="Content Placeholder 2"/>
          <p:cNvSpPr>
            <a:spLocks noGrp="1"/>
          </p:cNvSpPr>
          <p:nvPr>
            <p:ph idx="1"/>
          </p:nvPr>
        </p:nvSpPr>
        <p:spPr>
          <a:xfrm>
            <a:off x="683568" y="1720223"/>
            <a:ext cx="7776864" cy="4589097"/>
          </a:xfrm>
        </p:spPr>
        <p:txBody>
          <a:bodyPr>
            <a:normAutofit fontScale="85000" lnSpcReduction="10000"/>
          </a:bodyPr>
          <a:lstStyle/>
          <a:p>
            <a:r>
              <a:rPr lang="en-GB" dirty="0"/>
              <a:t>Our results are consistently above the National average.</a:t>
            </a:r>
          </a:p>
          <a:p>
            <a:endParaRPr lang="en-GB" dirty="0"/>
          </a:p>
          <a:p>
            <a:r>
              <a:rPr lang="en-GB" dirty="0"/>
              <a:t>Approximately 80% of our students got their first choice University in 2023, despite the government push on lowering grades.</a:t>
            </a:r>
          </a:p>
          <a:p>
            <a:endParaRPr lang="en-GB" dirty="0"/>
          </a:p>
          <a:p>
            <a:r>
              <a:rPr lang="en-GB" dirty="0"/>
              <a:t>Destinations include Oxbridge, Russell Group and top US Universities, via the Sutton Trust program.</a:t>
            </a:r>
          </a:p>
          <a:p>
            <a:endParaRPr lang="en-GB" dirty="0"/>
          </a:p>
          <a:p>
            <a:r>
              <a:rPr lang="en-GB" dirty="0"/>
              <a:t>Former students are studying for top degrees in science, engineering, medical fields, computer sciences etc.</a:t>
            </a:r>
          </a:p>
          <a:p>
            <a:endParaRPr lang="en-GB" dirty="0"/>
          </a:p>
          <a:p>
            <a:r>
              <a:rPr lang="en-GB" dirty="0"/>
              <a:t>Become the leaders for your generation!</a:t>
            </a:r>
          </a:p>
          <a:p>
            <a:endParaRPr lang="en-GB" dirty="0"/>
          </a:p>
          <a:p>
            <a:endParaRPr lang="en-GB" dirty="0"/>
          </a:p>
        </p:txBody>
      </p:sp>
      <p:pic>
        <p:nvPicPr>
          <p:cNvPr id="7" name="Picture 2"/>
          <p:cNvPicPr>
            <a:picLocks noChangeAspect="1" noChangeArrowheads="1"/>
          </p:cNvPicPr>
          <p:nvPr/>
        </p:nvPicPr>
        <p:blipFill>
          <a:blip r:embed="rId2" cstate="print"/>
          <a:srcRect l="20572" t="31933" r="69782" b="33333"/>
          <a:stretch>
            <a:fillRect/>
          </a:stretch>
        </p:blipFill>
        <p:spPr bwMode="auto">
          <a:xfrm>
            <a:off x="7354341" y="22895"/>
            <a:ext cx="1682155" cy="17034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6535523"/>
      </p:ext>
    </p:extLst>
  </p:cSld>
  <p:clrMapOvr>
    <a:masterClrMapping/>
  </p:clrMapOvr>
  <p:transition spd="slow" advClick="0" advTm="32967"/>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1319</TotalTime>
  <Words>858</Words>
  <Application>Microsoft Office PowerPoint</Application>
  <PresentationFormat>On-screen Show (4:3)</PresentationFormat>
  <Paragraphs>72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Century Gothic</vt:lpstr>
      <vt:lpstr>Wingdings 2</vt:lpstr>
      <vt:lpstr>Austin</vt:lpstr>
      <vt:lpstr>Why Study A-Level Physics? </vt:lpstr>
      <vt:lpstr>Hello and welcome to the presentation ...</vt:lpstr>
      <vt:lpstr>Because you enjoy it …</vt:lpstr>
      <vt:lpstr>For the practical ...</vt:lpstr>
      <vt:lpstr>For the future ...</vt:lpstr>
      <vt:lpstr>For your career ... ?</vt:lpstr>
      <vt:lpstr>Because it fits ...</vt:lpstr>
      <vt:lpstr>For the challenge ...</vt:lpstr>
      <vt:lpstr>For the next step ...</vt:lpstr>
      <vt:lpstr>PowerPoint Presentation</vt:lpstr>
      <vt:lpstr>Think it’s for you?</vt:lpstr>
      <vt:lpstr>We Support You ...</vt:lpstr>
    </vt:vector>
  </TitlesOfParts>
  <Company>ST-AMBROSE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 Level Chemistry?</dc:title>
  <dc:creator>E Gwyer</dc:creator>
  <cp:lastModifiedBy>Dr A Gardener (St Ambrose College)</cp:lastModifiedBy>
  <cp:revision>118</cp:revision>
  <dcterms:created xsi:type="dcterms:W3CDTF">2013-11-17T20:29:15Z</dcterms:created>
  <dcterms:modified xsi:type="dcterms:W3CDTF">2023-11-08T10:03:17Z</dcterms:modified>
</cp:coreProperties>
</file>