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0"/>
  </p:notesMasterIdLst>
  <p:sldIdLst>
    <p:sldId id="256" r:id="rId2"/>
    <p:sldId id="257" r:id="rId3"/>
    <p:sldId id="258" r:id="rId4"/>
    <p:sldId id="265" r:id="rId5"/>
    <p:sldId id="266" r:id="rId6"/>
    <p:sldId id="267" r:id="rId7"/>
    <p:sldId id="259" r:id="rId8"/>
    <p:sldId id="272" r:id="rId9"/>
    <p:sldId id="268" r:id="rId10"/>
    <p:sldId id="269" r:id="rId11"/>
    <p:sldId id="264" r:id="rId12"/>
    <p:sldId id="260" r:id="rId13"/>
    <p:sldId id="273" r:id="rId14"/>
    <p:sldId id="270" r:id="rId15"/>
    <p:sldId id="261" r:id="rId16"/>
    <p:sldId id="262" r:id="rId17"/>
    <p:sldId id="275" r:id="rId18"/>
    <p:sldId id="274"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5" d="100"/>
          <a:sy n="65" d="100"/>
        </p:scale>
        <p:origin x="66" y="23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5B33129-7EAB-435F-9F4B-08889BD929C0}" type="datetimeFigureOut">
              <a:rPr lang="en-GB" smtClean="0"/>
              <a:t>13/11/2024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C52E3E9-8B2E-4066-9772-C6D9A23BD3E4}" type="slidenum">
              <a:rPr lang="en-GB" smtClean="0"/>
              <a:t>‹#›</a:t>
            </a:fld>
            <a:endParaRPr lang="en-GB"/>
          </a:p>
        </p:txBody>
      </p:sp>
    </p:spTree>
    <p:extLst>
      <p:ext uri="{BB962C8B-B14F-4D97-AF65-F5344CB8AC3E}">
        <p14:creationId xmlns:p14="http://schemas.microsoft.com/office/powerpoint/2010/main" val="15951532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9334D819-9F07-4261-B09B-9E467E5D9002}" type="datetimeFigureOut">
              <a:rPr lang="en-US" dirty="0"/>
              <a:pPr/>
              <a:t>11/13/2024</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71766878-3199-4EAB-94E7-2D6D11070E14}" type="slidenum">
              <a:rPr lang="en-US" dirty="0"/>
              <a:pPr/>
              <a:t>‹#›</a:t>
            </a:fld>
            <a:endParaRPr lang="en-US"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11/13/2024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11/13/2024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11/13/2024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9334D819-9F07-4261-B09B-9E467E5D9002}" type="datetimeFigureOut">
              <a:rPr lang="en-US" dirty="0"/>
              <a:pPr/>
              <a:t>11/13/2024</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71766878-3199-4EAB-94E7-2D6D11070E14}" type="slidenum">
              <a:rPr lang="en-US" dirty="0"/>
              <a:pPr/>
              <a:t>‹#›</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334D819-9F07-4261-B09B-9E467E5D9002}" type="datetimeFigureOut">
              <a:rPr lang="en-US" dirty="0"/>
              <a:t>11/13/2024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334D819-9F07-4261-B09B-9E467E5D9002}" type="datetimeFigureOut">
              <a:rPr lang="en-US" dirty="0"/>
              <a:t>11/13/2024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334D819-9F07-4261-B09B-9E467E5D9002}" type="datetimeFigureOut">
              <a:rPr lang="en-US" dirty="0"/>
              <a:t>11/13/2024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4D819-9F07-4261-B09B-9E467E5D9002}" type="datetimeFigureOut">
              <a:rPr lang="en-US" dirty="0"/>
              <a:t>11/13/2024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65051" y="6375679"/>
            <a:ext cx="1233355" cy="348462"/>
          </a:xfrm>
        </p:spPr>
        <p:txBody>
          <a:bodyPr/>
          <a:lstStyle/>
          <a:p>
            <a:fld id="{9334D819-9F07-4261-B09B-9E467E5D9002}" type="datetimeFigureOut">
              <a:rPr lang="en-US" dirty="0"/>
              <a:t>11/13/2024</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71766878-3199-4EAB-94E7-2D6D11070E14}" type="slidenum">
              <a:rPr lang="en-US" dirty="0"/>
              <a:t>‹#›</a:t>
            </a:fld>
            <a:endParaRPr lang="en-US"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65950" y="6375679"/>
            <a:ext cx="1232456" cy="348462"/>
          </a:xfrm>
        </p:spPr>
        <p:txBody>
          <a:bodyPr/>
          <a:lstStyle/>
          <a:p>
            <a:fld id="{9334D819-9F07-4261-B09B-9E467E5D9002}" type="datetimeFigureOut">
              <a:rPr lang="en-US" dirty="0"/>
              <a:t>11/13/2024</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71766878-3199-4EAB-94E7-2D6D11070E14}"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9334D819-9F07-4261-B09B-9E467E5D9002}" type="datetimeFigureOut">
              <a:rPr lang="en-US" dirty="0"/>
              <a:pPr/>
              <a:t>11/13/2024</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71766878-3199-4EAB-94E7-2D6D11070E14}" type="slidenum">
              <a:rPr lang="en-US" dirty="0"/>
              <a:pPr/>
              <a:t>‹#›</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sz="8000" dirty="0">
                <a:latin typeface="+mn-lt"/>
              </a:rPr>
              <a:t>A Level Religious studies</a:t>
            </a:r>
          </a:p>
        </p:txBody>
      </p:sp>
    </p:spTree>
    <p:extLst>
      <p:ext uri="{BB962C8B-B14F-4D97-AF65-F5344CB8AC3E}">
        <p14:creationId xmlns:p14="http://schemas.microsoft.com/office/powerpoint/2010/main" val="20457711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35811" y="608457"/>
            <a:ext cx="9010650" cy="5695950"/>
          </a:xfrm>
          <a:prstGeom prst="rect">
            <a:avLst/>
          </a:prstGeom>
          <a:solidFill>
            <a:sysClr val="window" lastClr="FFFFFF"/>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n-GB" sz="2200" b="1" dirty="0">
                <a:effectLst/>
                <a:latin typeface="Calibri" panose="020F0502020204030204" pitchFamily="34" charset="0"/>
                <a:ea typeface="Calibri" panose="020F0502020204030204" pitchFamily="34" charset="0"/>
                <a:cs typeface="Times New Roman" panose="02020603050405020304" pitchFamily="18" charset="0"/>
              </a:rPr>
              <a:t>You and your four young children are part of a twenty-five strong group attempting to cross the border out of Afghanistan. Just as you reach the border crossing, you see a convoy of Taliban members driving up the road. Everyone hides in an old shed… </a:t>
            </a:r>
            <a:endParaRPr lang="en-GB" sz="1100" b="1"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1000"/>
              </a:spcAft>
            </a:pPr>
            <a:r>
              <a:rPr lang="en-GB" sz="2200" b="1" dirty="0">
                <a:effectLst/>
                <a:latin typeface="Calibri" panose="020F0502020204030204" pitchFamily="34" charset="0"/>
                <a:ea typeface="Calibri" panose="020F0502020204030204" pitchFamily="34" charset="0"/>
                <a:cs typeface="Times New Roman" panose="02020603050405020304" pitchFamily="18" charset="0"/>
              </a:rPr>
              <a:t>To everyone’s horror, your 6 month old baby begins to cry loudly. If the baby continues to cry, everyone will be discovered and shot dead for trying to abandon the country… you must now decide whether to break the neck of your baby to save everyone… or continue to let it cry, sending everyone to an early grave.</a:t>
            </a:r>
            <a:endParaRPr lang="en-GB" sz="1100" b="1"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1000"/>
              </a:spcAft>
            </a:pPr>
            <a:r>
              <a:rPr lang="en-GB" sz="2200" b="1" dirty="0">
                <a:effectLst/>
                <a:latin typeface="Calibri" panose="020F0502020204030204" pitchFamily="34" charset="0"/>
                <a:ea typeface="Calibri" panose="020F0502020204030204" pitchFamily="34" charset="0"/>
                <a:cs typeface="Times New Roman" panose="02020603050405020304" pitchFamily="18" charset="0"/>
              </a:rPr>
              <a:t>What would you do? </a:t>
            </a:r>
            <a:endParaRPr lang="en-GB" sz="1100" b="1"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100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21919459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00006" y="905070"/>
            <a:ext cx="9010650" cy="5017342"/>
          </a:xfrm>
          <a:prstGeom prst="rect">
            <a:avLst/>
          </a:prstGeom>
          <a:solidFill>
            <a:sysClr val="window" lastClr="FFFFFF"/>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n-GB" sz="3600" b="1" u="sng"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Does morality originate with God?</a:t>
            </a:r>
          </a:p>
          <a:p>
            <a:pPr algn="ctr">
              <a:lnSpc>
                <a:spcPct val="115000"/>
              </a:lnSpc>
              <a:spcAft>
                <a:spcPts val="1000"/>
              </a:spcAft>
            </a:pPr>
            <a:r>
              <a:rPr lang="en-GB" sz="3600" b="1" dirty="0" err="1">
                <a:effectLst/>
                <a:latin typeface="Calibri" panose="020F0502020204030204" pitchFamily="34" charset="0"/>
                <a:ea typeface="Calibri" panose="020F0502020204030204" pitchFamily="34" charset="0"/>
                <a:cs typeface="Times New Roman" panose="02020603050405020304" pitchFamily="18" charset="0"/>
              </a:rPr>
              <a:t>Neitzsche</a:t>
            </a:r>
            <a:r>
              <a:rPr lang="en-GB" sz="3600" b="1" dirty="0">
                <a:effectLst/>
                <a:latin typeface="Calibri" panose="020F0502020204030204" pitchFamily="34" charset="0"/>
                <a:ea typeface="Calibri" panose="020F0502020204030204" pitchFamily="34" charset="0"/>
                <a:cs typeface="Times New Roman" panose="02020603050405020304" pitchFamily="18" charset="0"/>
              </a:rPr>
              <a:t> would disagree and say that Religion/God is opposed to morality.  He would say that Religion creates a slave morality which oppresses people and doesn’t allow them to develop.</a:t>
            </a:r>
            <a:endParaRPr lang="en-GB"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833575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14325" y="228600"/>
            <a:ext cx="3128963" cy="1957388"/>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b="1" i="1" dirty="0">
                <a:solidFill>
                  <a:srgbClr val="002060"/>
                </a:solidFill>
              </a:rPr>
              <a:t>New Testament studies</a:t>
            </a:r>
          </a:p>
        </p:txBody>
      </p:sp>
      <p:sp>
        <p:nvSpPr>
          <p:cNvPr id="5" name="Rectangle 4"/>
          <p:cNvSpPr/>
          <p:nvPr/>
        </p:nvSpPr>
        <p:spPr>
          <a:xfrm>
            <a:off x="3686175" y="228600"/>
            <a:ext cx="7915275" cy="647223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marL="342900" indent="-342900" algn="ctr">
              <a:buFontTx/>
              <a:buChar char="-"/>
            </a:pPr>
            <a:r>
              <a:rPr lang="en-GB" sz="2800" b="1">
                <a:solidFill>
                  <a:schemeClr val="tx1"/>
                </a:solidFill>
                <a:latin typeface="Calibri" panose="020F0502020204030204" pitchFamily="34" charset="0"/>
                <a:cs typeface="Calibri" panose="020F0502020204030204" pitchFamily="34" charset="0"/>
              </a:rPr>
              <a:t>Social</a:t>
            </a:r>
            <a:r>
              <a:rPr lang="en-GB" sz="2800" b="1" dirty="0">
                <a:solidFill>
                  <a:schemeClr val="tx1"/>
                </a:solidFill>
                <a:latin typeface="Calibri" panose="020F0502020204030204" pitchFamily="34" charset="0"/>
                <a:cs typeface="Calibri" panose="020F0502020204030204" pitchFamily="34" charset="0"/>
              </a:rPr>
              <a:t>, historical and cultural context of the New Testament</a:t>
            </a:r>
          </a:p>
          <a:p>
            <a:pPr marL="342900" indent="-342900" algn="ctr">
              <a:buFontTx/>
              <a:buChar char="-"/>
            </a:pPr>
            <a:r>
              <a:rPr lang="en-GB" sz="2800" b="1" dirty="0">
                <a:solidFill>
                  <a:schemeClr val="tx1"/>
                </a:solidFill>
                <a:latin typeface="Calibri" panose="020F0502020204030204" pitchFamily="34" charset="0"/>
                <a:cs typeface="Calibri" panose="020F0502020204030204" pitchFamily="34" charset="0"/>
              </a:rPr>
              <a:t>A study of John’s Gospel- the significance of the Gospel emphasising the divinity of Jesus</a:t>
            </a:r>
          </a:p>
          <a:p>
            <a:pPr marL="342900" indent="-342900" algn="ctr">
              <a:buFontTx/>
              <a:buChar char="-"/>
            </a:pPr>
            <a:r>
              <a:rPr lang="en-GB" sz="2800" b="1" dirty="0">
                <a:solidFill>
                  <a:schemeClr val="tx1"/>
                </a:solidFill>
                <a:latin typeface="Calibri" panose="020F0502020204030204" pitchFamily="34" charset="0"/>
                <a:cs typeface="Calibri" panose="020F0502020204030204" pitchFamily="34" charset="0"/>
              </a:rPr>
              <a:t>The authorship of the gospels</a:t>
            </a:r>
          </a:p>
          <a:p>
            <a:pPr marL="342900" indent="-342900" algn="ctr">
              <a:buFontTx/>
              <a:buChar char="-"/>
            </a:pPr>
            <a:r>
              <a:rPr lang="en-GB" sz="2800" b="1" dirty="0">
                <a:solidFill>
                  <a:schemeClr val="tx1"/>
                </a:solidFill>
                <a:latin typeface="Calibri" panose="020F0502020204030204" pitchFamily="34" charset="0"/>
                <a:cs typeface="Calibri" panose="020F0502020204030204" pitchFamily="34" charset="0"/>
              </a:rPr>
              <a:t>The synoptic problem</a:t>
            </a:r>
          </a:p>
          <a:p>
            <a:pPr marL="342900" indent="-342900" algn="ctr">
              <a:buFontTx/>
              <a:buChar char="-"/>
            </a:pPr>
            <a:r>
              <a:rPr lang="en-GB" sz="2800" b="1" dirty="0">
                <a:solidFill>
                  <a:schemeClr val="tx1"/>
                </a:solidFill>
                <a:latin typeface="Calibri" panose="020F0502020204030204" pitchFamily="34" charset="0"/>
                <a:cs typeface="Calibri" panose="020F0502020204030204" pitchFamily="34" charset="0"/>
              </a:rPr>
              <a:t>How we interpret scripture</a:t>
            </a:r>
          </a:p>
          <a:p>
            <a:pPr marL="342900" indent="-342900" algn="ctr">
              <a:buFontTx/>
              <a:buChar char="-"/>
            </a:pPr>
            <a:r>
              <a:rPr lang="en-GB" sz="2800" b="1" dirty="0">
                <a:solidFill>
                  <a:schemeClr val="tx1"/>
                </a:solidFill>
                <a:latin typeface="Calibri" panose="020F0502020204030204" pitchFamily="34" charset="0"/>
                <a:cs typeface="Calibri" panose="020F0502020204030204" pitchFamily="34" charset="0"/>
              </a:rPr>
              <a:t>Why did Jesus have to die?</a:t>
            </a:r>
          </a:p>
          <a:p>
            <a:pPr marL="342900" indent="-342900" algn="ctr">
              <a:buFontTx/>
              <a:buChar char="-"/>
            </a:pPr>
            <a:r>
              <a:rPr lang="en-GB" sz="2800" b="1" dirty="0">
                <a:solidFill>
                  <a:schemeClr val="tx1"/>
                </a:solidFill>
                <a:latin typeface="Calibri" panose="020F0502020204030204" pitchFamily="34" charset="0"/>
                <a:cs typeface="Calibri" panose="020F0502020204030204" pitchFamily="34" charset="0"/>
              </a:rPr>
              <a:t>- The resurrection and scientific and historical challenges to the resurrection</a:t>
            </a:r>
          </a:p>
          <a:p>
            <a:pPr marL="342900" indent="-342900" algn="ctr">
              <a:buFontTx/>
              <a:buChar char="-"/>
            </a:pPr>
            <a:r>
              <a:rPr lang="en-GB" sz="2800" b="1" dirty="0">
                <a:solidFill>
                  <a:schemeClr val="tx1"/>
                </a:solidFill>
                <a:latin typeface="Calibri" panose="020F0502020204030204" pitchFamily="34" charset="0"/>
                <a:cs typeface="Calibri" panose="020F0502020204030204" pitchFamily="34" charset="0"/>
              </a:rPr>
              <a:t>Ethical teaching in the New Testament</a:t>
            </a:r>
          </a:p>
          <a:p>
            <a:pPr marL="342900" indent="-342900" algn="ctr">
              <a:buFontTx/>
              <a:buChar char="-"/>
            </a:pPr>
            <a:endParaRPr lang="en-GB" sz="2000" b="1" dirty="0">
              <a:solidFill>
                <a:srgbClr val="002060"/>
              </a:solidFill>
              <a:latin typeface="Comic Sans MS" panose="030F0702030302020204" pitchFamily="66" charset="0"/>
            </a:endParaRPr>
          </a:p>
          <a:p>
            <a:pPr marL="342900" indent="-342900" algn="ctr">
              <a:buFontTx/>
              <a:buChar char="-"/>
            </a:pPr>
            <a:endParaRPr lang="en-GB" sz="2400" dirty="0">
              <a:solidFill>
                <a:schemeClr val="tx1"/>
              </a:solidFill>
              <a:latin typeface="Comic Sans MS" panose="030F0702030302020204" pitchFamily="66" charset="0"/>
            </a:endParaRPr>
          </a:p>
          <a:p>
            <a:pPr marL="285750" indent="-285750" algn="ctr">
              <a:buFontTx/>
              <a:buChar char="-"/>
            </a:pPr>
            <a:endParaRPr lang="en-GB" dirty="0"/>
          </a:p>
        </p:txBody>
      </p:sp>
    </p:spTree>
    <p:extLst>
      <p:ext uri="{BB962C8B-B14F-4D97-AF65-F5344CB8AC3E}">
        <p14:creationId xmlns:p14="http://schemas.microsoft.com/office/powerpoint/2010/main" val="25938388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FE343243-0AD1-4B74-8607-D82A394AC393}"/>
              </a:ext>
            </a:extLst>
          </p:cNvPr>
          <p:cNvSpPr/>
          <p:nvPr/>
        </p:nvSpPr>
        <p:spPr>
          <a:xfrm>
            <a:off x="2121031" y="1018095"/>
            <a:ext cx="7833674" cy="4817097"/>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GB" sz="4800" dirty="0"/>
              <a:t>Should John’s Gospel be considered to be a symbolic Gospel or does it have a historical basis?</a:t>
            </a:r>
          </a:p>
        </p:txBody>
      </p:sp>
    </p:spTree>
    <p:extLst>
      <p:ext uri="{BB962C8B-B14F-4D97-AF65-F5344CB8AC3E}">
        <p14:creationId xmlns:p14="http://schemas.microsoft.com/office/powerpoint/2010/main" val="24142654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999241" y="1399032"/>
            <a:ext cx="10350631" cy="3983673"/>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GB" sz="4800" b="1" dirty="0"/>
              <a:t>Does scientific and historical evidence challenge the resurrection?</a:t>
            </a:r>
          </a:p>
          <a:p>
            <a:pPr algn="ctr"/>
            <a:r>
              <a:rPr lang="en-GB" sz="4800" b="1" dirty="0"/>
              <a:t>Was the resurrection a myth?</a:t>
            </a:r>
          </a:p>
        </p:txBody>
      </p:sp>
    </p:spTree>
    <p:extLst>
      <p:ext uri="{BB962C8B-B14F-4D97-AF65-F5344CB8AC3E}">
        <p14:creationId xmlns:p14="http://schemas.microsoft.com/office/powerpoint/2010/main" val="27763790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71476" y="300038"/>
            <a:ext cx="3314700" cy="2143125"/>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5400" b="1" i="1" dirty="0">
                <a:solidFill>
                  <a:srgbClr val="002060"/>
                </a:solidFill>
              </a:rPr>
              <a:t>Why A-level RS?</a:t>
            </a:r>
          </a:p>
        </p:txBody>
      </p:sp>
      <p:sp>
        <p:nvSpPr>
          <p:cNvPr id="5" name="Rectangle 4"/>
          <p:cNvSpPr/>
          <p:nvPr/>
        </p:nvSpPr>
        <p:spPr>
          <a:xfrm>
            <a:off x="4290522" y="550068"/>
            <a:ext cx="7200900" cy="5757863"/>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marL="285750" indent="-285750">
              <a:spcAft>
                <a:spcPts val="1200"/>
              </a:spcAft>
              <a:buFont typeface="Arial" panose="020B0604020202020204" pitchFamily="34" charset="0"/>
              <a:buChar char="•"/>
            </a:pPr>
            <a:r>
              <a:rPr lang="en-GB" sz="2000" dirty="0"/>
              <a:t>The Russell Group of top universities has made it clear that RS A level provides ‘suitable preparation for University generally’</a:t>
            </a:r>
          </a:p>
          <a:p>
            <a:pPr marL="285750" indent="-285750">
              <a:spcAft>
                <a:spcPts val="1200"/>
              </a:spcAft>
              <a:buFont typeface="Arial" panose="020B0604020202020204" pitchFamily="34" charset="0"/>
              <a:buChar char="•"/>
            </a:pPr>
            <a:r>
              <a:rPr lang="en-GB" sz="2000" dirty="0"/>
              <a:t>Both Oxford and Cambridge University include Religious Studies in the top level list of ‘generally suitable Arts A levels’</a:t>
            </a:r>
          </a:p>
          <a:p>
            <a:pPr marL="285750" indent="-285750">
              <a:spcAft>
                <a:spcPts val="1200"/>
              </a:spcAft>
              <a:buFont typeface="Arial" panose="020B0604020202020204" pitchFamily="34" charset="0"/>
              <a:buChar char="•"/>
            </a:pPr>
            <a:r>
              <a:rPr lang="en-GB" sz="2000" dirty="0"/>
              <a:t>Applicants with Religious Studies A level were more likely to gain admission to study History at Oxford University in 2012 than those with A levels in many ‘facilitating’ subjects</a:t>
            </a:r>
          </a:p>
          <a:p>
            <a:pPr marL="285750" indent="-285750">
              <a:spcAft>
                <a:spcPts val="1200"/>
              </a:spcAft>
              <a:buFont typeface="Arial" panose="020B0604020202020204" pitchFamily="34" charset="0"/>
              <a:buChar char="•"/>
            </a:pPr>
            <a:r>
              <a:rPr lang="en-GB" sz="2000" dirty="0"/>
              <a:t>20% of students admitted to Oxford University to study mathematics in 2011 had an RS A level (more than those with Economics, Physics and Business Studies A levels)</a:t>
            </a:r>
          </a:p>
          <a:p>
            <a:pPr marL="285750" indent="-285750">
              <a:spcAft>
                <a:spcPts val="1200"/>
              </a:spcAft>
              <a:buFont typeface="Arial" panose="020B0604020202020204" pitchFamily="34" charset="0"/>
              <a:buChar char="•"/>
            </a:pPr>
            <a:r>
              <a:rPr lang="en-GB" sz="2000" dirty="0"/>
              <a:t>Research from the Centre for Evaluation and Monitoring at Durham University on the comparative difficulty of different subjects at A level showed that RS was ‘in the middle difficulty range, similar to Geography and more demanding than English’.</a:t>
            </a:r>
          </a:p>
        </p:txBody>
      </p:sp>
    </p:spTree>
    <p:extLst>
      <p:ext uri="{BB962C8B-B14F-4D97-AF65-F5344CB8AC3E}">
        <p14:creationId xmlns:p14="http://schemas.microsoft.com/office/powerpoint/2010/main" val="3301047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circle(in)">
                                      <p:cBhvr>
                                        <p:cTn id="7" dur="2000"/>
                                        <p:tgtEl>
                                          <p:spTgt spid="5">
                                            <p:txEl>
                                              <p:pRg st="0" end="0"/>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circle(in)">
                                      <p:cBhvr>
                                        <p:cTn id="10" dur="2000"/>
                                        <p:tgtEl>
                                          <p:spTgt spid="5">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6" presetClass="entr" presetSubtype="16"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Effect transition="in" filter="circle(in)">
                                      <p:cBhvr>
                                        <p:cTn id="15" dur="2000"/>
                                        <p:tgtEl>
                                          <p:spTgt spid="5">
                                            <p:txEl>
                                              <p:pRg st="2" end="2"/>
                                            </p:txEl>
                                          </p:spTgt>
                                        </p:tgtEl>
                                      </p:cBhvr>
                                    </p:animEffect>
                                  </p:childTnLst>
                                </p:cTn>
                              </p:par>
                              <p:par>
                                <p:cTn id="16" presetID="6" presetClass="entr" presetSubtype="16" fill="hold" nodeType="withEffect">
                                  <p:stCondLst>
                                    <p:cond delay="0"/>
                                  </p:stCondLst>
                                  <p:childTnLst>
                                    <p:set>
                                      <p:cBhvr>
                                        <p:cTn id="17" dur="1" fill="hold">
                                          <p:stCondLst>
                                            <p:cond delay="0"/>
                                          </p:stCondLst>
                                        </p:cTn>
                                        <p:tgtEl>
                                          <p:spTgt spid="5">
                                            <p:txEl>
                                              <p:pRg st="3" end="3"/>
                                            </p:txEl>
                                          </p:spTgt>
                                        </p:tgtEl>
                                        <p:attrNameLst>
                                          <p:attrName>style.visibility</p:attrName>
                                        </p:attrNameLst>
                                      </p:cBhvr>
                                      <p:to>
                                        <p:strVal val="visible"/>
                                      </p:to>
                                    </p:set>
                                    <p:animEffect transition="in" filter="circle(in)">
                                      <p:cBhvr>
                                        <p:cTn id="18" dur="2000"/>
                                        <p:tgtEl>
                                          <p:spTgt spid="5">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6" presetClass="entr" presetSubtype="16"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animEffect transition="in" filter="circle(in)">
                                      <p:cBhvr>
                                        <p:cTn id="23" dur="20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2735" y="162232"/>
            <a:ext cx="11503742" cy="669576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GB" sz="2000" b="1" i="1" dirty="0">
              <a:solidFill>
                <a:schemeClr val="tx1"/>
              </a:solidFill>
            </a:endParaRPr>
          </a:p>
          <a:p>
            <a:pPr algn="ctr"/>
            <a:r>
              <a:rPr lang="en-GB" sz="2400" b="1" i="1" u="sng" dirty="0">
                <a:solidFill>
                  <a:schemeClr val="tx1"/>
                </a:solidFill>
              </a:rPr>
              <a:t>What courses do students go on and study after A-Level RS?</a:t>
            </a:r>
          </a:p>
          <a:p>
            <a:pPr algn="ctr"/>
            <a:endParaRPr lang="en-GB" sz="2400" b="1" i="1" dirty="0">
              <a:solidFill>
                <a:schemeClr val="tx1"/>
              </a:solidFill>
            </a:endParaRPr>
          </a:p>
          <a:p>
            <a:pPr algn="ctr"/>
            <a:r>
              <a:rPr lang="en-GB" sz="2400" b="1" i="1" dirty="0">
                <a:solidFill>
                  <a:schemeClr val="tx1"/>
                </a:solidFill>
              </a:rPr>
              <a:t>Because RS is not a facilitating subject students go onto study a wide range of courses</a:t>
            </a:r>
          </a:p>
          <a:p>
            <a:pPr algn="ctr"/>
            <a:endParaRPr lang="en-GB" sz="2400" b="1" i="1" dirty="0">
              <a:solidFill>
                <a:schemeClr val="tx1"/>
              </a:solidFill>
            </a:endParaRPr>
          </a:p>
          <a:p>
            <a:pPr algn="ctr"/>
            <a:r>
              <a:rPr lang="en-GB" sz="2400" dirty="0">
                <a:solidFill>
                  <a:srgbClr val="002060"/>
                </a:solidFill>
              </a:rPr>
              <a:t>These are some of the courses students went onto study in recent years</a:t>
            </a:r>
          </a:p>
          <a:p>
            <a:pPr algn="ctr"/>
            <a:r>
              <a:rPr lang="en-GB" sz="2400" dirty="0">
                <a:solidFill>
                  <a:srgbClr val="002060"/>
                </a:solidFill>
              </a:rPr>
              <a:t>- Law</a:t>
            </a:r>
          </a:p>
          <a:p>
            <a:pPr algn="ctr"/>
            <a:r>
              <a:rPr lang="en-GB" sz="2400" dirty="0">
                <a:solidFill>
                  <a:srgbClr val="002060"/>
                </a:solidFill>
              </a:rPr>
              <a:t>-Business</a:t>
            </a:r>
          </a:p>
          <a:p>
            <a:pPr algn="ctr"/>
            <a:r>
              <a:rPr lang="en-GB" sz="2400" dirty="0">
                <a:solidFill>
                  <a:srgbClr val="002060"/>
                </a:solidFill>
              </a:rPr>
              <a:t>-Politics</a:t>
            </a:r>
          </a:p>
          <a:p>
            <a:pPr algn="ctr"/>
            <a:r>
              <a:rPr lang="en-GB" sz="2400" dirty="0">
                <a:solidFill>
                  <a:srgbClr val="002060"/>
                </a:solidFill>
              </a:rPr>
              <a:t>-Architecture</a:t>
            </a:r>
          </a:p>
          <a:p>
            <a:pPr algn="ctr"/>
            <a:r>
              <a:rPr lang="en-GB" sz="2400" b="1" u="sng" dirty="0">
                <a:solidFill>
                  <a:srgbClr val="002060"/>
                </a:solidFill>
              </a:rPr>
              <a:t>-Medicine</a:t>
            </a:r>
          </a:p>
          <a:p>
            <a:pPr algn="ctr"/>
            <a:r>
              <a:rPr lang="en-GB" sz="2400" dirty="0">
                <a:solidFill>
                  <a:srgbClr val="002060"/>
                </a:solidFill>
              </a:rPr>
              <a:t>-Philosophy</a:t>
            </a:r>
          </a:p>
          <a:p>
            <a:pPr algn="ctr"/>
            <a:r>
              <a:rPr lang="en-GB" sz="2400" dirty="0">
                <a:solidFill>
                  <a:srgbClr val="002060"/>
                </a:solidFill>
              </a:rPr>
              <a:t>-Journalism</a:t>
            </a:r>
          </a:p>
          <a:p>
            <a:pPr algn="ctr"/>
            <a:r>
              <a:rPr lang="en-GB" sz="2400" dirty="0">
                <a:solidFill>
                  <a:srgbClr val="002060"/>
                </a:solidFill>
              </a:rPr>
              <a:t>-Bio ethics</a:t>
            </a:r>
          </a:p>
          <a:p>
            <a:pPr algn="ctr"/>
            <a:r>
              <a:rPr lang="en-GB" sz="2400" dirty="0">
                <a:solidFill>
                  <a:srgbClr val="002060"/>
                </a:solidFill>
              </a:rPr>
              <a:t>-Dentistry </a:t>
            </a:r>
          </a:p>
          <a:p>
            <a:pPr algn="ctr"/>
            <a:endParaRPr lang="en-GB" sz="2400" b="1" i="1" dirty="0">
              <a:solidFill>
                <a:schemeClr val="tx1"/>
              </a:solidFill>
            </a:endParaRPr>
          </a:p>
          <a:p>
            <a:pPr algn="ctr"/>
            <a:endParaRPr lang="en-GB" sz="2000" b="1" i="1" dirty="0">
              <a:solidFill>
                <a:schemeClr val="tx1"/>
              </a:solidFill>
            </a:endParaRPr>
          </a:p>
          <a:p>
            <a:pPr algn="ctr"/>
            <a:endParaRPr lang="en-GB" sz="2000" b="1" i="1" dirty="0">
              <a:solidFill>
                <a:schemeClr val="tx1"/>
              </a:solidFill>
            </a:endParaRPr>
          </a:p>
        </p:txBody>
      </p:sp>
    </p:spTree>
    <p:extLst>
      <p:ext uri="{BB962C8B-B14F-4D97-AF65-F5344CB8AC3E}">
        <p14:creationId xmlns:p14="http://schemas.microsoft.com/office/powerpoint/2010/main" val="20268722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13F702D-2E37-4635-92DA-70558BD44552}"/>
              </a:ext>
            </a:extLst>
          </p:cNvPr>
          <p:cNvSpPr/>
          <p:nvPr/>
        </p:nvSpPr>
        <p:spPr>
          <a:xfrm>
            <a:off x="0" y="0"/>
            <a:ext cx="12192000" cy="1047135"/>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GB" sz="6600" b="1" dirty="0"/>
              <a:t>Results </a:t>
            </a:r>
          </a:p>
        </p:txBody>
      </p:sp>
      <p:sp>
        <p:nvSpPr>
          <p:cNvPr id="5" name="Rectangle 4">
            <a:extLst>
              <a:ext uri="{FF2B5EF4-FFF2-40B4-BE49-F238E27FC236}">
                <a16:creationId xmlns:a16="http://schemas.microsoft.com/office/drawing/2014/main" id="{11A448A9-23FA-40AE-BB4B-04377F074A3A}"/>
              </a:ext>
            </a:extLst>
          </p:cNvPr>
          <p:cNvSpPr/>
          <p:nvPr/>
        </p:nvSpPr>
        <p:spPr>
          <a:xfrm>
            <a:off x="0" y="1047135"/>
            <a:ext cx="12192000" cy="5810865"/>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sz="2800" dirty="0"/>
              <a:t>A-Level RS has been in the top 5 subjects in terms of attainment and progress both in 2023 and 2024</a:t>
            </a:r>
          </a:p>
          <a:p>
            <a:pPr algn="ctr"/>
            <a:endParaRPr lang="en-GB" sz="2800" dirty="0"/>
          </a:p>
          <a:p>
            <a:pPr algn="ctr"/>
            <a:r>
              <a:rPr lang="en-GB" sz="2800" b="1" dirty="0"/>
              <a:t>2024</a:t>
            </a:r>
          </a:p>
          <a:p>
            <a:pPr algn="ctr"/>
            <a:r>
              <a:rPr lang="en-GB" sz="2800" dirty="0"/>
              <a:t>A*/A- 67%</a:t>
            </a:r>
          </a:p>
          <a:p>
            <a:pPr algn="ctr"/>
            <a:r>
              <a:rPr lang="en-GB" sz="2800" dirty="0"/>
              <a:t>A*-B- 1005</a:t>
            </a:r>
          </a:p>
          <a:p>
            <a:pPr algn="ctr"/>
            <a:endParaRPr lang="en-GB" sz="2800" dirty="0"/>
          </a:p>
          <a:p>
            <a:pPr algn="ctr"/>
            <a:r>
              <a:rPr lang="en-GB" sz="2800" b="1" dirty="0"/>
              <a:t>2023</a:t>
            </a:r>
          </a:p>
          <a:p>
            <a:pPr algn="ctr"/>
            <a:r>
              <a:rPr lang="en-GB" sz="2800" dirty="0"/>
              <a:t>A*/A- 58% </a:t>
            </a:r>
          </a:p>
          <a:p>
            <a:pPr algn="ctr"/>
            <a:r>
              <a:rPr lang="en-GB" sz="2800" dirty="0"/>
              <a:t>A*-B-100%</a:t>
            </a:r>
          </a:p>
        </p:txBody>
      </p:sp>
    </p:spTree>
    <p:extLst>
      <p:ext uri="{BB962C8B-B14F-4D97-AF65-F5344CB8AC3E}">
        <p14:creationId xmlns:p14="http://schemas.microsoft.com/office/powerpoint/2010/main" val="25239155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56F0BDA-8E37-4D5F-8FB2-6A6CC355C781}"/>
              </a:ext>
            </a:extLst>
          </p:cNvPr>
          <p:cNvSpPr/>
          <p:nvPr/>
        </p:nvSpPr>
        <p:spPr>
          <a:xfrm>
            <a:off x="0" y="1"/>
            <a:ext cx="12192000" cy="98038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GB" sz="4000" b="1" dirty="0"/>
              <a:t>Extra-curricular/super curricular opportunities</a:t>
            </a:r>
          </a:p>
        </p:txBody>
      </p:sp>
      <p:sp>
        <p:nvSpPr>
          <p:cNvPr id="5" name="Rectangle 4">
            <a:extLst>
              <a:ext uri="{FF2B5EF4-FFF2-40B4-BE49-F238E27FC236}">
                <a16:creationId xmlns:a16="http://schemas.microsoft.com/office/drawing/2014/main" id="{7B1E2597-6C40-497A-B65D-935E1ECD9FCF}"/>
              </a:ext>
            </a:extLst>
          </p:cNvPr>
          <p:cNvSpPr/>
          <p:nvPr/>
        </p:nvSpPr>
        <p:spPr>
          <a:xfrm>
            <a:off x="1263192" y="1216058"/>
            <a:ext cx="10246936" cy="5137608"/>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GB" sz="3200" b="1" dirty="0"/>
              <a:t>Philosophy café- </a:t>
            </a:r>
            <a:r>
              <a:rPr lang="en-GB" sz="3200" dirty="0"/>
              <a:t>opportunities for leadership responsibility- lead presentations, review books regarding philosophy/ethics</a:t>
            </a:r>
          </a:p>
          <a:p>
            <a:pPr algn="ctr"/>
            <a:endParaRPr lang="en-GB" sz="3200" dirty="0"/>
          </a:p>
          <a:p>
            <a:pPr algn="ctr"/>
            <a:r>
              <a:rPr lang="en-GB" sz="3200" b="1" dirty="0"/>
              <a:t>Oxford practical ethics competition: </a:t>
            </a:r>
            <a:r>
              <a:rPr lang="en-GB" sz="3200" dirty="0"/>
              <a:t>Focused on ethics and responsibility- competition which is competitive and academically rigorous- experience of Oxford</a:t>
            </a:r>
          </a:p>
          <a:p>
            <a:pPr algn="ctr"/>
            <a:endParaRPr lang="en-GB" sz="3200" dirty="0"/>
          </a:p>
          <a:p>
            <a:pPr algn="ctr"/>
            <a:r>
              <a:rPr lang="en-GB" sz="3200" dirty="0"/>
              <a:t>Opportunities to attend university style lectures through events such as ‘Candle conferences’.  </a:t>
            </a:r>
          </a:p>
        </p:txBody>
      </p:sp>
    </p:spTree>
    <p:extLst>
      <p:ext uri="{BB962C8B-B14F-4D97-AF65-F5344CB8AC3E}">
        <p14:creationId xmlns:p14="http://schemas.microsoft.com/office/powerpoint/2010/main" val="10088168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914525" y="828674"/>
            <a:ext cx="8686800" cy="4789701"/>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sz="3200" b="1" i="1" u="sng" dirty="0">
                <a:solidFill>
                  <a:srgbClr val="002060"/>
                </a:solidFill>
              </a:rPr>
              <a:t>EDEXCEL ALEVEL RELIGIOUS  STUDIES </a:t>
            </a:r>
          </a:p>
          <a:p>
            <a:pPr algn="ctr"/>
            <a:endParaRPr lang="en-GB" sz="3200" b="1" dirty="0"/>
          </a:p>
          <a:p>
            <a:pPr algn="ctr"/>
            <a:r>
              <a:rPr lang="en-GB" sz="3200" b="1" dirty="0"/>
              <a:t>Three components: </a:t>
            </a:r>
          </a:p>
          <a:p>
            <a:pPr marL="342900" indent="-342900" algn="ctr">
              <a:buAutoNum type="arabicPeriod"/>
            </a:pPr>
            <a:r>
              <a:rPr lang="en-GB" sz="3200" dirty="0"/>
              <a:t>Philosophy of Religion</a:t>
            </a:r>
          </a:p>
          <a:p>
            <a:pPr marL="342900" indent="-342900" algn="ctr">
              <a:buAutoNum type="arabicPeriod"/>
            </a:pPr>
            <a:r>
              <a:rPr lang="en-GB" sz="3200" dirty="0"/>
              <a:t>Religion and ethics</a:t>
            </a:r>
          </a:p>
          <a:p>
            <a:pPr marL="342900" indent="-342900" algn="ctr">
              <a:buAutoNum type="arabicPeriod"/>
            </a:pPr>
            <a:r>
              <a:rPr lang="en-GB" sz="3200" dirty="0"/>
              <a:t>New Testament studies</a:t>
            </a:r>
          </a:p>
          <a:p>
            <a:pPr algn="ctr"/>
            <a:endParaRPr lang="en-GB" sz="3200" b="1" i="1" dirty="0"/>
          </a:p>
          <a:p>
            <a:pPr algn="ctr"/>
            <a:r>
              <a:rPr lang="en-GB" sz="3200" b="1" i="1" dirty="0">
                <a:solidFill>
                  <a:srgbClr val="002060"/>
                </a:solidFill>
              </a:rPr>
              <a:t>3x 2 hour exams at the end of year 13</a:t>
            </a:r>
          </a:p>
        </p:txBody>
      </p:sp>
    </p:spTree>
    <p:extLst>
      <p:ext uri="{BB962C8B-B14F-4D97-AF65-F5344CB8AC3E}">
        <p14:creationId xmlns:p14="http://schemas.microsoft.com/office/powerpoint/2010/main" val="23340834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14325" y="228600"/>
            <a:ext cx="3128963" cy="1957388"/>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b="1" i="1" dirty="0">
                <a:solidFill>
                  <a:srgbClr val="002060"/>
                </a:solidFill>
              </a:rPr>
              <a:t>Philosophy of Religion</a:t>
            </a:r>
          </a:p>
        </p:txBody>
      </p:sp>
      <p:sp>
        <p:nvSpPr>
          <p:cNvPr id="5" name="Rectangle 4"/>
          <p:cNvSpPr/>
          <p:nvPr/>
        </p:nvSpPr>
        <p:spPr>
          <a:xfrm>
            <a:off x="3686175" y="228600"/>
            <a:ext cx="7915275" cy="647223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sz="2000" b="1" i="1" u="sng" dirty="0">
                <a:solidFill>
                  <a:srgbClr val="002060"/>
                </a:solidFill>
                <a:latin typeface="Calibri" panose="020F0502020204030204" pitchFamily="34" charset="0"/>
                <a:cs typeface="Calibri" panose="020F0502020204030204" pitchFamily="34" charset="0"/>
              </a:rPr>
              <a:t>Arguments for/against the existence of God</a:t>
            </a:r>
          </a:p>
          <a:p>
            <a:pPr marL="285750" indent="-285750" algn="ctr">
              <a:buFontTx/>
              <a:buChar char="-"/>
            </a:pPr>
            <a:r>
              <a:rPr lang="en-GB" sz="2400" dirty="0">
                <a:latin typeface="Calibri" panose="020F0502020204030204" pitchFamily="34" charset="0"/>
                <a:cs typeface="Calibri" panose="020F0502020204030204" pitchFamily="34" charset="0"/>
              </a:rPr>
              <a:t>The cosmological argument</a:t>
            </a:r>
          </a:p>
          <a:p>
            <a:pPr marL="285750" indent="-285750" algn="ctr">
              <a:buFontTx/>
              <a:buChar char="-"/>
            </a:pPr>
            <a:r>
              <a:rPr lang="en-GB" sz="2400" dirty="0">
                <a:latin typeface="Calibri" panose="020F0502020204030204" pitchFamily="34" charset="0"/>
                <a:cs typeface="Calibri" panose="020F0502020204030204" pitchFamily="34" charset="0"/>
              </a:rPr>
              <a:t>The teleological argument</a:t>
            </a:r>
          </a:p>
          <a:p>
            <a:pPr marL="285750" indent="-285750" algn="ctr">
              <a:buFontTx/>
              <a:buChar char="-"/>
            </a:pPr>
            <a:r>
              <a:rPr lang="en-GB" sz="2400" dirty="0">
                <a:latin typeface="Calibri" panose="020F0502020204030204" pitchFamily="34" charset="0"/>
                <a:cs typeface="Calibri" panose="020F0502020204030204" pitchFamily="34" charset="0"/>
              </a:rPr>
              <a:t>The ontological argument</a:t>
            </a:r>
          </a:p>
          <a:p>
            <a:pPr marL="285750" indent="-285750" algn="ctr">
              <a:buFontTx/>
              <a:buChar char="-"/>
            </a:pPr>
            <a:r>
              <a:rPr lang="en-GB" sz="2400" dirty="0">
                <a:latin typeface="Calibri" panose="020F0502020204030204" pitchFamily="34" charset="0"/>
                <a:cs typeface="Calibri" panose="020F0502020204030204" pitchFamily="34" charset="0"/>
              </a:rPr>
              <a:t>The problem of evil an suffering</a:t>
            </a:r>
          </a:p>
          <a:p>
            <a:pPr marL="285750" indent="-285750" algn="ctr">
              <a:buFontTx/>
              <a:buChar char="-"/>
            </a:pPr>
            <a:r>
              <a:rPr lang="en-GB" sz="2400" dirty="0">
                <a:latin typeface="Calibri" panose="020F0502020204030204" pitchFamily="34" charset="0"/>
                <a:cs typeface="Calibri" panose="020F0502020204030204" pitchFamily="34" charset="0"/>
              </a:rPr>
              <a:t>Religious experiences</a:t>
            </a:r>
          </a:p>
          <a:p>
            <a:pPr marL="285750" indent="-285750" algn="ctr">
              <a:buFontTx/>
              <a:buChar char="-"/>
            </a:pPr>
            <a:endParaRPr lang="en-GB" sz="2400" dirty="0">
              <a:latin typeface="Calibri" panose="020F0502020204030204" pitchFamily="34" charset="0"/>
              <a:cs typeface="Calibri" panose="020F0502020204030204" pitchFamily="34" charset="0"/>
            </a:endParaRPr>
          </a:p>
          <a:p>
            <a:pPr marL="285750" indent="-285750" algn="ctr">
              <a:buFontTx/>
              <a:buChar char="-"/>
            </a:pPr>
            <a:r>
              <a:rPr lang="en-GB" sz="2400" dirty="0">
                <a:latin typeface="Calibri" panose="020F0502020204030204" pitchFamily="34" charset="0"/>
                <a:cs typeface="Calibri" panose="020F0502020204030204" pitchFamily="34" charset="0"/>
              </a:rPr>
              <a:t>Religious language: Can we talk meaningfully about God?</a:t>
            </a:r>
          </a:p>
          <a:p>
            <a:pPr marL="285750" indent="-285750" algn="ctr">
              <a:buFontTx/>
              <a:buChar char="-"/>
            </a:pPr>
            <a:endParaRPr lang="en-GB" sz="2400" dirty="0">
              <a:latin typeface="Calibri" panose="020F0502020204030204" pitchFamily="34" charset="0"/>
              <a:cs typeface="Calibri" panose="020F0502020204030204" pitchFamily="34" charset="0"/>
            </a:endParaRPr>
          </a:p>
          <a:p>
            <a:pPr marL="285750" indent="-285750" algn="ctr">
              <a:buFontTx/>
              <a:buChar char="-"/>
            </a:pPr>
            <a:r>
              <a:rPr lang="en-GB" sz="2400" dirty="0">
                <a:latin typeface="Calibri" panose="020F0502020204030204" pitchFamily="34" charset="0"/>
                <a:cs typeface="Calibri" panose="020F0502020204030204" pitchFamily="34" charset="0"/>
              </a:rPr>
              <a:t>Philosophical perspectives on life after death</a:t>
            </a:r>
          </a:p>
          <a:p>
            <a:pPr marL="285750" indent="-285750" algn="ctr">
              <a:buFontTx/>
              <a:buChar char="-"/>
            </a:pPr>
            <a:endParaRPr lang="en-GB" sz="2400" dirty="0">
              <a:latin typeface="Calibri" panose="020F0502020204030204" pitchFamily="34" charset="0"/>
              <a:cs typeface="Calibri" panose="020F0502020204030204" pitchFamily="34" charset="0"/>
            </a:endParaRPr>
          </a:p>
          <a:p>
            <a:pPr marL="285750" indent="-285750" algn="ctr">
              <a:buFontTx/>
              <a:buChar char="-"/>
            </a:pPr>
            <a:r>
              <a:rPr lang="en-GB" sz="2400" dirty="0">
                <a:latin typeface="Calibri" panose="020F0502020204030204" pitchFamily="34" charset="0"/>
                <a:cs typeface="Calibri" panose="020F0502020204030204" pitchFamily="34" charset="0"/>
              </a:rPr>
              <a:t>Scholarly critiques of religious beliefs</a:t>
            </a:r>
          </a:p>
          <a:p>
            <a:pPr marL="285750" indent="-285750" algn="ctr">
              <a:buFontTx/>
              <a:buChar char="-"/>
            </a:pPr>
            <a:endParaRPr lang="en-GB" sz="2400" dirty="0">
              <a:latin typeface="Calibri" panose="020F0502020204030204" pitchFamily="34" charset="0"/>
              <a:cs typeface="Calibri" panose="020F0502020204030204" pitchFamily="34" charset="0"/>
            </a:endParaRPr>
          </a:p>
          <a:p>
            <a:pPr marL="285750" indent="-285750" algn="ctr">
              <a:buFontTx/>
              <a:buChar char="-"/>
            </a:pPr>
            <a:r>
              <a:rPr lang="en-GB" sz="2400" dirty="0">
                <a:latin typeface="Calibri" panose="020F0502020204030204" pitchFamily="34" charset="0"/>
                <a:cs typeface="Calibri" panose="020F0502020204030204" pitchFamily="34" charset="0"/>
              </a:rPr>
              <a:t>Religion and science debates</a:t>
            </a:r>
          </a:p>
          <a:p>
            <a:pPr marL="285750" indent="-285750" algn="ctr">
              <a:buFontTx/>
              <a:buChar char="-"/>
            </a:pPr>
            <a:endParaRPr lang="en-GB" dirty="0"/>
          </a:p>
        </p:txBody>
      </p:sp>
    </p:spTree>
    <p:extLst>
      <p:ext uri="{BB962C8B-B14F-4D97-AF65-F5344CB8AC3E}">
        <p14:creationId xmlns:p14="http://schemas.microsoft.com/office/powerpoint/2010/main" val="5979314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90675" y="581025"/>
            <a:ext cx="9010650" cy="5695950"/>
          </a:xfrm>
          <a:prstGeom prst="rect">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n-GB" sz="2200" b="1" i="1" u="sng" dirty="0">
                <a:solidFill>
                  <a:srgbClr val="002060"/>
                </a:solidFill>
                <a:effectLst/>
                <a:ea typeface="Calibri" panose="020F0502020204030204" pitchFamily="34" charset="0"/>
                <a:cs typeface="Times New Roman" panose="02020603050405020304" pitchFamily="18" charset="0"/>
              </a:rPr>
              <a:t>Why is there something rather than nothing?</a:t>
            </a:r>
            <a:endParaRPr lang="en-GB" sz="1100" b="1" u="sng" dirty="0">
              <a:solidFill>
                <a:srgbClr val="002060"/>
              </a:solidFill>
              <a:effectLst/>
              <a:ea typeface="Calibri" panose="020F0502020204030204" pitchFamily="34" charset="0"/>
              <a:cs typeface="Times New Roman" panose="02020603050405020304" pitchFamily="18" charset="0"/>
            </a:endParaRPr>
          </a:p>
          <a:p>
            <a:pPr algn="ctr">
              <a:lnSpc>
                <a:spcPct val="115000"/>
              </a:lnSpc>
              <a:spcAft>
                <a:spcPts val="1000"/>
              </a:spcAft>
            </a:pPr>
            <a:r>
              <a:rPr lang="en-GB" sz="2200" b="1" i="1" u="sng" dirty="0">
                <a:solidFill>
                  <a:srgbClr val="002060"/>
                </a:solidFill>
                <a:effectLst/>
                <a:ea typeface="Calibri" panose="020F0502020204030204" pitchFamily="34" charset="0"/>
                <a:cs typeface="Times New Roman" panose="02020603050405020304" pitchFamily="18" charset="0"/>
              </a:rPr>
              <a:t> </a:t>
            </a:r>
            <a:endParaRPr lang="en-GB" sz="1100" b="1" u="sng" dirty="0">
              <a:solidFill>
                <a:srgbClr val="002060"/>
              </a:solidFill>
              <a:effectLst/>
              <a:ea typeface="Calibri" panose="020F0502020204030204" pitchFamily="34" charset="0"/>
              <a:cs typeface="Times New Roman" panose="02020603050405020304" pitchFamily="18" charset="0"/>
            </a:endParaRPr>
          </a:p>
          <a:p>
            <a:pPr algn="ctr">
              <a:lnSpc>
                <a:spcPct val="115000"/>
              </a:lnSpc>
              <a:spcAft>
                <a:spcPts val="1000"/>
              </a:spcAft>
            </a:pPr>
            <a:r>
              <a:rPr lang="en-GB" sz="2200" b="1" i="1" dirty="0">
                <a:effectLst/>
                <a:ea typeface="Calibri" panose="020F0502020204030204" pitchFamily="34" charset="0"/>
                <a:cs typeface="Times New Roman" panose="02020603050405020304" pitchFamily="18" charset="0"/>
              </a:rPr>
              <a:t>Thomas Aquinas thought the fact that the cosmos existed was proof that God exists.</a:t>
            </a:r>
            <a:endParaRPr lang="en-GB" sz="1100" dirty="0">
              <a:effectLst/>
              <a:ea typeface="Calibri" panose="020F0502020204030204" pitchFamily="34" charset="0"/>
              <a:cs typeface="Times New Roman" panose="02020603050405020304" pitchFamily="18" charset="0"/>
            </a:endParaRPr>
          </a:p>
          <a:p>
            <a:pPr>
              <a:lnSpc>
                <a:spcPct val="115000"/>
              </a:lnSpc>
              <a:spcAft>
                <a:spcPts val="1000"/>
              </a:spcAft>
            </a:pPr>
            <a:r>
              <a:rPr lang="en-GB" sz="2200" b="1" i="1" dirty="0">
                <a:effectLst/>
                <a:ea typeface="Calibri" panose="020F0502020204030204" pitchFamily="34" charset="0"/>
                <a:cs typeface="Times New Roman" panose="02020603050405020304" pitchFamily="18" charset="0"/>
              </a:rPr>
              <a:t> </a:t>
            </a:r>
            <a:endParaRPr lang="en-GB" sz="1100" dirty="0">
              <a:effectLst/>
              <a:ea typeface="Calibri" panose="020F0502020204030204" pitchFamily="34" charset="0"/>
              <a:cs typeface="Times New Roman" panose="02020603050405020304" pitchFamily="18" charset="0"/>
            </a:endParaRPr>
          </a:p>
          <a:p>
            <a:pPr algn="ctr">
              <a:lnSpc>
                <a:spcPct val="115000"/>
              </a:lnSpc>
              <a:spcAft>
                <a:spcPts val="1000"/>
              </a:spcAft>
            </a:pPr>
            <a:r>
              <a:rPr lang="en-GB" sz="2200" b="1" i="1" dirty="0">
                <a:effectLst/>
                <a:ea typeface="Calibri" panose="020F0502020204030204" pitchFamily="34" charset="0"/>
                <a:cs typeface="Times New Roman" panose="02020603050405020304" pitchFamily="18" charset="0"/>
              </a:rPr>
              <a:t> </a:t>
            </a:r>
            <a:endParaRPr lang="en-GB" sz="1100" dirty="0">
              <a:effectLst/>
              <a:ea typeface="Calibri" panose="020F0502020204030204" pitchFamily="34" charset="0"/>
              <a:cs typeface="Times New Roman" panose="02020603050405020304" pitchFamily="18" charset="0"/>
            </a:endParaRPr>
          </a:p>
          <a:p>
            <a:pPr algn="ctr">
              <a:lnSpc>
                <a:spcPct val="115000"/>
              </a:lnSpc>
              <a:spcAft>
                <a:spcPts val="1000"/>
              </a:spcAft>
            </a:pPr>
            <a:r>
              <a:rPr lang="en-GB" sz="2200" b="1" i="1" dirty="0">
                <a:effectLst/>
                <a:ea typeface="Calibri" panose="020F0502020204030204" pitchFamily="34" charset="0"/>
                <a:cs typeface="Times New Roman" panose="02020603050405020304" pitchFamily="18" charset="0"/>
              </a:rPr>
              <a:t>He explores this in the ‘Summa </a:t>
            </a:r>
            <a:r>
              <a:rPr lang="en-GB" sz="2200" b="1" i="1" dirty="0" err="1">
                <a:effectLst/>
                <a:ea typeface="Calibri" panose="020F0502020204030204" pitchFamily="34" charset="0"/>
                <a:cs typeface="Times New Roman" panose="02020603050405020304" pitchFamily="18" charset="0"/>
              </a:rPr>
              <a:t>Theologica</a:t>
            </a:r>
            <a:r>
              <a:rPr lang="en-GB" sz="2200" b="1" i="1" dirty="0">
                <a:effectLst/>
                <a:ea typeface="Calibri" panose="020F0502020204030204" pitchFamily="34" charset="0"/>
                <a:cs typeface="Times New Roman" panose="02020603050405020304" pitchFamily="18" charset="0"/>
              </a:rPr>
              <a:t>’</a:t>
            </a:r>
            <a:endParaRPr lang="en-GB" sz="1100" dirty="0">
              <a:effectLst/>
              <a:ea typeface="Calibri" panose="020F0502020204030204" pitchFamily="34" charset="0"/>
              <a:cs typeface="Times New Roman" panose="02020603050405020304" pitchFamily="18" charset="0"/>
            </a:endParaRPr>
          </a:p>
          <a:p>
            <a:pPr algn="ctr">
              <a:lnSpc>
                <a:spcPct val="115000"/>
              </a:lnSpc>
              <a:spcAft>
                <a:spcPts val="1000"/>
              </a:spcAft>
            </a:pPr>
            <a:r>
              <a:rPr lang="en-GB" sz="1100" dirty="0">
                <a:effectLst/>
                <a:ea typeface="Calibri" panose="020F0502020204030204" pitchFamily="34" charset="0"/>
                <a:cs typeface="Times New Roman" panose="02020603050405020304" pitchFamily="18" charset="0"/>
              </a:rPr>
              <a:t> </a:t>
            </a:r>
          </a:p>
          <a:p>
            <a:pPr algn="ctr">
              <a:lnSpc>
                <a:spcPct val="115000"/>
              </a:lnSpc>
              <a:spcAft>
                <a:spcPts val="1000"/>
              </a:spcAft>
            </a:pPr>
            <a:r>
              <a:rPr lang="en-GB" sz="1100" dirty="0">
                <a:effectLst/>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10643298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90675" y="581025"/>
            <a:ext cx="9010650" cy="5695950"/>
          </a:xfrm>
          <a:prstGeom prst="rect">
            <a:avLst/>
          </a:prstGeom>
          <a:solidFill>
            <a:sysClr val="window" lastClr="FFFFFF"/>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n-GB" sz="2800" b="1" dirty="0">
                <a:effectLst/>
                <a:latin typeface="Calibri" panose="020F0502020204030204" pitchFamily="34" charset="0"/>
                <a:ea typeface="Calibri" panose="020F0502020204030204" pitchFamily="34" charset="0"/>
                <a:cs typeface="Times New Roman" panose="02020603050405020304" pitchFamily="18" charset="0"/>
              </a:rPr>
              <a:t>If we aim to provide a sufficient reason, as to why there is something rather than nothing, then the scientific principle of ‘Ockham’s razor would suggest that the simplest explanation is the best. </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1000"/>
              </a:spcAft>
            </a:pPr>
            <a:r>
              <a:rPr lang="en-GB" sz="2800" b="1" dirty="0">
                <a:effectLst/>
                <a:latin typeface="Calibri" panose="020F0502020204030204" pitchFamily="34" charset="0"/>
                <a:ea typeface="Calibri" panose="020F0502020204030204" pitchFamily="34" charset="0"/>
                <a:cs typeface="Times New Roman" panose="02020603050405020304" pitchFamily="18" charset="0"/>
              </a:rPr>
              <a:t> </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1000"/>
              </a:spcAft>
            </a:pPr>
            <a:r>
              <a:rPr lang="en-GB" sz="2800" b="1" dirty="0">
                <a:effectLst/>
                <a:latin typeface="Calibri" panose="020F0502020204030204" pitchFamily="34" charset="0"/>
                <a:ea typeface="Calibri" panose="020F0502020204030204" pitchFamily="34" charset="0"/>
                <a:cs typeface="Times New Roman" panose="02020603050405020304" pitchFamily="18" charset="0"/>
              </a:rPr>
              <a:t>This means that God, as he simplest answer would be accepted as the sufficient reason. </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100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38457456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90675" y="581025"/>
            <a:ext cx="9010650" cy="5695950"/>
          </a:xfrm>
          <a:prstGeom prst="rect">
            <a:avLst/>
          </a:prstGeom>
          <a:solidFill>
            <a:sysClr val="window" lastClr="FFFFFF"/>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n-GB" sz="2800" b="1" dirty="0">
                <a:effectLst/>
                <a:latin typeface="Calibri" panose="020F0502020204030204" pitchFamily="34" charset="0"/>
                <a:ea typeface="Calibri" panose="020F0502020204030204" pitchFamily="34" charset="0"/>
                <a:cs typeface="Times New Roman" panose="02020603050405020304" pitchFamily="18" charset="0"/>
              </a:rPr>
              <a:t>Bertrand Russell would argue that the universe is simply ‘A brute fact’</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100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27163642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14325" y="228600"/>
            <a:ext cx="3128963" cy="1957388"/>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b="1" i="1" dirty="0">
                <a:solidFill>
                  <a:srgbClr val="002060"/>
                </a:solidFill>
              </a:rPr>
              <a:t>Religion and ethics</a:t>
            </a:r>
          </a:p>
        </p:txBody>
      </p:sp>
      <p:sp>
        <p:nvSpPr>
          <p:cNvPr id="5" name="Rectangle 4"/>
          <p:cNvSpPr/>
          <p:nvPr/>
        </p:nvSpPr>
        <p:spPr>
          <a:xfrm>
            <a:off x="3686175" y="228600"/>
            <a:ext cx="7915275" cy="647223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GB" sz="2000" b="1" i="1" dirty="0">
              <a:solidFill>
                <a:srgbClr val="7030A0"/>
              </a:solidFill>
              <a:latin typeface="Comic Sans MS" panose="030F0702030302020204" pitchFamily="66" charset="0"/>
            </a:endParaRPr>
          </a:p>
          <a:p>
            <a:pPr algn="ctr"/>
            <a:r>
              <a:rPr lang="en-GB" sz="2000" b="1" dirty="0">
                <a:solidFill>
                  <a:srgbClr val="7030A0"/>
                </a:solidFill>
                <a:latin typeface="Calibri" panose="020F0502020204030204" pitchFamily="34" charset="0"/>
                <a:cs typeface="Calibri" panose="020F0502020204030204" pitchFamily="34" charset="0"/>
              </a:rPr>
              <a:t>Ethical theories</a:t>
            </a:r>
          </a:p>
          <a:p>
            <a:pPr marL="342900" indent="-342900" algn="ctr">
              <a:buFontTx/>
              <a:buChar char="-"/>
            </a:pPr>
            <a:r>
              <a:rPr lang="en-GB" sz="2000" b="1" dirty="0">
                <a:solidFill>
                  <a:schemeClr val="tx1"/>
                </a:solidFill>
                <a:latin typeface="Calibri" panose="020F0502020204030204" pitchFamily="34" charset="0"/>
                <a:cs typeface="Calibri" panose="020F0502020204030204" pitchFamily="34" charset="0"/>
              </a:rPr>
              <a:t>Utilitarianism</a:t>
            </a:r>
          </a:p>
          <a:p>
            <a:pPr marL="342900" indent="-342900" algn="ctr">
              <a:buFontTx/>
              <a:buChar char="-"/>
            </a:pPr>
            <a:r>
              <a:rPr lang="en-GB" sz="2000" b="1" dirty="0">
                <a:solidFill>
                  <a:schemeClr val="tx1"/>
                </a:solidFill>
                <a:latin typeface="Calibri" panose="020F0502020204030204" pitchFamily="34" charset="0"/>
                <a:cs typeface="Calibri" panose="020F0502020204030204" pitchFamily="34" charset="0"/>
              </a:rPr>
              <a:t>Situation ethics</a:t>
            </a:r>
          </a:p>
          <a:p>
            <a:pPr marL="342900" indent="-342900" algn="ctr">
              <a:buFontTx/>
              <a:buChar char="-"/>
            </a:pPr>
            <a:r>
              <a:rPr lang="en-GB" sz="2000" b="1" dirty="0">
                <a:solidFill>
                  <a:schemeClr val="tx1"/>
                </a:solidFill>
                <a:latin typeface="Calibri" panose="020F0502020204030204" pitchFamily="34" charset="0"/>
                <a:cs typeface="Calibri" panose="020F0502020204030204" pitchFamily="34" charset="0"/>
              </a:rPr>
              <a:t>Natural moral law</a:t>
            </a:r>
          </a:p>
          <a:p>
            <a:pPr marL="342900" indent="-342900" algn="ctr">
              <a:buFontTx/>
              <a:buChar char="-"/>
            </a:pPr>
            <a:r>
              <a:rPr lang="en-GB" sz="2000" b="1" dirty="0">
                <a:solidFill>
                  <a:schemeClr val="tx1"/>
                </a:solidFill>
                <a:latin typeface="Calibri" panose="020F0502020204030204" pitchFamily="34" charset="0"/>
                <a:cs typeface="Calibri" panose="020F0502020204030204" pitchFamily="34" charset="0"/>
              </a:rPr>
              <a:t>Kantian deontology</a:t>
            </a:r>
          </a:p>
          <a:p>
            <a:pPr marL="342900" indent="-342900" algn="ctr">
              <a:buFontTx/>
              <a:buChar char="-"/>
            </a:pPr>
            <a:r>
              <a:rPr lang="en-GB" sz="2000" b="1" dirty="0">
                <a:solidFill>
                  <a:schemeClr val="tx1"/>
                </a:solidFill>
                <a:latin typeface="Calibri" panose="020F0502020204030204" pitchFamily="34" charset="0"/>
                <a:cs typeface="Calibri" panose="020F0502020204030204" pitchFamily="34" charset="0"/>
              </a:rPr>
              <a:t>Aristotle's virtue ethics</a:t>
            </a:r>
          </a:p>
          <a:p>
            <a:pPr marL="342900" indent="-342900" algn="ctr">
              <a:buFontTx/>
              <a:buChar char="-"/>
            </a:pPr>
            <a:endParaRPr lang="en-GB" sz="2000" b="1" dirty="0">
              <a:solidFill>
                <a:schemeClr val="tx1"/>
              </a:solidFill>
              <a:latin typeface="Calibri" panose="020F0502020204030204" pitchFamily="34" charset="0"/>
              <a:cs typeface="Calibri" panose="020F0502020204030204" pitchFamily="34" charset="0"/>
            </a:endParaRPr>
          </a:p>
          <a:p>
            <a:pPr algn="ctr"/>
            <a:r>
              <a:rPr lang="en-GB" sz="2000" b="1" dirty="0">
                <a:solidFill>
                  <a:srgbClr val="7030A0"/>
                </a:solidFill>
                <a:latin typeface="Calibri" panose="020F0502020204030204" pitchFamily="34" charset="0"/>
                <a:cs typeface="Calibri" panose="020F0502020204030204" pitchFamily="34" charset="0"/>
              </a:rPr>
              <a:t>Applied ethics</a:t>
            </a:r>
          </a:p>
          <a:p>
            <a:pPr algn="ctr"/>
            <a:r>
              <a:rPr lang="en-GB" sz="2000" b="1" dirty="0">
                <a:solidFill>
                  <a:srgbClr val="002060"/>
                </a:solidFill>
                <a:latin typeface="Calibri" panose="020F0502020204030204" pitchFamily="34" charset="0"/>
                <a:cs typeface="Calibri" panose="020F0502020204030204" pitchFamily="34" charset="0"/>
              </a:rPr>
              <a:t>- </a:t>
            </a:r>
            <a:r>
              <a:rPr lang="en-GB" sz="2000" b="1" dirty="0">
                <a:solidFill>
                  <a:schemeClr val="tx1"/>
                </a:solidFill>
                <a:latin typeface="Calibri" panose="020F0502020204030204" pitchFamily="34" charset="0"/>
                <a:cs typeface="Calibri" panose="020F0502020204030204" pitchFamily="34" charset="0"/>
              </a:rPr>
              <a:t>Environmental ethics</a:t>
            </a:r>
          </a:p>
          <a:p>
            <a:pPr marL="342900" indent="-342900" algn="ctr">
              <a:buFontTx/>
              <a:buChar char="-"/>
            </a:pPr>
            <a:r>
              <a:rPr lang="en-GB" sz="2000" b="1" dirty="0">
                <a:solidFill>
                  <a:schemeClr val="tx1"/>
                </a:solidFill>
                <a:latin typeface="Calibri" panose="020F0502020204030204" pitchFamily="34" charset="0"/>
                <a:cs typeface="Calibri" panose="020F0502020204030204" pitchFamily="34" charset="0"/>
              </a:rPr>
              <a:t>Equality</a:t>
            </a:r>
          </a:p>
          <a:p>
            <a:pPr marL="342900" indent="-342900" algn="ctr">
              <a:buFontTx/>
              <a:buChar char="-"/>
            </a:pPr>
            <a:r>
              <a:rPr lang="en-GB" sz="2000" b="1" dirty="0">
                <a:solidFill>
                  <a:schemeClr val="tx1"/>
                </a:solidFill>
                <a:latin typeface="Calibri" panose="020F0502020204030204" pitchFamily="34" charset="0"/>
                <a:cs typeface="Calibri" panose="020F0502020204030204" pitchFamily="34" charset="0"/>
              </a:rPr>
              <a:t>War and peace</a:t>
            </a:r>
          </a:p>
          <a:p>
            <a:pPr marL="342900" indent="-342900" algn="ctr">
              <a:buFontTx/>
              <a:buChar char="-"/>
            </a:pPr>
            <a:r>
              <a:rPr lang="en-GB" sz="2000" b="1" dirty="0">
                <a:solidFill>
                  <a:schemeClr val="tx1"/>
                </a:solidFill>
                <a:latin typeface="Calibri" panose="020F0502020204030204" pitchFamily="34" charset="0"/>
                <a:cs typeface="Calibri" panose="020F0502020204030204" pitchFamily="34" charset="0"/>
              </a:rPr>
              <a:t>Sexual ethics</a:t>
            </a:r>
          </a:p>
          <a:p>
            <a:pPr marL="342900" indent="-342900" algn="ctr">
              <a:buFontTx/>
              <a:buChar char="-"/>
            </a:pPr>
            <a:r>
              <a:rPr lang="en-GB" sz="2000" b="1" dirty="0">
                <a:solidFill>
                  <a:schemeClr val="tx1"/>
                </a:solidFill>
                <a:latin typeface="Calibri" panose="020F0502020204030204" pitchFamily="34" charset="0"/>
                <a:cs typeface="Calibri" panose="020F0502020204030204" pitchFamily="34" charset="0"/>
              </a:rPr>
              <a:t>Medical ethics</a:t>
            </a:r>
          </a:p>
          <a:p>
            <a:pPr marL="342900" indent="-342900" algn="ctr">
              <a:buFontTx/>
              <a:buChar char="-"/>
            </a:pPr>
            <a:endParaRPr lang="en-GB" sz="2000" b="1" dirty="0">
              <a:solidFill>
                <a:schemeClr val="tx1"/>
              </a:solidFill>
              <a:latin typeface="Calibri" panose="020F0502020204030204" pitchFamily="34" charset="0"/>
              <a:cs typeface="Calibri" panose="020F0502020204030204" pitchFamily="34" charset="0"/>
            </a:endParaRPr>
          </a:p>
          <a:p>
            <a:pPr marL="342900" indent="-342900" algn="ctr">
              <a:buFontTx/>
              <a:buChar char="-"/>
            </a:pPr>
            <a:r>
              <a:rPr lang="en-GB" sz="2000" b="1" dirty="0">
                <a:solidFill>
                  <a:schemeClr val="tx1"/>
                </a:solidFill>
                <a:latin typeface="Calibri" panose="020F0502020204030204" pitchFamily="34" charset="0"/>
                <a:cs typeface="Calibri" panose="020F0502020204030204" pitchFamily="34" charset="0"/>
              </a:rPr>
              <a:t>The relationship between Religion and morality</a:t>
            </a:r>
          </a:p>
          <a:p>
            <a:pPr marL="342900" indent="-342900" algn="ctr">
              <a:buFontTx/>
              <a:buChar char="-"/>
            </a:pPr>
            <a:endParaRPr lang="en-GB" sz="2000" b="1" dirty="0">
              <a:solidFill>
                <a:schemeClr val="tx1"/>
              </a:solidFill>
              <a:latin typeface="Calibri" panose="020F0502020204030204" pitchFamily="34" charset="0"/>
              <a:cs typeface="Calibri" panose="020F0502020204030204" pitchFamily="34" charset="0"/>
            </a:endParaRPr>
          </a:p>
          <a:p>
            <a:pPr marL="342900" indent="-342900" algn="ctr">
              <a:buFontTx/>
              <a:buChar char="-"/>
            </a:pPr>
            <a:r>
              <a:rPr lang="en-GB" sz="2000" b="1" dirty="0">
                <a:solidFill>
                  <a:schemeClr val="tx1"/>
                </a:solidFill>
                <a:latin typeface="Calibri" panose="020F0502020204030204" pitchFamily="34" charset="0"/>
                <a:cs typeface="Calibri" panose="020F0502020204030204" pitchFamily="34" charset="0"/>
              </a:rPr>
              <a:t>Ethical language- what do we mean by ‘good’</a:t>
            </a:r>
          </a:p>
          <a:p>
            <a:pPr marL="342900" indent="-342900" algn="ctr">
              <a:buFontTx/>
              <a:buChar char="-"/>
            </a:pPr>
            <a:endParaRPr lang="en-GB" sz="2000" b="1" dirty="0">
              <a:solidFill>
                <a:srgbClr val="002060"/>
              </a:solidFill>
              <a:latin typeface="Calibri" panose="020F0502020204030204" pitchFamily="34" charset="0"/>
              <a:cs typeface="Calibri" panose="020F0502020204030204" pitchFamily="34" charset="0"/>
            </a:endParaRPr>
          </a:p>
          <a:p>
            <a:pPr marL="342900" indent="-342900" algn="ctr">
              <a:buFontTx/>
              <a:buChar char="-"/>
            </a:pPr>
            <a:endParaRPr lang="en-GB" sz="2000" b="1" dirty="0">
              <a:solidFill>
                <a:srgbClr val="002060"/>
              </a:solidFill>
              <a:latin typeface="Calibri" panose="020F0502020204030204" pitchFamily="34" charset="0"/>
              <a:cs typeface="Calibri" panose="020F0502020204030204" pitchFamily="34" charset="0"/>
            </a:endParaRPr>
          </a:p>
          <a:p>
            <a:pPr marL="342900" indent="-342900" algn="ctr">
              <a:buFontTx/>
              <a:buChar char="-"/>
            </a:pPr>
            <a:endParaRPr lang="en-GB" sz="2400" dirty="0">
              <a:solidFill>
                <a:schemeClr val="tx1"/>
              </a:solidFill>
              <a:latin typeface="Calibri" panose="020F0502020204030204" pitchFamily="34" charset="0"/>
              <a:cs typeface="Calibri" panose="020F0502020204030204" pitchFamily="34" charset="0"/>
            </a:endParaRPr>
          </a:p>
          <a:p>
            <a:pPr marL="285750" indent="-285750" algn="ctr">
              <a:buFontTx/>
              <a:buChar char="-"/>
            </a:pPr>
            <a:endParaRPr lang="en-GB" dirty="0"/>
          </a:p>
        </p:txBody>
      </p:sp>
    </p:spTree>
    <p:extLst>
      <p:ext uri="{BB962C8B-B14F-4D97-AF65-F5344CB8AC3E}">
        <p14:creationId xmlns:p14="http://schemas.microsoft.com/office/powerpoint/2010/main" val="3407502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circle(in)">
                                      <p:cBhvr>
                                        <p:cTn id="7" dur="2000"/>
                                        <p:tgtEl>
                                          <p:spTgt spid="5">
                                            <p:txEl>
                                              <p:pRg st="1" end="1"/>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5">
                                            <p:txEl>
                                              <p:pRg st="2" end="2"/>
                                            </p:txEl>
                                          </p:spTgt>
                                        </p:tgtEl>
                                        <p:attrNameLst>
                                          <p:attrName>style.visibility</p:attrName>
                                        </p:attrNameLst>
                                      </p:cBhvr>
                                      <p:to>
                                        <p:strVal val="visible"/>
                                      </p:to>
                                    </p:set>
                                    <p:animEffect transition="in" filter="circle(in)">
                                      <p:cBhvr>
                                        <p:cTn id="10" dur="2000"/>
                                        <p:tgtEl>
                                          <p:spTgt spid="5">
                                            <p:txEl>
                                              <p:pRg st="2" end="2"/>
                                            </p:txEl>
                                          </p:spTgt>
                                        </p:tgtEl>
                                      </p:cBhvr>
                                    </p:animEffect>
                                  </p:childTnLst>
                                </p:cTn>
                              </p:par>
                              <p:par>
                                <p:cTn id="11" presetID="6" presetClass="entr" presetSubtype="16" fill="hold" nodeType="with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animEffect transition="in" filter="circle(in)">
                                      <p:cBhvr>
                                        <p:cTn id="13" dur="2000"/>
                                        <p:tgtEl>
                                          <p:spTgt spid="5">
                                            <p:txEl>
                                              <p:pRg st="3" end="3"/>
                                            </p:txEl>
                                          </p:spTgt>
                                        </p:tgtEl>
                                      </p:cBhvr>
                                    </p:animEffect>
                                  </p:childTnLst>
                                </p:cTn>
                              </p:par>
                              <p:par>
                                <p:cTn id="14" presetID="6" presetClass="entr" presetSubtype="16" fill="hold" nodeType="withEffect">
                                  <p:stCondLst>
                                    <p:cond delay="0"/>
                                  </p:stCondLst>
                                  <p:childTnLst>
                                    <p:set>
                                      <p:cBhvr>
                                        <p:cTn id="15" dur="1" fill="hold">
                                          <p:stCondLst>
                                            <p:cond delay="0"/>
                                          </p:stCondLst>
                                        </p:cTn>
                                        <p:tgtEl>
                                          <p:spTgt spid="5">
                                            <p:txEl>
                                              <p:pRg st="4" end="4"/>
                                            </p:txEl>
                                          </p:spTgt>
                                        </p:tgtEl>
                                        <p:attrNameLst>
                                          <p:attrName>style.visibility</p:attrName>
                                        </p:attrNameLst>
                                      </p:cBhvr>
                                      <p:to>
                                        <p:strVal val="visible"/>
                                      </p:to>
                                    </p:set>
                                    <p:animEffect transition="in" filter="circle(in)">
                                      <p:cBhvr>
                                        <p:cTn id="16" dur="2000"/>
                                        <p:tgtEl>
                                          <p:spTgt spid="5">
                                            <p:txEl>
                                              <p:pRg st="4" end="4"/>
                                            </p:txEl>
                                          </p:spTgt>
                                        </p:tgtEl>
                                      </p:cBhvr>
                                    </p:animEffect>
                                  </p:childTnLst>
                                </p:cTn>
                              </p:par>
                              <p:par>
                                <p:cTn id="17" presetID="6" presetClass="entr" presetSubtype="16" fill="hold" nodeType="with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animEffect transition="in" filter="circle(in)">
                                      <p:cBhvr>
                                        <p:cTn id="19" dur="2000"/>
                                        <p:tgtEl>
                                          <p:spTgt spid="5">
                                            <p:txEl>
                                              <p:pRg st="5" end="5"/>
                                            </p:txEl>
                                          </p:spTgt>
                                        </p:tgtEl>
                                      </p:cBhvr>
                                    </p:animEffect>
                                  </p:childTnLst>
                                </p:cTn>
                              </p:par>
                              <p:par>
                                <p:cTn id="20" presetID="6" presetClass="entr" presetSubtype="16" fill="hold" nodeType="withEffect">
                                  <p:stCondLst>
                                    <p:cond delay="0"/>
                                  </p:stCondLst>
                                  <p:childTnLst>
                                    <p:set>
                                      <p:cBhvr>
                                        <p:cTn id="21" dur="1" fill="hold">
                                          <p:stCondLst>
                                            <p:cond delay="0"/>
                                          </p:stCondLst>
                                        </p:cTn>
                                        <p:tgtEl>
                                          <p:spTgt spid="5">
                                            <p:txEl>
                                              <p:pRg st="6" end="6"/>
                                            </p:txEl>
                                          </p:spTgt>
                                        </p:tgtEl>
                                        <p:attrNameLst>
                                          <p:attrName>style.visibility</p:attrName>
                                        </p:attrNameLst>
                                      </p:cBhvr>
                                      <p:to>
                                        <p:strVal val="visible"/>
                                      </p:to>
                                    </p:set>
                                    <p:animEffect transition="in" filter="circle(in)">
                                      <p:cBhvr>
                                        <p:cTn id="22" dur="2000"/>
                                        <p:tgtEl>
                                          <p:spTgt spid="5">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nodeType="clickEffect">
                                  <p:stCondLst>
                                    <p:cond delay="0"/>
                                  </p:stCondLst>
                                  <p:childTnLst>
                                    <p:set>
                                      <p:cBhvr>
                                        <p:cTn id="26" dur="1" fill="hold">
                                          <p:stCondLst>
                                            <p:cond delay="0"/>
                                          </p:stCondLst>
                                        </p:cTn>
                                        <p:tgtEl>
                                          <p:spTgt spid="5">
                                            <p:txEl>
                                              <p:pRg st="8" end="8"/>
                                            </p:txEl>
                                          </p:spTgt>
                                        </p:tgtEl>
                                        <p:attrNameLst>
                                          <p:attrName>style.visibility</p:attrName>
                                        </p:attrNameLst>
                                      </p:cBhvr>
                                      <p:to>
                                        <p:strVal val="visible"/>
                                      </p:to>
                                    </p:set>
                                    <p:animEffect transition="in" filter="circle(in)">
                                      <p:cBhvr>
                                        <p:cTn id="27" dur="2000"/>
                                        <p:tgtEl>
                                          <p:spTgt spid="5">
                                            <p:txEl>
                                              <p:pRg st="8" end="8"/>
                                            </p:txEl>
                                          </p:spTgt>
                                        </p:tgtEl>
                                      </p:cBhvr>
                                    </p:animEffect>
                                  </p:childTnLst>
                                </p:cTn>
                              </p:par>
                              <p:par>
                                <p:cTn id="28" presetID="6" presetClass="entr" presetSubtype="16" fill="hold" nodeType="withEffect">
                                  <p:stCondLst>
                                    <p:cond delay="0"/>
                                  </p:stCondLst>
                                  <p:childTnLst>
                                    <p:set>
                                      <p:cBhvr>
                                        <p:cTn id="29" dur="1" fill="hold">
                                          <p:stCondLst>
                                            <p:cond delay="0"/>
                                          </p:stCondLst>
                                        </p:cTn>
                                        <p:tgtEl>
                                          <p:spTgt spid="5">
                                            <p:txEl>
                                              <p:pRg st="9" end="9"/>
                                            </p:txEl>
                                          </p:spTgt>
                                        </p:tgtEl>
                                        <p:attrNameLst>
                                          <p:attrName>style.visibility</p:attrName>
                                        </p:attrNameLst>
                                      </p:cBhvr>
                                      <p:to>
                                        <p:strVal val="visible"/>
                                      </p:to>
                                    </p:set>
                                    <p:animEffect transition="in" filter="circle(in)">
                                      <p:cBhvr>
                                        <p:cTn id="30" dur="2000"/>
                                        <p:tgtEl>
                                          <p:spTgt spid="5">
                                            <p:txEl>
                                              <p:pRg st="9" end="9"/>
                                            </p:txEl>
                                          </p:spTgt>
                                        </p:tgtEl>
                                      </p:cBhvr>
                                    </p:animEffect>
                                  </p:childTnLst>
                                </p:cTn>
                              </p:par>
                              <p:par>
                                <p:cTn id="31" presetID="6" presetClass="entr" presetSubtype="16" fill="hold" nodeType="withEffect">
                                  <p:stCondLst>
                                    <p:cond delay="0"/>
                                  </p:stCondLst>
                                  <p:childTnLst>
                                    <p:set>
                                      <p:cBhvr>
                                        <p:cTn id="32" dur="1" fill="hold">
                                          <p:stCondLst>
                                            <p:cond delay="0"/>
                                          </p:stCondLst>
                                        </p:cTn>
                                        <p:tgtEl>
                                          <p:spTgt spid="5">
                                            <p:txEl>
                                              <p:pRg st="10" end="10"/>
                                            </p:txEl>
                                          </p:spTgt>
                                        </p:tgtEl>
                                        <p:attrNameLst>
                                          <p:attrName>style.visibility</p:attrName>
                                        </p:attrNameLst>
                                      </p:cBhvr>
                                      <p:to>
                                        <p:strVal val="visible"/>
                                      </p:to>
                                    </p:set>
                                    <p:animEffect transition="in" filter="circle(in)">
                                      <p:cBhvr>
                                        <p:cTn id="33" dur="2000"/>
                                        <p:tgtEl>
                                          <p:spTgt spid="5">
                                            <p:txEl>
                                              <p:pRg st="10" end="10"/>
                                            </p:txEl>
                                          </p:spTgt>
                                        </p:tgtEl>
                                      </p:cBhvr>
                                    </p:animEffect>
                                  </p:childTnLst>
                                </p:cTn>
                              </p:par>
                              <p:par>
                                <p:cTn id="34" presetID="6" presetClass="entr" presetSubtype="16" fill="hold" nodeType="withEffect">
                                  <p:stCondLst>
                                    <p:cond delay="0"/>
                                  </p:stCondLst>
                                  <p:childTnLst>
                                    <p:set>
                                      <p:cBhvr>
                                        <p:cTn id="35" dur="1" fill="hold">
                                          <p:stCondLst>
                                            <p:cond delay="0"/>
                                          </p:stCondLst>
                                        </p:cTn>
                                        <p:tgtEl>
                                          <p:spTgt spid="5">
                                            <p:txEl>
                                              <p:pRg st="11" end="11"/>
                                            </p:txEl>
                                          </p:spTgt>
                                        </p:tgtEl>
                                        <p:attrNameLst>
                                          <p:attrName>style.visibility</p:attrName>
                                        </p:attrNameLst>
                                      </p:cBhvr>
                                      <p:to>
                                        <p:strVal val="visible"/>
                                      </p:to>
                                    </p:set>
                                    <p:animEffect transition="in" filter="circle(in)">
                                      <p:cBhvr>
                                        <p:cTn id="36" dur="2000"/>
                                        <p:tgtEl>
                                          <p:spTgt spid="5">
                                            <p:txEl>
                                              <p:pRg st="11" end="11"/>
                                            </p:txEl>
                                          </p:spTgt>
                                        </p:tgtEl>
                                      </p:cBhvr>
                                    </p:animEffect>
                                  </p:childTnLst>
                                </p:cTn>
                              </p:par>
                              <p:par>
                                <p:cTn id="37" presetID="6" presetClass="entr" presetSubtype="16" fill="hold" nodeType="withEffect">
                                  <p:stCondLst>
                                    <p:cond delay="0"/>
                                  </p:stCondLst>
                                  <p:childTnLst>
                                    <p:set>
                                      <p:cBhvr>
                                        <p:cTn id="38" dur="1" fill="hold">
                                          <p:stCondLst>
                                            <p:cond delay="0"/>
                                          </p:stCondLst>
                                        </p:cTn>
                                        <p:tgtEl>
                                          <p:spTgt spid="5">
                                            <p:txEl>
                                              <p:pRg st="12" end="12"/>
                                            </p:txEl>
                                          </p:spTgt>
                                        </p:tgtEl>
                                        <p:attrNameLst>
                                          <p:attrName>style.visibility</p:attrName>
                                        </p:attrNameLst>
                                      </p:cBhvr>
                                      <p:to>
                                        <p:strVal val="visible"/>
                                      </p:to>
                                    </p:set>
                                    <p:animEffect transition="in" filter="circle(in)">
                                      <p:cBhvr>
                                        <p:cTn id="39" dur="2000"/>
                                        <p:tgtEl>
                                          <p:spTgt spid="5">
                                            <p:txEl>
                                              <p:pRg st="12" end="12"/>
                                            </p:txEl>
                                          </p:spTgt>
                                        </p:tgtEl>
                                      </p:cBhvr>
                                    </p:animEffect>
                                  </p:childTnLst>
                                </p:cTn>
                              </p:par>
                              <p:par>
                                <p:cTn id="40" presetID="6" presetClass="entr" presetSubtype="16" fill="hold" nodeType="withEffect">
                                  <p:stCondLst>
                                    <p:cond delay="0"/>
                                  </p:stCondLst>
                                  <p:childTnLst>
                                    <p:set>
                                      <p:cBhvr>
                                        <p:cTn id="41" dur="1" fill="hold">
                                          <p:stCondLst>
                                            <p:cond delay="0"/>
                                          </p:stCondLst>
                                        </p:cTn>
                                        <p:tgtEl>
                                          <p:spTgt spid="5">
                                            <p:txEl>
                                              <p:pRg st="13" end="13"/>
                                            </p:txEl>
                                          </p:spTgt>
                                        </p:tgtEl>
                                        <p:attrNameLst>
                                          <p:attrName>style.visibility</p:attrName>
                                        </p:attrNameLst>
                                      </p:cBhvr>
                                      <p:to>
                                        <p:strVal val="visible"/>
                                      </p:to>
                                    </p:set>
                                    <p:animEffect transition="in" filter="circle(in)">
                                      <p:cBhvr>
                                        <p:cTn id="42" dur="2000"/>
                                        <p:tgtEl>
                                          <p:spTgt spid="5">
                                            <p:txEl>
                                              <p:pRg st="13" end="13"/>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6" presetClass="entr" presetSubtype="16" fill="hold" nodeType="clickEffect">
                                  <p:stCondLst>
                                    <p:cond delay="0"/>
                                  </p:stCondLst>
                                  <p:childTnLst>
                                    <p:set>
                                      <p:cBhvr>
                                        <p:cTn id="46" dur="1" fill="hold">
                                          <p:stCondLst>
                                            <p:cond delay="0"/>
                                          </p:stCondLst>
                                        </p:cTn>
                                        <p:tgtEl>
                                          <p:spTgt spid="5">
                                            <p:txEl>
                                              <p:pRg st="15" end="15"/>
                                            </p:txEl>
                                          </p:spTgt>
                                        </p:tgtEl>
                                        <p:attrNameLst>
                                          <p:attrName>style.visibility</p:attrName>
                                        </p:attrNameLst>
                                      </p:cBhvr>
                                      <p:to>
                                        <p:strVal val="visible"/>
                                      </p:to>
                                    </p:set>
                                    <p:animEffect transition="in" filter="circle(in)">
                                      <p:cBhvr>
                                        <p:cTn id="47" dur="2000"/>
                                        <p:tgtEl>
                                          <p:spTgt spid="5">
                                            <p:txEl>
                                              <p:pRg st="15" end="15"/>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6" presetClass="entr" presetSubtype="16" fill="hold" nodeType="clickEffect">
                                  <p:stCondLst>
                                    <p:cond delay="0"/>
                                  </p:stCondLst>
                                  <p:childTnLst>
                                    <p:set>
                                      <p:cBhvr>
                                        <p:cTn id="51" dur="1" fill="hold">
                                          <p:stCondLst>
                                            <p:cond delay="0"/>
                                          </p:stCondLst>
                                        </p:cTn>
                                        <p:tgtEl>
                                          <p:spTgt spid="5">
                                            <p:txEl>
                                              <p:pRg st="17" end="17"/>
                                            </p:txEl>
                                          </p:spTgt>
                                        </p:tgtEl>
                                        <p:attrNameLst>
                                          <p:attrName>style.visibility</p:attrName>
                                        </p:attrNameLst>
                                      </p:cBhvr>
                                      <p:to>
                                        <p:strVal val="visible"/>
                                      </p:to>
                                    </p:set>
                                    <p:animEffect transition="in" filter="circle(in)">
                                      <p:cBhvr>
                                        <p:cTn id="52" dur="2000"/>
                                        <p:tgtEl>
                                          <p:spTgt spid="5">
                                            <p:txEl>
                                              <p:pRg st="17" end="1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Trolley problem - Wikipedia">
            <a:extLst>
              <a:ext uri="{FF2B5EF4-FFF2-40B4-BE49-F238E27FC236}">
                <a16:creationId xmlns:a16="http://schemas.microsoft.com/office/drawing/2014/main" id="{72085BD4-CE68-47C7-8FC2-1E5AB188F72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1071" y="1409947"/>
            <a:ext cx="8080711" cy="39067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273050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90675" y="581025"/>
            <a:ext cx="9010650" cy="5695950"/>
          </a:xfrm>
          <a:prstGeom prst="rect">
            <a:avLst/>
          </a:prstGeom>
          <a:solidFill>
            <a:sysClr val="window" lastClr="FFFFFF"/>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n-GB" sz="3600" b="1" i="1">
                <a:effectLst/>
                <a:latin typeface="Calibri" panose="020F0502020204030204" pitchFamily="34" charset="0"/>
                <a:ea typeface="Calibri" panose="020F0502020204030204" pitchFamily="34" charset="0"/>
                <a:cs typeface="Times New Roman" panose="02020603050405020304" pitchFamily="18" charset="0"/>
              </a:rPr>
              <a:t>You are in control of the NHS budget in England and Wales. You must decide what to do with the remaining £100,000 in your budget. You must decide between the funding of 1,000 hip replacements of those over the age of 70, or the heart transplants of 10 children under the age of 10.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1000"/>
              </a:spcAft>
            </a:pPr>
            <a:r>
              <a:rPr lang="en-GB" sz="3600" b="1" i="1">
                <a:effectLst/>
                <a:latin typeface="Calibri" panose="020F0502020204030204" pitchFamily="34" charset="0"/>
                <a:ea typeface="Calibri" panose="020F0502020204030204" pitchFamily="34" charset="0"/>
                <a:cs typeface="Times New Roman" panose="02020603050405020304" pitchFamily="18" charset="0"/>
              </a:rPr>
              <a:t>What would you do?</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1000"/>
              </a:spcAft>
            </a:pPr>
            <a:r>
              <a:rPr lang="en-GB" sz="1100">
                <a:effectLst/>
                <a:latin typeface="Calibri" panose="020F050202020403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719142501"/>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0B082E"/>
      </a:dk2>
      <a:lt2>
        <a:srgbClr val="F3F3F2"/>
      </a:lt2>
      <a:accent1>
        <a:srgbClr val="62B4C6"/>
      </a:accent1>
      <a:accent2>
        <a:srgbClr val="1B376E"/>
      </a:accent2>
      <a:accent3>
        <a:srgbClr val="9EBE55"/>
      </a:accent3>
      <a:accent4>
        <a:srgbClr val="C65E5E"/>
      </a:accent4>
      <a:accent5>
        <a:srgbClr val="D3BA55"/>
      </a:accent5>
      <a:accent6>
        <a:srgbClr val="96648A"/>
      </a:accent6>
      <a:hlink>
        <a:srgbClr val="62B4C6"/>
      </a:hlink>
      <a:folHlink>
        <a:srgbClr val="96648A"/>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D71F8F05-6246-47AF-9E68-E57F6C93F79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Badge</Template>
  <TotalTime>5937</TotalTime>
  <Words>863</Words>
  <Application>Microsoft Office PowerPoint</Application>
  <PresentationFormat>Widescreen</PresentationFormat>
  <Paragraphs>119</Paragraphs>
  <Slides>18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Arial</vt:lpstr>
      <vt:lpstr>Calibri</vt:lpstr>
      <vt:lpstr>Comic Sans MS</vt:lpstr>
      <vt:lpstr>Gill Sans MT</vt:lpstr>
      <vt:lpstr>Impact</vt:lpstr>
      <vt:lpstr>Times New Roman</vt:lpstr>
      <vt:lpstr>Badge</vt:lpstr>
      <vt:lpstr>A Level Religious studies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Level Religious studies</dc:title>
  <dc:creator>Shelley mc crory</dc:creator>
  <cp:lastModifiedBy>Miss S McCrory (St Ambrose College)</cp:lastModifiedBy>
  <cp:revision>20</cp:revision>
  <dcterms:created xsi:type="dcterms:W3CDTF">2019-11-13T19:52:59Z</dcterms:created>
  <dcterms:modified xsi:type="dcterms:W3CDTF">2024-11-13T18:21:14Z</dcterms:modified>
</cp:coreProperties>
</file>