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3" r:id="rId4"/>
    <p:sldId id="286" r:id="rId5"/>
    <p:sldId id="274" r:id="rId6"/>
    <p:sldId id="264" r:id="rId7"/>
    <p:sldId id="276" r:id="rId8"/>
    <p:sldId id="277" r:id="rId9"/>
    <p:sldId id="278" r:id="rId10"/>
    <p:sldId id="279" r:id="rId11"/>
    <p:sldId id="281" r:id="rId12"/>
    <p:sldId id="287" r:id="rId13"/>
    <p:sldId id="282" r:id="rId14"/>
    <p:sldId id="261" r:id="rId15"/>
    <p:sldId id="283" r:id="rId16"/>
    <p:sldId id="284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3554"/>
    <a:srgbClr val="272822"/>
    <a:srgbClr val="FFFFFF"/>
    <a:srgbClr val="548235"/>
    <a:srgbClr val="357382"/>
    <a:srgbClr val="E6E6E6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4" autoAdjust="0"/>
    <p:restoredTop sz="90788" autoAdjust="0"/>
  </p:normalViewPr>
  <p:slideViewPr>
    <p:cSldViewPr snapToGrid="0">
      <p:cViewPr varScale="1">
        <p:scale>
          <a:sx n="80" d="100"/>
          <a:sy n="80" d="100"/>
        </p:scale>
        <p:origin x="12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D Sweeney (St Ambrose College)" userId="3dcbd768-9695-4868-8fed-8f77f699f4e0" providerId="ADAL" clId="{2FD19BBB-310F-4DB3-A69F-3E24D558C6CA}"/>
    <pc:docChg chg="delSld modSld">
      <pc:chgData name="Mr D Sweeney (St Ambrose College)" userId="3dcbd768-9695-4868-8fed-8f77f699f4e0" providerId="ADAL" clId="{2FD19BBB-310F-4DB3-A69F-3E24D558C6CA}" dt="2025-11-11T12:20:56.953" v="84" actId="20577"/>
      <pc:docMkLst>
        <pc:docMk/>
      </pc:docMkLst>
      <pc:sldChg chg="modSp mod">
        <pc:chgData name="Mr D Sweeney (St Ambrose College)" userId="3dcbd768-9695-4868-8fed-8f77f699f4e0" providerId="ADAL" clId="{2FD19BBB-310F-4DB3-A69F-3E24D558C6CA}" dt="2025-11-11T12:20:56.953" v="84" actId="20577"/>
        <pc:sldMkLst>
          <pc:docMk/>
          <pc:sldMk cId="1385003022" sldId="284"/>
        </pc:sldMkLst>
        <pc:spChg chg="mod">
          <ac:chgData name="Mr D Sweeney (St Ambrose College)" userId="3dcbd768-9695-4868-8fed-8f77f699f4e0" providerId="ADAL" clId="{2FD19BBB-310F-4DB3-A69F-3E24D558C6CA}" dt="2025-11-11T12:20:56.953" v="84" actId="20577"/>
          <ac:spMkLst>
            <pc:docMk/>
            <pc:sldMk cId="1385003022" sldId="284"/>
            <ac:spMk id="4" creationId="{504C9413-BB1D-4DAB-90A3-FD15EA9A1B75}"/>
          </ac:spMkLst>
        </pc:spChg>
      </pc:sldChg>
      <pc:sldChg chg="modSp mod">
        <pc:chgData name="Mr D Sweeney (St Ambrose College)" userId="3dcbd768-9695-4868-8fed-8f77f699f4e0" providerId="ADAL" clId="{2FD19BBB-310F-4DB3-A69F-3E24D558C6CA}" dt="2025-11-11T12:19:57.858" v="82" actId="20577"/>
        <pc:sldMkLst>
          <pc:docMk/>
          <pc:sldMk cId="3382998906" sldId="287"/>
        </pc:sldMkLst>
        <pc:spChg chg="mod">
          <ac:chgData name="Mr D Sweeney (St Ambrose College)" userId="3dcbd768-9695-4868-8fed-8f77f699f4e0" providerId="ADAL" clId="{2FD19BBB-310F-4DB3-A69F-3E24D558C6CA}" dt="2025-11-11T12:19:57.858" v="82" actId="20577"/>
          <ac:spMkLst>
            <pc:docMk/>
            <pc:sldMk cId="3382998906" sldId="287"/>
            <ac:spMk id="4" creationId="{871911A6-45F5-4618-85D5-60E1005951A0}"/>
          </ac:spMkLst>
        </pc:spChg>
      </pc:sldChg>
    </pc:docChg>
  </pc:docChgLst>
  <pc:docChgLst>
    <pc:chgData name="Mr D Sweeney (St Ambrose College)" userId="3dcbd768-9695-4868-8fed-8f77f699f4e0" providerId="ADAL" clId="{A27C27DD-45CC-4873-AE68-A3EEA621C4C3}"/>
    <pc:docChg chg="custSel delSld modSld">
      <pc:chgData name="Mr D Sweeney (St Ambrose College)" userId="3dcbd768-9695-4868-8fed-8f77f699f4e0" providerId="ADAL" clId="{A27C27DD-45CC-4873-AE68-A3EEA621C4C3}" dt="2025-11-27T10:16:56.246" v="74" actId="47"/>
      <pc:docMkLst>
        <pc:docMk/>
      </pc:docMkLst>
      <pc:sldChg chg="del">
        <pc:chgData name="Mr D Sweeney (St Ambrose College)" userId="3dcbd768-9695-4868-8fed-8f77f699f4e0" providerId="ADAL" clId="{A27C27DD-45CC-4873-AE68-A3EEA621C4C3}" dt="2025-11-27T10:16:56.246" v="74" actId="47"/>
        <pc:sldMkLst>
          <pc:docMk/>
          <pc:sldMk cId="2357190749" sldId="273"/>
        </pc:sldMkLst>
      </pc:sldChg>
      <pc:sldChg chg="modSp mod">
        <pc:chgData name="Mr D Sweeney (St Ambrose College)" userId="3dcbd768-9695-4868-8fed-8f77f699f4e0" providerId="ADAL" clId="{A27C27DD-45CC-4873-AE68-A3EEA621C4C3}" dt="2025-11-12T17:53:27.927" v="23" actId="20577"/>
        <pc:sldMkLst>
          <pc:docMk/>
          <pc:sldMk cId="3847100170" sldId="277"/>
        </pc:sldMkLst>
        <pc:spChg chg="mod">
          <ac:chgData name="Mr D Sweeney (St Ambrose College)" userId="3dcbd768-9695-4868-8fed-8f77f699f4e0" providerId="ADAL" clId="{A27C27DD-45CC-4873-AE68-A3EEA621C4C3}" dt="2025-11-12T17:53:27.927" v="23" actId="20577"/>
          <ac:spMkLst>
            <pc:docMk/>
            <pc:sldMk cId="3847100170" sldId="277"/>
            <ac:spMk id="3" creationId="{5B033159-1867-455A-83E6-2B1D1CA18F5C}"/>
          </ac:spMkLst>
        </pc:spChg>
      </pc:sldChg>
      <pc:sldChg chg="modSp mod">
        <pc:chgData name="Mr D Sweeney (St Ambrose College)" userId="3dcbd768-9695-4868-8fed-8f77f699f4e0" providerId="ADAL" clId="{A27C27DD-45CC-4873-AE68-A3EEA621C4C3}" dt="2025-11-12T17:54:06.961" v="24" actId="33524"/>
        <pc:sldMkLst>
          <pc:docMk/>
          <pc:sldMk cId="3732040219" sldId="281"/>
        </pc:sldMkLst>
        <pc:spChg chg="mod">
          <ac:chgData name="Mr D Sweeney (St Ambrose College)" userId="3dcbd768-9695-4868-8fed-8f77f699f4e0" providerId="ADAL" clId="{A27C27DD-45CC-4873-AE68-A3EEA621C4C3}" dt="2025-11-12T17:54:06.961" v="24" actId="33524"/>
          <ac:spMkLst>
            <pc:docMk/>
            <pc:sldMk cId="3732040219" sldId="281"/>
            <ac:spMk id="4" creationId="{871911A6-45F5-4618-85D5-60E1005951A0}"/>
          </ac:spMkLst>
        </pc:spChg>
      </pc:sldChg>
      <pc:sldChg chg="modSp mod">
        <pc:chgData name="Mr D Sweeney (St Ambrose College)" userId="3dcbd768-9695-4868-8fed-8f77f699f4e0" providerId="ADAL" clId="{A27C27DD-45CC-4873-AE68-A3EEA621C4C3}" dt="2025-11-12T17:54:28.894" v="42" actId="20577"/>
        <pc:sldMkLst>
          <pc:docMk/>
          <pc:sldMk cId="1758514885" sldId="282"/>
        </pc:sldMkLst>
        <pc:spChg chg="mod">
          <ac:chgData name="Mr D Sweeney (St Ambrose College)" userId="3dcbd768-9695-4868-8fed-8f77f699f4e0" providerId="ADAL" clId="{A27C27DD-45CC-4873-AE68-A3EEA621C4C3}" dt="2025-11-12T17:54:28.894" v="42" actId="20577"/>
          <ac:spMkLst>
            <pc:docMk/>
            <pc:sldMk cId="1758514885" sldId="282"/>
            <ac:spMk id="4" creationId="{504C9413-BB1D-4DAB-90A3-FD15EA9A1B75}"/>
          </ac:spMkLst>
        </pc:spChg>
      </pc:sldChg>
      <pc:sldChg chg="modSp mod">
        <pc:chgData name="Mr D Sweeney (St Ambrose College)" userId="3dcbd768-9695-4868-8fed-8f77f699f4e0" providerId="ADAL" clId="{A27C27DD-45CC-4873-AE68-A3EEA621C4C3}" dt="2025-11-12T17:54:53.909" v="73" actId="20577"/>
        <pc:sldMkLst>
          <pc:docMk/>
          <pc:sldMk cId="1385003022" sldId="284"/>
        </pc:sldMkLst>
        <pc:spChg chg="mod">
          <ac:chgData name="Mr D Sweeney (St Ambrose College)" userId="3dcbd768-9695-4868-8fed-8f77f699f4e0" providerId="ADAL" clId="{A27C27DD-45CC-4873-AE68-A3EEA621C4C3}" dt="2025-11-12T17:54:53.909" v="73" actId="20577"/>
          <ac:spMkLst>
            <pc:docMk/>
            <pc:sldMk cId="1385003022" sldId="284"/>
            <ac:spMk id="4" creationId="{504C9413-BB1D-4DAB-90A3-FD15EA9A1B7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BF638-832C-49C0-B0C9-DDB7E8E8D228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2936D-24A1-486A-A1CC-C1A578D7B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5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936D-24A1-486A-A1CC-C1A578D7BC3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042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936D-24A1-486A-A1CC-C1A578D7BC3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017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1A24"/>
                </a:solidFill>
                <a:effectLst/>
                <a:latin typeface="EuclidCircularB"/>
              </a:rPr>
              <a:t>Over 36% of jobs in the digital tech economy are in non tech occupations, like Product Management, User Experience, People, and Sales</a:t>
            </a:r>
            <a:endParaRPr lang="en-GB" dirty="0"/>
          </a:p>
          <a:p>
            <a:endParaRPr lang="en-GB" dirty="0"/>
          </a:p>
          <a:p>
            <a:r>
              <a:rPr lang="en-GB" dirty="0"/>
              <a:t>https://stagetechn.wpengine.com/people-and-skills-report-2022/#tech-job-vacancies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936D-24A1-486A-A1CC-C1A578D7BC3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875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936D-24A1-486A-A1CC-C1A578D7BC3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698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936D-24A1-486A-A1CC-C1A578D7BC3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218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936D-24A1-486A-A1CC-C1A578D7BC3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248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936D-24A1-486A-A1CC-C1A578D7BC3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30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936D-24A1-486A-A1CC-C1A578D7BC3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346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936D-24A1-486A-A1CC-C1A578D7BC3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977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936D-24A1-486A-A1CC-C1A578D7BC3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380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936D-24A1-486A-A1CC-C1A578D7BC3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104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936D-24A1-486A-A1CC-C1A578D7BC3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561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936D-24A1-486A-A1CC-C1A578D7BC3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291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936D-24A1-486A-A1CC-C1A578D7BC3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205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943B0-A414-4121-A72E-6E96E55E1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0645" y="2052607"/>
            <a:ext cx="6610709" cy="794110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151B4-FD10-4E85-BE1A-19A7F157D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0644" y="2946435"/>
            <a:ext cx="6610709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A5A5A5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59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BE77E-5F36-46CE-8845-AAEE5057D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0945"/>
            <a:ext cx="10515600" cy="543371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6546E-19B3-47F3-9B89-F343D7438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1441"/>
            <a:ext cx="10515600" cy="402898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66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96DCB-FF26-4202-8CC8-5FDEDC6A4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F2638-9FEB-4081-8526-74BB51A8D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CD06D-07D7-426B-92BF-ABC3EBF1F1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6A3CA-D109-44A8-A739-273C41B772BC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A633-D21F-477D-B99E-FF900D71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EBA13-FD04-44C5-A057-8996E47CB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92E628-0FC5-400C-AEDE-E4011EB1A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75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D676B-0AE7-4AD9-9B85-63378CDB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7EE41-8D7B-465B-A7A7-20131B42CF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13991-ED65-411E-B4E6-0F0EE3E95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61247-FEE6-47AB-AB84-88D9DAECD6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6A3CA-D109-44A8-A739-273C41B772BC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877CE2-A2E6-401C-9747-57BCE35C0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43F7F-2724-403D-917B-3FFF0A6B5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92E628-0FC5-400C-AEDE-E4011EB1A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70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50A23-05EB-4D0A-9ED3-E1896757E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E3260-76D7-4865-8951-A92272407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AA6518-4D24-49AD-BE4C-1E0C8C053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A31454-E616-43A5-A8E8-BCD1169B9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E3DB8A-5C0F-4B7D-9B37-942A7908F2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288656-89E5-4680-8BE0-41E96D3D1E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6A3CA-D109-44A8-A739-273C41B772BC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2FD143-BE18-4E24-B486-00032A8A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C8EC1E-4238-4037-83F4-F04B50E1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92E628-0FC5-400C-AEDE-E4011EB1A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2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02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D8261B-DD3C-482C-8A93-D19DF4C6176D}"/>
              </a:ext>
            </a:extLst>
          </p:cNvPr>
          <p:cNvSpPr/>
          <p:nvPr userDrawn="1"/>
        </p:nvSpPr>
        <p:spPr>
          <a:xfrm>
            <a:off x="0" y="0"/>
            <a:ext cx="12192000" cy="6556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722841-F318-4027-9E43-1788CD51206F}"/>
              </a:ext>
            </a:extLst>
          </p:cNvPr>
          <p:cNvSpPr txBox="1"/>
          <p:nvPr userDrawn="1"/>
        </p:nvSpPr>
        <p:spPr>
          <a:xfrm>
            <a:off x="612018" y="148744"/>
            <a:ext cx="3124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548235"/>
                </a:solidFill>
                <a:latin typeface="Century Gothic" panose="020B0502020202020204" pitchFamily="34" charset="0"/>
              </a:rPr>
              <a:t>A level Computer Science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1A2602-DEFC-4AFC-814C-3BD884C52A65}"/>
              </a:ext>
            </a:extLst>
          </p:cNvPr>
          <p:cNvSpPr/>
          <p:nvPr userDrawn="1"/>
        </p:nvSpPr>
        <p:spPr>
          <a:xfrm>
            <a:off x="0" y="655608"/>
            <a:ext cx="12192000" cy="8626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11957D-DF4A-4D4E-8954-DE8096270506}"/>
              </a:ext>
            </a:extLst>
          </p:cNvPr>
          <p:cNvSpPr/>
          <p:nvPr userDrawn="1"/>
        </p:nvSpPr>
        <p:spPr>
          <a:xfrm>
            <a:off x="612018" y="931653"/>
            <a:ext cx="5055537" cy="586596"/>
          </a:xfrm>
          <a:prstGeom prst="rect">
            <a:avLst/>
          </a:prstGeom>
          <a:solidFill>
            <a:srgbClr val="823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OPTIONS TALK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0EF281-BEA4-4A32-A199-46B46DCF55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038"/>
          <a:stretch/>
        </p:blipFill>
        <p:spPr>
          <a:xfrm>
            <a:off x="1" y="1579900"/>
            <a:ext cx="12191999" cy="52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7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sc.gov.uk/cyberfirst/bursar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r.org.uk/qualifications/as-and-a-level/computer-science-h046-h446-from-2015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878B5-EF4B-4F5C-98CA-3E2E21603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18" y="2052608"/>
            <a:ext cx="10973967" cy="125721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200" dirty="0"/>
              <a:t>“Computer Science is no more about computers than astronomy is about telescopes.” </a:t>
            </a:r>
            <a:r>
              <a:rPr lang="en-GB" sz="2400" dirty="0"/>
              <a:t>- </a:t>
            </a:r>
            <a:r>
              <a:rPr lang="en-GB" sz="2400" dirty="0" err="1"/>
              <a:t>Edsger</a:t>
            </a:r>
            <a:r>
              <a:rPr lang="en-GB" sz="2400" dirty="0"/>
              <a:t> W. Dijkstra</a:t>
            </a:r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7F1E70-5859-4980-9548-DB0E60C35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9820"/>
            <a:ext cx="6456224" cy="35481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D4680A-DAC2-4085-B29C-0F9115CE4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3338" y="4151141"/>
            <a:ext cx="3578662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29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BB84-2948-447B-AD9F-DF0DB06D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85" y="1940945"/>
            <a:ext cx="5213873" cy="608618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GB" sz="2400" b="1" dirty="0"/>
              <a:t>Subject Links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E413E4-E522-4368-A623-726450EA73D8}"/>
              </a:ext>
            </a:extLst>
          </p:cNvPr>
          <p:cNvSpPr/>
          <p:nvPr/>
        </p:nvSpPr>
        <p:spPr>
          <a:xfrm>
            <a:off x="613185" y="2667900"/>
            <a:ext cx="42962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Maths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Further Maths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Physics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Design and Technology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Business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B46183-A199-8069-91D0-BE4E3BE9FD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39"/>
          <a:stretch/>
        </p:blipFill>
        <p:spPr>
          <a:xfrm>
            <a:off x="6075534" y="3221182"/>
            <a:ext cx="6116466" cy="363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9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F477AA-0337-C72C-E148-70A035822B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" t="19871" r="28307" b="5824"/>
          <a:stretch/>
        </p:blipFill>
        <p:spPr>
          <a:xfrm>
            <a:off x="6886653" y="1505527"/>
            <a:ext cx="5342292" cy="53358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B7BB84-2948-447B-AD9F-DF0DB06D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85" y="1940945"/>
            <a:ext cx="5213873" cy="608618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GB" sz="2400" b="1" dirty="0"/>
              <a:t>Degrees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1911A6-45F5-4618-85D5-60E1005951A0}"/>
              </a:ext>
            </a:extLst>
          </p:cNvPr>
          <p:cNvSpPr/>
          <p:nvPr/>
        </p:nvSpPr>
        <p:spPr>
          <a:xfrm>
            <a:off x="594712" y="2390807"/>
            <a:ext cx="895568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Many universities offer computer science, software engineering, or computing degrees either on their own or as a ‘joint </a:t>
            </a:r>
            <a:r>
              <a:rPr lang="en-US" sz="2400" dirty="0" err="1"/>
              <a:t>honours’</a:t>
            </a:r>
            <a:r>
              <a:rPr lang="en-US" sz="2400" dirty="0"/>
              <a:t> program. </a:t>
            </a:r>
          </a:p>
          <a:p>
            <a:endParaRPr lang="en-US" sz="2400" dirty="0"/>
          </a:p>
          <a:p>
            <a:r>
              <a:rPr lang="en-US" sz="2400" dirty="0"/>
              <a:t>More specialist degrees, such as telecommunications engineering, hardware engineering, cyber security analyst, games programming, IT and business, also benefit from A-level computing.</a:t>
            </a:r>
          </a:p>
          <a:p>
            <a:endParaRPr lang="en-US" sz="2400" dirty="0"/>
          </a:p>
          <a:p>
            <a:r>
              <a:rPr lang="en-US" sz="2400" dirty="0"/>
              <a:t>Computing is also useful for the application of any </a:t>
            </a:r>
          </a:p>
          <a:p>
            <a:r>
              <a:rPr lang="en-US" sz="2400" dirty="0"/>
              <a:t>science or engineering-based degree, as it provides </a:t>
            </a:r>
          </a:p>
          <a:p>
            <a:r>
              <a:rPr lang="en-US" sz="2400" dirty="0"/>
              <a:t>opportunities for practical problem solving and logical thinking.</a:t>
            </a:r>
          </a:p>
        </p:txBody>
      </p:sp>
    </p:spTree>
    <p:extLst>
      <p:ext uri="{BB962C8B-B14F-4D97-AF65-F5344CB8AC3E}">
        <p14:creationId xmlns:p14="http://schemas.microsoft.com/office/powerpoint/2010/main" val="3732040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BB84-2948-447B-AD9F-DF0DB06D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85" y="1940945"/>
            <a:ext cx="5213873" cy="608618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GB" sz="2400" b="1" dirty="0"/>
              <a:t>Sutton Trust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1911A6-45F5-4618-85D5-60E1005951A0}"/>
              </a:ext>
            </a:extLst>
          </p:cNvPr>
          <p:cNvSpPr/>
          <p:nvPr/>
        </p:nvSpPr>
        <p:spPr>
          <a:xfrm>
            <a:off x="613185" y="2549563"/>
            <a:ext cx="48429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Successfully had one student receive a full scholarship to Princeton University to study Computer Science last year – he started at the University September 2023</a:t>
            </a:r>
          </a:p>
          <a:p>
            <a:endParaRPr lang="en-US" sz="2400" dirty="0"/>
          </a:p>
          <a:p>
            <a:r>
              <a:rPr lang="en-US" sz="2400" dirty="0"/>
              <a:t>Two more students applying this year.</a:t>
            </a:r>
          </a:p>
          <a:p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2E95D3-9739-4625-A091-6E94C4F6D4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10" t="55088" r="51597" b="22456"/>
          <a:stretch/>
        </p:blipFill>
        <p:spPr>
          <a:xfrm>
            <a:off x="5875846" y="2245254"/>
            <a:ext cx="5702969" cy="414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98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BB84-2948-447B-AD9F-DF0DB06D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85" y="1940945"/>
            <a:ext cx="5213873" cy="608618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GB" sz="2400" b="1" dirty="0"/>
              <a:t>Cyber First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4C9413-BB1D-4DAB-90A3-FD15EA9A1B75}"/>
              </a:ext>
            </a:extLst>
          </p:cNvPr>
          <p:cNvSpPr/>
          <p:nvPr/>
        </p:nvSpPr>
        <p:spPr>
          <a:xfrm>
            <a:off x="613184" y="2667900"/>
            <a:ext cx="114033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823554"/>
                </a:solidFill>
                <a:ea typeface="+mj-ea"/>
                <a:cs typeface="+mj-cs"/>
              </a:rPr>
              <a:t>CyberFirst</a:t>
            </a:r>
            <a:r>
              <a:rPr lang="en-US" sz="2400" b="1" dirty="0">
                <a:solidFill>
                  <a:srgbClr val="823554"/>
                </a:solidFill>
                <a:ea typeface="+mj-ea"/>
                <a:cs typeface="+mj-cs"/>
              </a:rPr>
              <a:t> offers students a real choice after A Levels or whilst at University.</a:t>
            </a:r>
          </a:p>
          <a:p>
            <a:endParaRPr lang="en-US" sz="2400" b="1" dirty="0">
              <a:solidFill>
                <a:srgbClr val="823554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 </a:t>
            </a:r>
            <a:r>
              <a:rPr lang="en-US" sz="2400" dirty="0" err="1"/>
              <a:t>CyberFirst</a:t>
            </a:r>
            <a:r>
              <a:rPr lang="en-US" sz="2400" dirty="0"/>
              <a:t> Bursary offers undergraduates £4,000 per year financial assistance and paid cyber security training each summer to help kick start their career in cyber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 </a:t>
            </a:r>
            <a:r>
              <a:rPr lang="en-US" sz="2400" dirty="0" err="1"/>
              <a:t>CyberFirst</a:t>
            </a:r>
            <a:r>
              <a:rPr lang="en-US" sz="2400" dirty="0"/>
              <a:t> Degree Apprenticeship allows undergraduates to earn whilst they learn, ready for a job with GCHQ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Summer Placements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https://www.ncsc.gov.uk/cyberfirst/bursary</a:t>
            </a:r>
            <a:r>
              <a:rPr lang="en-US" sz="2400" dirty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58514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937C5B-8DBB-D547-DCC0-08DEB25EA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91" y="1844123"/>
            <a:ext cx="7697912" cy="5008553"/>
          </a:xfrm>
          <a:prstGeom prst="rect">
            <a:avLst/>
          </a:prstGeom>
        </p:spPr>
      </p:pic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ACDFDB1-9BE6-4147-8796-A1A6B1E75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384" y="3967247"/>
            <a:ext cx="2890753" cy="28907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DE5994-B3F4-4F23-A6E5-1D9AB007E39C}"/>
              </a:ext>
            </a:extLst>
          </p:cNvPr>
          <p:cNvSpPr txBox="1"/>
          <p:nvPr/>
        </p:nvSpPr>
        <p:spPr>
          <a:xfrm>
            <a:off x="8014298" y="1844123"/>
            <a:ext cx="3586927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823554"/>
                </a:solidFill>
                <a:ea typeface="+mj-ea"/>
                <a:cs typeface="+mj-cs"/>
              </a:rPr>
              <a:t>Growth in this sector is predicted to continue to grow!</a:t>
            </a:r>
          </a:p>
          <a:p>
            <a:endParaRPr lang="en-GB" sz="1200" b="1" dirty="0">
              <a:solidFill>
                <a:srgbClr val="823554"/>
              </a:solidFill>
              <a:ea typeface="+mj-ea"/>
              <a:cs typeface="+mj-cs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dirty="0">
                <a:solidFill>
                  <a:srgbClr val="272822"/>
                </a:solidFill>
                <a:ea typeface="+mj-ea"/>
                <a:cs typeface="+mj-cs"/>
              </a:rPr>
              <a:t>Did you know the computer games industry is bigger than the film and music industries combined?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A6EC0B-16C4-4BCD-9C9A-01B47EB1FC15}"/>
              </a:ext>
            </a:extLst>
          </p:cNvPr>
          <p:cNvSpPr txBox="1">
            <a:spLocks/>
          </p:cNvSpPr>
          <p:nvPr/>
        </p:nvSpPr>
        <p:spPr>
          <a:xfrm>
            <a:off x="2783646" y="4846895"/>
            <a:ext cx="4723503" cy="132938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5000"/>
              </a:lnSpc>
              <a:spcBef>
                <a:spcPts val="0"/>
              </a:spcBef>
            </a:pPr>
            <a:r>
              <a:rPr lang="en-GB" sz="2400" dirty="0">
                <a:latin typeface="Century Gothic" panose="020B0502020202020204" pitchFamily="34" charset="0"/>
              </a:rPr>
              <a:t>Number of vacancies by industry</a:t>
            </a:r>
          </a:p>
        </p:txBody>
      </p:sp>
    </p:spTree>
    <p:extLst>
      <p:ext uri="{BB962C8B-B14F-4D97-AF65-F5344CB8AC3E}">
        <p14:creationId xmlns:p14="http://schemas.microsoft.com/office/powerpoint/2010/main" val="2186140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BB84-2948-447B-AD9F-DF0DB06D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85" y="1940945"/>
            <a:ext cx="5213873" cy="608618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GB" sz="2400" b="1" dirty="0"/>
              <a:t>Types of Careers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4C9413-BB1D-4DAB-90A3-FD15EA9A1B75}"/>
              </a:ext>
            </a:extLst>
          </p:cNvPr>
          <p:cNvSpPr/>
          <p:nvPr/>
        </p:nvSpPr>
        <p:spPr>
          <a:xfrm>
            <a:off x="613185" y="2667900"/>
            <a:ext cx="49929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•"/>
            </a:pPr>
            <a:r>
              <a:rPr lang="en-GB" altLang="en-US" sz="2400" dirty="0"/>
              <a:t>Software developer</a:t>
            </a:r>
          </a:p>
          <a:p>
            <a:pPr marL="457200" indent="-457200">
              <a:buFontTx/>
              <a:buChar char="•"/>
            </a:pPr>
            <a:r>
              <a:rPr lang="en-GB" altLang="en-US" sz="2400" dirty="0"/>
              <a:t>Systems engineer</a:t>
            </a:r>
          </a:p>
          <a:p>
            <a:pPr marL="457200" indent="-457200">
              <a:buFontTx/>
              <a:buChar char="•"/>
            </a:pPr>
            <a:r>
              <a:rPr lang="en-GB" altLang="en-US" sz="2400" dirty="0"/>
              <a:t>Database administrator</a:t>
            </a:r>
          </a:p>
          <a:p>
            <a:pPr marL="457200" indent="-457200">
              <a:buFontTx/>
              <a:buChar char="•"/>
            </a:pPr>
            <a:r>
              <a:rPr lang="en-GB" altLang="en-US" sz="2400" dirty="0"/>
              <a:t>Games developer</a:t>
            </a:r>
          </a:p>
          <a:p>
            <a:pPr marL="457200" indent="-457200">
              <a:buFontTx/>
              <a:buChar char="•"/>
            </a:pPr>
            <a:r>
              <a:rPr lang="en-GB" altLang="en-US" sz="2400" dirty="0"/>
              <a:t>Information systems manager</a:t>
            </a:r>
          </a:p>
          <a:p>
            <a:pPr marL="457200" indent="-457200">
              <a:buFontTx/>
              <a:buChar char="•"/>
            </a:pPr>
            <a:r>
              <a:rPr lang="en-GB" altLang="en-US" sz="2400" dirty="0"/>
              <a:t>Project Manager</a:t>
            </a:r>
          </a:p>
          <a:p>
            <a:pPr marL="457200" indent="-457200">
              <a:buFontTx/>
              <a:buChar char="•"/>
            </a:pPr>
            <a:r>
              <a:rPr lang="en-GB" altLang="en-US" sz="2400" dirty="0"/>
              <a:t>Cyber Security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0FC161-E486-4530-A2E5-6F140AD65D74}"/>
              </a:ext>
            </a:extLst>
          </p:cNvPr>
          <p:cNvSpPr/>
          <p:nvPr/>
        </p:nvSpPr>
        <p:spPr>
          <a:xfrm>
            <a:off x="7282545" y="2667900"/>
            <a:ext cx="42962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IT consultant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Multimedia programmer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Network engineer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Systems analyst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Systems developer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Web Developer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App Developer</a:t>
            </a:r>
          </a:p>
        </p:txBody>
      </p:sp>
    </p:spTree>
    <p:extLst>
      <p:ext uri="{BB962C8B-B14F-4D97-AF65-F5344CB8AC3E}">
        <p14:creationId xmlns:p14="http://schemas.microsoft.com/office/powerpoint/2010/main" val="906610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7BE914-F34F-4D9A-9E94-9AA7503C2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201" y="2063577"/>
            <a:ext cx="5661199" cy="438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B7BB84-2948-447B-AD9F-DF0DB06D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85" y="1940945"/>
            <a:ext cx="5213873" cy="608618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GB" sz="2400" b="1" dirty="0"/>
              <a:t>Opportunities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4C9413-BB1D-4DAB-90A3-FD15EA9A1B75}"/>
              </a:ext>
            </a:extLst>
          </p:cNvPr>
          <p:cNvSpPr/>
          <p:nvPr/>
        </p:nvSpPr>
        <p:spPr>
          <a:xfrm>
            <a:off x="613184" y="2667900"/>
            <a:ext cx="93799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>
                <a:solidFill>
                  <a:srgbClr val="823554"/>
                </a:solidFill>
                <a:ea typeface="+mj-ea"/>
                <a:cs typeface="+mj-cs"/>
              </a:rPr>
              <a:t>Numerous ways the boys can boost CV and University personal statement content</a:t>
            </a:r>
          </a:p>
          <a:p>
            <a:endParaRPr lang="en-GB" altLang="en-US" sz="2400" b="1" dirty="0">
              <a:solidFill>
                <a:srgbClr val="823554"/>
              </a:solidFill>
              <a:ea typeface="+mj-ea"/>
              <a:cs typeface="+mj-cs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altLang="en-US" sz="2400" dirty="0"/>
              <a:t>Mentor </a:t>
            </a:r>
            <a:r>
              <a:rPr lang="en-GB" altLang="en-US" sz="2400"/>
              <a:t>boys from years 10 and 11</a:t>
            </a:r>
            <a:endParaRPr lang="en-GB" altLang="en-US" sz="2400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altLang="en-US" sz="2400" dirty="0"/>
              <a:t>Run lunchtime clubs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altLang="en-US" sz="2400" dirty="0"/>
              <a:t>Open Days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altLang="en-US" sz="2400" dirty="0"/>
              <a:t>Complete any number of programming courses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altLang="en-US" sz="2400" dirty="0"/>
              <a:t>Research, Research, Research</a:t>
            </a:r>
          </a:p>
          <a:p>
            <a:pPr marL="914400" lvl="1" indent="-457200">
              <a:buFontTx/>
              <a:buChar char="•"/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85003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BB84-2948-447B-AD9F-DF0DB06D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85" y="3399630"/>
            <a:ext cx="5213873" cy="608618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GB" sz="2400" b="1" dirty="0"/>
              <a:t>Where to get more information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033159-1867-455A-83E6-2B1D1CA18F5C}"/>
              </a:ext>
            </a:extLst>
          </p:cNvPr>
          <p:cNvSpPr/>
          <p:nvPr/>
        </p:nvSpPr>
        <p:spPr>
          <a:xfrm>
            <a:off x="613185" y="4126585"/>
            <a:ext cx="600532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mrdsweeney@st-ambrosecollege.org.uk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OCR Exam board website:</a:t>
            </a:r>
            <a:br>
              <a:rPr lang="en-GB" sz="2400" dirty="0"/>
            </a:br>
            <a:r>
              <a:rPr lang="en-GB" sz="2400" dirty="0">
                <a:hlinkClick r:id="rId3"/>
              </a:rPr>
              <a:t>https://www.ocr.org.uk/qualifications/as-and-a-level/computer-science-h046-h446-from-2015/</a:t>
            </a:r>
            <a:r>
              <a:rPr lang="en-GB" sz="2400" dirty="0"/>
              <a:t> </a:t>
            </a: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E9E6EC3-9073-4479-87C0-84DBD46FFD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048" y="2548309"/>
            <a:ext cx="3896781" cy="38967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E7EC98-B48E-4A50-A602-9738D9FB2220}"/>
              </a:ext>
            </a:extLst>
          </p:cNvPr>
          <p:cNvSpPr/>
          <p:nvPr/>
        </p:nvSpPr>
        <p:spPr>
          <a:xfrm>
            <a:off x="437118" y="1947643"/>
            <a:ext cx="83041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823554"/>
                </a:solidFill>
                <a:ea typeface="+mj-ea"/>
                <a:cs typeface="+mj-cs"/>
              </a:rPr>
              <a:t>Thank you for listening. If you have any questions feel free to ask now or you can put them in an email</a:t>
            </a:r>
          </a:p>
        </p:txBody>
      </p:sp>
    </p:spTree>
    <p:extLst>
      <p:ext uri="{BB962C8B-B14F-4D97-AF65-F5344CB8AC3E}">
        <p14:creationId xmlns:p14="http://schemas.microsoft.com/office/powerpoint/2010/main" val="1938578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BB84-2948-447B-AD9F-DF0DB06D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85" y="1940945"/>
            <a:ext cx="5213873" cy="4386170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GB" sz="2400" b="1" dirty="0"/>
              <a:t>Why choose Computer Science? </a:t>
            </a:r>
            <a:br>
              <a:rPr lang="en-GB" sz="2400" b="1" dirty="0"/>
            </a:br>
            <a:br>
              <a:rPr lang="en-GB" sz="2400" dirty="0"/>
            </a:br>
            <a:r>
              <a:rPr lang="en-GB" sz="2400" b="1" dirty="0">
                <a:solidFill>
                  <a:srgbClr val="823554"/>
                </a:solidFill>
                <a:latin typeface="+mn-lt"/>
              </a:rPr>
              <a:t>Technology</a:t>
            </a:r>
            <a:r>
              <a:rPr lang="en-GB" sz="2400" dirty="0">
                <a:latin typeface="+mn-lt"/>
              </a:rPr>
              <a:t> is embedded in every aspect of our lives.</a:t>
            </a:r>
            <a:br>
              <a:rPr lang="en-GB" sz="2400" dirty="0">
                <a:latin typeface="+mn-lt"/>
              </a:rPr>
            </a:br>
            <a:br>
              <a:rPr lang="en-GB" sz="2400" dirty="0">
                <a:latin typeface="+mn-lt"/>
              </a:rPr>
            </a:br>
            <a:r>
              <a:rPr lang="en-GB" sz="2400" b="1" dirty="0">
                <a:solidFill>
                  <a:srgbClr val="823554"/>
                </a:solidFill>
                <a:latin typeface="+mn-lt"/>
              </a:rPr>
              <a:t>Computer Science</a:t>
            </a:r>
            <a:r>
              <a:rPr lang="en-GB" sz="2400" dirty="0">
                <a:solidFill>
                  <a:srgbClr val="823554"/>
                </a:solidFill>
                <a:latin typeface="+mn-lt"/>
              </a:rPr>
              <a:t> </a:t>
            </a:r>
            <a:r>
              <a:rPr lang="en-GB" sz="2400" dirty="0">
                <a:latin typeface="+mn-lt"/>
              </a:rPr>
              <a:t>is being used to help solve many of the world's biggest problems</a:t>
            </a: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DF40CAC-8BDB-41A3-AEB1-BC159F1B1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62761"/>
            <a:ext cx="5695239" cy="569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22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BC3572-8D3B-499A-A2A3-6BCC1929B89D}"/>
              </a:ext>
            </a:extLst>
          </p:cNvPr>
          <p:cNvSpPr/>
          <p:nvPr/>
        </p:nvSpPr>
        <p:spPr>
          <a:xfrm>
            <a:off x="0" y="1635162"/>
            <a:ext cx="12191999" cy="5077610"/>
          </a:xfrm>
          <a:prstGeom prst="rect">
            <a:avLst/>
          </a:prstGeom>
          <a:solidFill>
            <a:srgbClr val="272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22E6B2-EE8C-43E6-8614-230AC37A8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693" y="1639802"/>
            <a:ext cx="9018614" cy="507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2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BB84-2948-447B-AD9F-DF0DB06D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85" y="1940945"/>
            <a:ext cx="5213873" cy="608618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GB" sz="2400" b="1"/>
              <a:t>Entry Requirements</a:t>
            </a:r>
            <a:endParaRPr lang="en-GB" sz="24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033159-1867-455A-83E6-2B1D1CA18F5C}"/>
              </a:ext>
            </a:extLst>
          </p:cNvPr>
          <p:cNvSpPr/>
          <p:nvPr/>
        </p:nvSpPr>
        <p:spPr>
          <a:xfrm>
            <a:off x="613185" y="2667900"/>
            <a:ext cx="429627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b="1">
                <a:solidFill>
                  <a:srgbClr val="823554"/>
                </a:solidFill>
                <a:ea typeface="+mj-ea"/>
                <a:cs typeface="+mj-cs"/>
              </a:rPr>
              <a:t>Maths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/>
              <a:t>Grade 7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/>
          </a:p>
          <a:p>
            <a:pPr>
              <a:spcAft>
                <a:spcPts val="1200"/>
              </a:spcAft>
            </a:pPr>
            <a:r>
              <a:rPr lang="en-GB" sz="2400" b="1">
                <a:solidFill>
                  <a:srgbClr val="823554"/>
                </a:solidFill>
                <a:ea typeface="+mj-ea"/>
                <a:cs typeface="+mj-cs"/>
              </a:rPr>
              <a:t>Computing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/>
              <a:t>Grade 6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1026" name="Picture 2" descr="Entry Requirements | Study in UK | Postgrad">
            <a:extLst>
              <a:ext uri="{FF2B5EF4-FFF2-40B4-BE49-F238E27FC236}">
                <a16:creationId xmlns:a16="http://schemas.microsoft.com/office/drawing/2014/main" id="{38194B56-015B-ED44-B93C-38262D7B2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734" y="1940945"/>
            <a:ext cx="3929993" cy="39299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30664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EA950-EA8A-4115-A15D-DE6A64150798}"/>
              </a:ext>
            </a:extLst>
          </p:cNvPr>
          <p:cNvSpPr txBox="1">
            <a:spLocks/>
          </p:cNvSpPr>
          <p:nvPr/>
        </p:nvSpPr>
        <p:spPr>
          <a:xfrm>
            <a:off x="613185" y="1940945"/>
            <a:ext cx="5213873" cy="43861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GB" sz="2400" b="1" dirty="0">
                <a:latin typeface="Century Gothic" panose="020B0502020202020204" pitchFamily="34" charset="0"/>
              </a:rPr>
              <a:t>The Qualification</a:t>
            </a:r>
            <a:br>
              <a:rPr lang="en-GB" sz="2400" b="1" dirty="0"/>
            </a:br>
            <a:br>
              <a:rPr lang="en-GB" sz="2400" dirty="0"/>
            </a:br>
            <a:r>
              <a:rPr lang="en-GB" sz="2400" b="1" dirty="0">
                <a:solidFill>
                  <a:srgbClr val="823554"/>
                </a:solidFill>
                <a:latin typeface="+mn-lt"/>
              </a:rPr>
              <a:t>OCR A Level Computer Science</a:t>
            </a:r>
            <a:r>
              <a:rPr lang="en-GB" sz="2400" dirty="0">
                <a:latin typeface="+mn-lt"/>
              </a:rPr>
              <a:t> </a:t>
            </a: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Linear Course so all the content is examined at the end of two years</a:t>
            </a: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Content overlaps/builds on the content covered in the GCSE</a:t>
            </a:r>
            <a:br>
              <a:rPr lang="en-GB" sz="2400" dirty="0">
                <a:latin typeface="+mn-lt"/>
              </a:rPr>
            </a:br>
            <a:br>
              <a:rPr lang="en-GB" sz="2400" dirty="0">
                <a:latin typeface="+mn-lt"/>
              </a:rPr>
            </a:br>
            <a:endParaRPr lang="en-GB" sz="2400" dirty="0">
              <a:latin typeface="+mn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76F5D6-7233-4404-9975-9AD4FE663817}"/>
              </a:ext>
            </a:extLst>
          </p:cNvPr>
          <p:cNvSpPr txBox="1">
            <a:spLocks/>
          </p:cNvSpPr>
          <p:nvPr/>
        </p:nvSpPr>
        <p:spPr>
          <a:xfrm>
            <a:off x="6364944" y="1940945"/>
            <a:ext cx="5213873" cy="43861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GB" sz="2400" b="1" dirty="0">
                <a:solidFill>
                  <a:srgbClr val="823554"/>
                </a:solidFill>
                <a:latin typeface="+mn-lt"/>
              </a:rPr>
              <a:t>Paper 1 – Computer Systems</a:t>
            </a: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40% of A Level</a:t>
            </a: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b="1" dirty="0"/>
              <a:t>2 hours 30 minutes</a:t>
            </a: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b="1" dirty="0"/>
              <a:t>140 marks</a:t>
            </a:r>
            <a:endParaRPr lang="en-GB" sz="2400" b="1" dirty="0">
              <a:latin typeface="+mn-lt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GB" sz="2400" b="1" dirty="0">
              <a:solidFill>
                <a:srgbClr val="823554"/>
              </a:solidFill>
              <a:latin typeface="+mn-lt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GB" sz="2400" b="1" dirty="0">
                <a:solidFill>
                  <a:srgbClr val="823554"/>
                </a:solidFill>
                <a:latin typeface="+mn-lt"/>
              </a:rPr>
              <a:t>Paper 2 – Algorithms and Programming</a:t>
            </a:r>
            <a:endParaRPr lang="en-GB" sz="2400" dirty="0">
              <a:latin typeface="+mn-lt"/>
            </a:endParaRP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40% of A Level</a:t>
            </a: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2 hours 30 minutes</a:t>
            </a: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140 marks</a:t>
            </a:r>
            <a:br>
              <a:rPr lang="en-GB" sz="2400" dirty="0">
                <a:latin typeface="+mn-lt"/>
              </a:rPr>
            </a:br>
            <a:br>
              <a:rPr lang="en-GB" sz="2400" dirty="0">
                <a:latin typeface="+mn-lt"/>
              </a:rPr>
            </a:b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8492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BB84-2948-447B-AD9F-DF0DB06D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85" y="1940945"/>
            <a:ext cx="5213873" cy="608618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GB" sz="2400" b="1" dirty="0"/>
              <a:t>What does the course cover?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4DEF5-F93D-4311-A1B4-74A2313B5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634" y="1766360"/>
            <a:ext cx="4876190" cy="48761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033159-1867-455A-83E6-2B1D1CA18F5C}"/>
              </a:ext>
            </a:extLst>
          </p:cNvPr>
          <p:cNvSpPr/>
          <p:nvPr/>
        </p:nvSpPr>
        <p:spPr>
          <a:xfrm>
            <a:off x="613185" y="2667900"/>
            <a:ext cx="6096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Internal computer components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Cyber security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Data representation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Effect of digital technology on society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Programming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Networking and the Internet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Software development</a:t>
            </a:r>
          </a:p>
        </p:txBody>
      </p:sp>
    </p:spTree>
    <p:extLst>
      <p:ext uri="{BB962C8B-B14F-4D97-AF65-F5344CB8AC3E}">
        <p14:creationId xmlns:p14="http://schemas.microsoft.com/office/powerpoint/2010/main" val="3950258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BB84-2948-447B-AD9F-DF0DB06D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85" y="1940945"/>
            <a:ext cx="5213873" cy="608618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GB" sz="2400" b="1" dirty="0"/>
              <a:t>Year 13 – The Project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033159-1867-455A-83E6-2B1D1CA18F5C}"/>
              </a:ext>
            </a:extLst>
          </p:cNvPr>
          <p:cNvSpPr/>
          <p:nvPr/>
        </p:nvSpPr>
        <p:spPr>
          <a:xfrm>
            <a:off x="613185" y="2667900"/>
            <a:ext cx="429627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b="1" dirty="0">
                <a:solidFill>
                  <a:srgbClr val="823554"/>
                </a:solidFill>
                <a:ea typeface="+mj-ea"/>
                <a:cs typeface="+mj-cs"/>
              </a:rPr>
              <a:t>Non-exam assessment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75 marks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20% of A Level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Create solution to a problem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Independent research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Any Language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05FA5E-D713-45DB-9C2D-1D7AAE275268}"/>
              </a:ext>
            </a:extLst>
          </p:cNvPr>
          <p:cNvSpPr/>
          <p:nvPr/>
        </p:nvSpPr>
        <p:spPr>
          <a:xfrm>
            <a:off x="6741843" y="2667900"/>
            <a:ext cx="51889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b="1" dirty="0">
                <a:solidFill>
                  <a:srgbClr val="823554"/>
                </a:solidFill>
                <a:ea typeface="+mj-ea"/>
                <a:cs typeface="+mj-cs"/>
              </a:rPr>
              <a:t>Examples…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Complex Games (e.g. may involve playing against the computer)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Simulations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Automated scheduling/timetabling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Online multi-user websites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Robotics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Mobile Apps/Games</a:t>
            </a:r>
          </a:p>
        </p:txBody>
      </p:sp>
    </p:spTree>
    <p:extLst>
      <p:ext uri="{BB962C8B-B14F-4D97-AF65-F5344CB8AC3E}">
        <p14:creationId xmlns:p14="http://schemas.microsoft.com/office/powerpoint/2010/main" val="2720365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BB84-2948-447B-AD9F-DF0DB06D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85" y="1940945"/>
            <a:ext cx="5213873" cy="608618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GB" sz="2400" b="1" dirty="0"/>
              <a:t>Past Projects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033159-1867-455A-83E6-2B1D1CA18F5C}"/>
              </a:ext>
            </a:extLst>
          </p:cNvPr>
          <p:cNvSpPr/>
          <p:nvPr/>
        </p:nvSpPr>
        <p:spPr>
          <a:xfrm>
            <a:off x="613185" y="2667900"/>
            <a:ext cx="429627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Hive Lighting style system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2D and 3D Computer Games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Poker/Chess Tutorial/Games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Networked Games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Work Experience Mobile App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DJ Software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Software for Parents Business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Stock Control Systems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EC7823-9268-4E16-932A-43C49F468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078" y="2852813"/>
            <a:ext cx="5730737" cy="32311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847100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BB84-2948-447B-AD9F-DF0DB06D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85" y="1940945"/>
            <a:ext cx="5213873" cy="608618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GB" sz="2400" b="1" dirty="0"/>
              <a:t>Results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AF77015-948A-43A3-9595-47676BC33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594576"/>
              </p:ext>
            </p:extLst>
          </p:nvPr>
        </p:nvGraphicFramePr>
        <p:xfrm>
          <a:off x="413656" y="2808387"/>
          <a:ext cx="7674428" cy="2651760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918607">
                  <a:extLst>
                    <a:ext uri="{9D8B030D-6E8A-4147-A177-3AD203B41FA5}">
                      <a16:colId xmlns:a16="http://schemas.microsoft.com/office/drawing/2014/main" val="4172853218"/>
                    </a:ext>
                  </a:extLst>
                </a:gridCol>
                <a:gridCol w="1918607">
                  <a:extLst>
                    <a:ext uri="{9D8B030D-6E8A-4147-A177-3AD203B41FA5}">
                      <a16:colId xmlns:a16="http://schemas.microsoft.com/office/drawing/2014/main" val="141696909"/>
                    </a:ext>
                  </a:extLst>
                </a:gridCol>
                <a:gridCol w="1918607">
                  <a:extLst>
                    <a:ext uri="{9D8B030D-6E8A-4147-A177-3AD203B41FA5}">
                      <a16:colId xmlns:a16="http://schemas.microsoft.com/office/drawing/2014/main" val="1872687520"/>
                    </a:ext>
                  </a:extLst>
                </a:gridCol>
                <a:gridCol w="1918607">
                  <a:extLst>
                    <a:ext uri="{9D8B030D-6E8A-4147-A177-3AD203B41FA5}">
                      <a16:colId xmlns:a16="http://schemas.microsoft.com/office/drawing/2014/main" val="9337587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% of A* to A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% of A*/B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%</a:t>
                      </a:r>
                      <a:r>
                        <a:rPr lang="en-GB" sz="2400" baseline="0" dirty="0"/>
                        <a:t> of A* to E Grades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679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24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809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24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432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2400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888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2400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89198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767EAE2-A538-4363-AB30-8A86C43E6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5655" y="2808387"/>
            <a:ext cx="3080657" cy="308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14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688</Words>
  <Application>Microsoft Office PowerPoint</Application>
  <PresentationFormat>Widescreen</PresentationFormat>
  <Paragraphs>145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EuclidCircularB</vt:lpstr>
      <vt:lpstr>Office Theme</vt:lpstr>
      <vt:lpstr>“Computer Science is no more about computers than astronomy is about telescopes.” - Edsger W. Dijkstra</vt:lpstr>
      <vt:lpstr>Why choose Computer Science?   Technology is embedded in every aspect of our lives.  Computer Science is being used to help solve many of the world's biggest problems</vt:lpstr>
      <vt:lpstr>PowerPoint Presentation</vt:lpstr>
      <vt:lpstr>Entry Requirements</vt:lpstr>
      <vt:lpstr>PowerPoint Presentation</vt:lpstr>
      <vt:lpstr>What does the course cover?</vt:lpstr>
      <vt:lpstr>Year 13 – The Project</vt:lpstr>
      <vt:lpstr>Past Projects</vt:lpstr>
      <vt:lpstr>Results</vt:lpstr>
      <vt:lpstr>Subject Links</vt:lpstr>
      <vt:lpstr>Degrees</vt:lpstr>
      <vt:lpstr>Sutton Trust</vt:lpstr>
      <vt:lpstr>Cyber First</vt:lpstr>
      <vt:lpstr>PowerPoint Presentation</vt:lpstr>
      <vt:lpstr>Types of Careers</vt:lpstr>
      <vt:lpstr>Opportunities</vt:lpstr>
      <vt:lpstr>Where to get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Hillyard</dc:creator>
  <cp:lastModifiedBy>Mr D Sweeney (St Ambrose College)</cp:lastModifiedBy>
  <cp:revision>114</cp:revision>
  <dcterms:created xsi:type="dcterms:W3CDTF">2019-12-11T08:54:23Z</dcterms:created>
  <dcterms:modified xsi:type="dcterms:W3CDTF">2025-11-27T10:16:56Z</dcterms:modified>
</cp:coreProperties>
</file>