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3" r:id="rId4"/>
    <p:sldId id="286" r:id="rId5"/>
    <p:sldId id="274" r:id="rId6"/>
    <p:sldId id="264" r:id="rId7"/>
    <p:sldId id="276" r:id="rId8"/>
    <p:sldId id="277" r:id="rId9"/>
    <p:sldId id="279" r:id="rId10"/>
    <p:sldId id="281" r:id="rId11"/>
    <p:sldId id="287" r:id="rId12"/>
    <p:sldId id="282" r:id="rId13"/>
    <p:sldId id="261" r:id="rId14"/>
    <p:sldId id="283" r:id="rId15"/>
    <p:sldId id="284" r:id="rId16"/>
    <p:sldId id="288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3554"/>
    <a:srgbClr val="272822"/>
    <a:srgbClr val="FFFFFF"/>
    <a:srgbClr val="548235"/>
    <a:srgbClr val="357382"/>
    <a:srgbClr val="E6E6E6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0788" autoAdjust="0"/>
  </p:normalViewPr>
  <p:slideViewPr>
    <p:cSldViewPr snapToGrid="0">
      <p:cViewPr varScale="1">
        <p:scale>
          <a:sx n="38" d="100"/>
          <a:sy n="38" d="100"/>
        </p:scale>
        <p:origin x="10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D Sweeney (St Ambrose College)" userId="3dcbd768-9695-4868-8fed-8f77f699f4e0" providerId="ADAL" clId="{3067A7AC-8A86-417B-9BB6-A05ED045AD74}"/>
    <pc:docChg chg="undo custSel addSld modSld">
      <pc:chgData name="Mr D Sweeney (St Ambrose College)" userId="3dcbd768-9695-4868-8fed-8f77f699f4e0" providerId="ADAL" clId="{3067A7AC-8A86-417B-9BB6-A05ED045AD74}" dt="2024-11-13T22:15:23.473" v="213" actId="1076"/>
      <pc:docMkLst>
        <pc:docMk/>
      </pc:docMkLst>
      <pc:sldChg chg="addSp delSp modSp mod modNotesTx">
        <pc:chgData name="Mr D Sweeney (St Ambrose College)" userId="3dcbd768-9695-4868-8fed-8f77f699f4e0" providerId="ADAL" clId="{3067A7AC-8A86-417B-9BB6-A05ED045AD74}" dt="2024-11-13T22:11:24.190" v="137" actId="20577"/>
        <pc:sldMkLst>
          <pc:docMk/>
          <pc:sldMk cId="2186140751" sldId="261"/>
        </pc:sldMkLst>
        <pc:spChg chg="add del">
          <ac:chgData name="Mr D Sweeney (St Ambrose College)" userId="3dcbd768-9695-4868-8fed-8f77f699f4e0" providerId="ADAL" clId="{3067A7AC-8A86-417B-9BB6-A05ED045AD74}" dt="2024-11-13T22:03:57.755" v="51" actId="478"/>
          <ac:spMkLst>
            <pc:docMk/>
            <pc:sldMk cId="2186140751" sldId="261"/>
            <ac:spMk id="2" creationId="{D6F9861A-D576-E40D-3066-E9CA4D0E3481}"/>
          </ac:spMkLst>
        </pc:spChg>
        <pc:spChg chg="mod">
          <ac:chgData name="Mr D Sweeney (St Ambrose College)" userId="3dcbd768-9695-4868-8fed-8f77f699f4e0" providerId="ADAL" clId="{3067A7AC-8A86-417B-9BB6-A05ED045AD74}" dt="2024-11-13T22:05:35.009" v="94" actId="1076"/>
          <ac:spMkLst>
            <pc:docMk/>
            <pc:sldMk cId="2186140751" sldId="261"/>
            <ac:spMk id="7" creationId="{69A6EC0B-16C4-4BCD-9C9A-01B47EB1FC15}"/>
          </ac:spMkLst>
        </pc:spChg>
        <pc:picChg chg="del">
          <ac:chgData name="Mr D Sweeney (St Ambrose College)" userId="3dcbd768-9695-4868-8fed-8f77f699f4e0" providerId="ADAL" clId="{3067A7AC-8A86-417B-9BB6-A05ED045AD74}" dt="2024-11-13T22:03:50.589" v="49" actId="478"/>
          <ac:picMkLst>
            <pc:docMk/>
            <pc:sldMk cId="2186140751" sldId="261"/>
            <ac:picMk id="3" creationId="{283D93FC-EB4C-4001-BD97-00E4695317EC}"/>
          </ac:picMkLst>
        </pc:picChg>
        <pc:picChg chg="add mod ord">
          <ac:chgData name="Mr D Sweeney (St Ambrose College)" userId="3dcbd768-9695-4868-8fed-8f77f699f4e0" providerId="ADAL" clId="{3067A7AC-8A86-417B-9BB6-A05ED045AD74}" dt="2024-11-13T22:04:39.981" v="58" actId="167"/>
          <ac:picMkLst>
            <pc:docMk/>
            <pc:sldMk cId="2186140751" sldId="261"/>
            <ac:picMk id="8" creationId="{C3937C5B-8DBB-D547-DCC0-08DEB25EA7C9}"/>
          </ac:picMkLst>
        </pc:picChg>
      </pc:sldChg>
      <pc:sldChg chg="modSp mod">
        <pc:chgData name="Mr D Sweeney (St Ambrose College)" userId="3dcbd768-9695-4868-8fed-8f77f699f4e0" providerId="ADAL" clId="{3067A7AC-8A86-417B-9BB6-A05ED045AD74}" dt="2024-11-13T21:49:25.696" v="47" actId="20577"/>
        <pc:sldMkLst>
          <pc:docMk/>
          <pc:sldMk cId="1938578779" sldId="268"/>
        </pc:sldMkLst>
        <pc:spChg chg="mod">
          <ac:chgData name="Mr D Sweeney (St Ambrose College)" userId="3dcbd768-9695-4868-8fed-8f77f699f4e0" providerId="ADAL" clId="{3067A7AC-8A86-417B-9BB6-A05ED045AD74}" dt="2024-11-13T21:49:25.696" v="47" actId="20577"/>
          <ac:spMkLst>
            <pc:docMk/>
            <pc:sldMk cId="1938578779" sldId="268"/>
            <ac:spMk id="3" creationId="{5B033159-1867-455A-83E6-2B1D1CA18F5C}"/>
          </ac:spMkLst>
        </pc:spChg>
      </pc:sldChg>
      <pc:sldChg chg="modSp mod">
        <pc:chgData name="Mr D Sweeney (St Ambrose College)" userId="3dcbd768-9695-4868-8fed-8f77f699f4e0" providerId="ADAL" clId="{3067A7AC-8A86-417B-9BB6-A05ED045AD74}" dt="2024-11-13T20:14:37.318" v="15" actId="20577"/>
        <pc:sldMkLst>
          <pc:docMk/>
          <pc:sldMk cId="4290814686" sldId="278"/>
        </pc:sldMkLst>
        <pc:graphicFrameChg chg="mod modGraphic">
          <ac:chgData name="Mr D Sweeney (St Ambrose College)" userId="3dcbd768-9695-4868-8fed-8f77f699f4e0" providerId="ADAL" clId="{3067A7AC-8A86-417B-9BB6-A05ED045AD74}" dt="2024-11-13T20:14:37.318" v="15" actId="20577"/>
          <ac:graphicFrameMkLst>
            <pc:docMk/>
            <pc:sldMk cId="4290814686" sldId="278"/>
            <ac:graphicFrameMk id="4" creationId="{0AF77015-948A-43A3-9595-47676BC33389}"/>
          </ac:graphicFrameMkLst>
        </pc:graphicFrameChg>
      </pc:sldChg>
      <pc:sldChg chg="modSp mod">
        <pc:chgData name="Mr D Sweeney (St Ambrose College)" userId="3dcbd768-9695-4868-8fed-8f77f699f4e0" providerId="ADAL" clId="{3067A7AC-8A86-417B-9BB6-A05ED045AD74}" dt="2024-11-13T22:06:37.217" v="101" actId="20577"/>
        <pc:sldMkLst>
          <pc:docMk/>
          <pc:sldMk cId="3382998906" sldId="287"/>
        </pc:sldMkLst>
        <pc:spChg chg="mod">
          <ac:chgData name="Mr D Sweeney (St Ambrose College)" userId="3dcbd768-9695-4868-8fed-8f77f699f4e0" providerId="ADAL" clId="{3067A7AC-8A86-417B-9BB6-A05ED045AD74}" dt="2024-11-13T22:06:37.217" v="101" actId="20577"/>
          <ac:spMkLst>
            <pc:docMk/>
            <pc:sldMk cId="3382998906" sldId="287"/>
            <ac:spMk id="4" creationId="{871911A6-45F5-4618-85D5-60E1005951A0}"/>
          </ac:spMkLst>
        </pc:spChg>
      </pc:sldChg>
      <pc:sldChg chg="addSp delSp modSp add mod setBg">
        <pc:chgData name="Mr D Sweeney (St Ambrose College)" userId="3dcbd768-9695-4868-8fed-8f77f699f4e0" providerId="ADAL" clId="{3067A7AC-8A86-417B-9BB6-A05ED045AD74}" dt="2024-11-13T22:15:23.473" v="213" actId="1076"/>
        <pc:sldMkLst>
          <pc:docMk/>
          <pc:sldMk cId="1480499595" sldId="288"/>
        </pc:sldMkLst>
        <pc:spChg chg="mod">
          <ac:chgData name="Mr D Sweeney (St Ambrose College)" userId="3dcbd768-9695-4868-8fed-8f77f699f4e0" providerId="ADAL" clId="{3067A7AC-8A86-417B-9BB6-A05ED045AD74}" dt="2024-11-13T22:15:13.324" v="211" actId="122"/>
          <ac:spMkLst>
            <pc:docMk/>
            <pc:sldMk cId="1480499595" sldId="288"/>
            <ac:spMk id="2" creationId="{6DAEF4BD-56F2-1D62-0C71-59217A1BA0CC}"/>
          </ac:spMkLst>
        </pc:spChg>
        <pc:spChg chg="del mod">
          <ac:chgData name="Mr D Sweeney (St Ambrose College)" userId="3dcbd768-9695-4868-8fed-8f77f699f4e0" providerId="ADAL" clId="{3067A7AC-8A86-417B-9BB6-A05ED045AD74}" dt="2024-11-13T22:10:59.507" v="133" actId="478"/>
          <ac:spMkLst>
            <pc:docMk/>
            <pc:sldMk cId="1480499595" sldId="288"/>
            <ac:spMk id="4" creationId="{F72DF5AD-F34D-935E-77DD-69D68CD016BB}"/>
          </ac:spMkLst>
        </pc:spChg>
        <pc:spChg chg="add del">
          <ac:chgData name="Mr D Sweeney (St Ambrose College)" userId="3dcbd768-9695-4868-8fed-8f77f699f4e0" providerId="ADAL" clId="{3067A7AC-8A86-417B-9BB6-A05ED045AD74}" dt="2024-11-13T22:12:23.593" v="140" actId="26606"/>
          <ac:spMkLst>
            <pc:docMk/>
            <pc:sldMk cId="1480499595" sldId="288"/>
            <ac:spMk id="1031" creationId="{A8384FB5-9ADC-4DDC-881B-597D56F5B15D}"/>
          </ac:spMkLst>
        </pc:spChg>
        <pc:spChg chg="add del">
          <ac:chgData name="Mr D Sweeney (St Ambrose College)" userId="3dcbd768-9695-4868-8fed-8f77f699f4e0" providerId="ADAL" clId="{3067A7AC-8A86-417B-9BB6-A05ED045AD74}" dt="2024-11-13T22:12:23.593" v="140" actId="26606"/>
          <ac:spMkLst>
            <pc:docMk/>
            <pc:sldMk cId="1480499595" sldId="288"/>
            <ac:spMk id="1033" creationId="{91E5A9A7-95C6-4F4F-B00E-C82E07FE62EF}"/>
          </ac:spMkLst>
        </pc:spChg>
        <pc:spChg chg="add del">
          <ac:chgData name="Mr D Sweeney (St Ambrose College)" userId="3dcbd768-9695-4868-8fed-8f77f699f4e0" providerId="ADAL" clId="{3067A7AC-8A86-417B-9BB6-A05ED045AD74}" dt="2024-11-13T22:12:23.593" v="140" actId="26606"/>
          <ac:spMkLst>
            <pc:docMk/>
            <pc:sldMk cId="1480499595" sldId="288"/>
            <ac:spMk id="1035" creationId="{D07DD2DE-F619-49DD-B5E7-03A290FF4ED1}"/>
          </ac:spMkLst>
        </pc:spChg>
        <pc:spChg chg="add del">
          <ac:chgData name="Mr D Sweeney (St Ambrose College)" userId="3dcbd768-9695-4868-8fed-8f77f699f4e0" providerId="ADAL" clId="{3067A7AC-8A86-417B-9BB6-A05ED045AD74}" dt="2024-11-13T22:12:23.593" v="140" actId="26606"/>
          <ac:spMkLst>
            <pc:docMk/>
            <pc:sldMk cId="1480499595" sldId="288"/>
            <ac:spMk id="1037" creationId="{85149191-5F60-4A28-AAFF-039F96B0F3EC}"/>
          </ac:spMkLst>
        </pc:spChg>
        <pc:spChg chg="add del">
          <ac:chgData name="Mr D Sweeney (St Ambrose College)" userId="3dcbd768-9695-4868-8fed-8f77f699f4e0" providerId="ADAL" clId="{3067A7AC-8A86-417B-9BB6-A05ED045AD74}" dt="2024-11-13T22:12:23.593" v="140" actId="26606"/>
          <ac:spMkLst>
            <pc:docMk/>
            <pc:sldMk cId="1480499595" sldId="288"/>
            <ac:spMk id="1039" creationId="{F8260ED5-17F7-4158-B241-D51DD4CF1B7E}"/>
          </ac:spMkLst>
        </pc:spChg>
        <pc:picChg chg="del">
          <ac:chgData name="Mr D Sweeney (St Ambrose College)" userId="3dcbd768-9695-4868-8fed-8f77f699f4e0" providerId="ADAL" clId="{3067A7AC-8A86-417B-9BB6-A05ED045AD74}" dt="2024-11-13T22:10:41.161" v="103" actId="478"/>
          <ac:picMkLst>
            <pc:docMk/>
            <pc:sldMk cId="1480499595" sldId="288"/>
            <ac:picMk id="3" creationId="{C1C7EEE1-BFC4-7181-98D4-3C9D831980A0}"/>
          </ac:picMkLst>
        </pc:picChg>
        <pc:picChg chg="add del mod">
          <ac:chgData name="Mr D Sweeney (St Ambrose College)" userId="3dcbd768-9695-4868-8fed-8f77f699f4e0" providerId="ADAL" clId="{3067A7AC-8A86-417B-9BB6-A05ED045AD74}" dt="2024-11-13T22:14:22.652" v="204" actId="478"/>
          <ac:picMkLst>
            <pc:docMk/>
            <pc:sldMk cId="1480499595" sldId="288"/>
            <ac:picMk id="1026" creationId="{B5C48DCB-AA04-F789-78CD-2E014B657E36}"/>
          </ac:picMkLst>
        </pc:picChg>
        <pc:picChg chg="add mod">
          <ac:chgData name="Mr D Sweeney (St Ambrose College)" userId="3dcbd768-9695-4868-8fed-8f77f699f4e0" providerId="ADAL" clId="{3067A7AC-8A86-417B-9BB6-A05ED045AD74}" dt="2024-11-13T22:15:23.473" v="213" actId="1076"/>
          <ac:picMkLst>
            <pc:docMk/>
            <pc:sldMk cId="1480499595" sldId="288"/>
            <ac:picMk id="1028" creationId="{640E5299-7562-59C7-57DB-ACB46DA3C198}"/>
          </ac:picMkLst>
        </pc:picChg>
      </pc:sldChg>
    </pc:docChg>
  </pc:docChgLst>
  <pc:docChgLst>
    <pc:chgData name="Mrs S Hamnett (St Ambrose College)" userId="688aa8a6-dd15-4268-95b3-aa690f154e86" providerId="ADAL" clId="{5B9D542D-1E6A-4681-AD43-2BEF9AF39179}"/>
    <pc:docChg chg="delSld">
      <pc:chgData name="Mrs S Hamnett (St Ambrose College)" userId="688aa8a6-dd15-4268-95b3-aa690f154e86" providerId="ADAL" clId="{5B9D542D-1E6A-4681-AD43-2BEF9AF39179}" dt="2024-11-18T14:00:52.161" v="0" actId="47"/>
      <pc:docMkLst>
        <pc:docMk/>
      </pc:docMkLst>
      <pc:sldChg chg="del">
        <pc:chgData name="Mrs S Hamnett (St Ambrose College)" userId="688aa8a6-dd15-4268-95b3-aa690f154e86" providerId="ADAL" clId="{5B9D542D-1E6A-4681-AD43-2BEF9AF39179}" dt="2024-11-18T14:00:52.161" v="0" actId="47"/>
        <pc:sldMkLst>
          <pc:docMk/>
          <pc:sldMk cId="4290814686" sldId="278"/>
        </pc:sldMkLst>
      </pc:sldChg>
    </pc:docChg>
  </pc:docChgLst>
  <pc:docChgLst>
    <pc:chgData name="Mr D Sweeney (St Ambrose College)" userId="3dcbd768-9695-4868-8fed-8f77f699f4e0" providerId="ADAL" clId="{828C9204-1D66-4426-B70B-AB757A932C38}"/>
    <pc:docChg chg="delSld">
      <pc:chgData name="Mr D Sweeney (St Ambrose College)" userId="3dcbd768-9695-4868-8fed-8f77f699f4e0" providerId="ADAL" clId="{828C9204-1D66-4426-B70B-AB757A932C38}" dt="2024-11-18T13:36:51.430" v="0" actId="2696"/>
      <pc:docMkLst>
        <pc:docMk/>
      </pc:docMkLst>
      <pc:sldChg chg="del">
        <pc:chgData name="Mr D Sweeney (St Ambrose College)" userId="3dcbd768-9695-4868-8fed-8f77f699f4e0" providerId="ADAL" clId="{828C9204-1D66-4426-B70B-AB757A932C38}" dt="2024-11-18T13:36:51.430" v="0" actId="2696"/>
        <pc:sldMkLst>
          <pc:docMk/>
          <pc:sldMk cId="2357190749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BF638-832C-49C0-B0C9-DDB7E8E8D228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2936D-24A1-486A-A1CC-C1A578D7B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5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042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1A24"/>
                </a:solidFill>
                <a:effectLst/>
                <a:latin typeface="EuclidCircularB"/>
              </a:rPr>
              <a:t>Over 36% of jobs in the digital tech economy are in non tech occupations, like Product Management, User Experience, People, and Sales</a:t>
            </a:r>
            <a:endParaRPr lang="en-GB" dirty="0"/>
          </a:p>
          <a:p>
            <a:endParaRPr lang="en-GB" dirty="0"/>
          </a:p>
          <a:p>
            <a:r>
              <a:rPr lang="en-GB" dirty="0"/>
              <a:t>https://stagetechn.wpengine.com/people-and-skills-report-2022/#tech-job-vacancies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875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98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18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E770E-F889-2933-B998-B87C7E6A2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5DDFBA-902C-DB8D-A2FE-8ADB5C248B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FE4381-75E8-AEFC-EF17-59A685407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DC08C-2C5C-05D4-DB06-81A843545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64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248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3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4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7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380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561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291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05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1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943B0-A414-4121-A72E-6E96E55E1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0645" y="2052607"/>
            <a:ext cx="6610709" cy="794110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151B4-FD10-4E85-BE1A-19A7F157D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0644" y="2946435"/>
            <a:ext cx="661070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A5A5A5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59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E77E-5F36-46CE-8845-AAEE5057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0945"/>
            <a:ext cx="10515600" cy="543371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6546E-19B3-47F3-9B89-F343D7438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1441"/>
            <a:ext cx="10515600" cy="402898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66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6DCB-FF26-4202-8CC8-5FDEDC6A4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F2638-9FEB-4081-8526-74BB51A8D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CD06D-07D7-426B-92BF-ABC3EBF1F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6A3CA-D109-44A8-A739-273C41B772BC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633-D21F-477D-B99E-FF900D71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EBA13-FD04-44C5-A057-8996E47C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2E628-0FC5-400C-AEDE-E4011EB1A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75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676B-0AE7-4AD9-9B85-63378CDB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7EE41-8D7B-465B-A7A7-20131B42C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13991-ED65-411E-B4E6-0F0EE3E95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61247-FEE6-47AB-AB84-88D9DAEC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6A3CA-D109-44A8-A739-273C41B772BC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77CE2-A2E6-401C-9747-57BCE35C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43F7F-2724-403D-917B-3FFF0A6B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2E628-0FC5-400C-AEDE-E4011EB1A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70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0A23-05EB-4D0A-9ED3-E1896757E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E3260-76D7-4865-8951-A92272407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A6518-4D24-49AD-BE4C-1E0C8C053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A31454-E616-43A5-A8E8-BCD1169B9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E3DB8A-5C0F-4B7D-9B37-942A7908F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288656-89E5-4680-8BE0-41E96D3D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6A3CA-D109-44A8-A739-273C41B772BC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FD143-BE18-4E24-B486-00032A8A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C8EC1E-4238-4037-83F4-F04B50E1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2E628-0FC5-400C-AEDE-E4011EB1A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2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02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D8261B-DD3C-482C-8A93-D19DF4C6176D}"/>
              </a:ext>
            </a:extLst>
          </p:cNvPr>
          <p:cNvSpPr/>
          <p:nvPr userDrawn="1"/>
        </p:nvSpPr>
        <p:spPr>
          <a:xfrm>
            <a:off x="0" y="0"/>
            <a:ext cx="12192000" cy="655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722841-F318-4027-9E43-1788CD51206F}"/>
              </a:ext>
            </a:extLst>
          </p:cNvPr>
          <p:cNvSpPr txBox="1"/>
          <p:nvPr userDrawn="1"/>
        </p:nvSpPr>
        <p:spPr>
          <a:xfrm>
            <a:off x="612018" y="148744"/>
            <a:ext cx="312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548235"/>
                </a:solidFill>
                <a:latin typeface="Century Gothic" panose="020B0502020202020204" pitchFamily="34" charset="0"/>
              </a:rPr>
              <a:t>A level Computer Science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1A2602-DEFC-4AFC-814C-3BD884C52A65}"/>
              </a:ext>
            </a:extLst>
          </p:cNvPr>
          <p:cNvSpPr/>
          <p:nvPr userDrawn="1"/>
        </p:nvSpPr>
        <p:spPr>
          <a:xfrm>
            <a:off x="0" y="655608"/>
            <a:ext cx="12192000" cy="862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11957D-DF4A-4D4E-8954-DE8096270506}"/>
              </a:ext>
            </a:extLst>
          </p:cNvPr>
          <p:cNvSpPr/>
          <p:nvPr userDrawn="1"/>
        </p:nvSpPr>
        <p:spPr>
          <a:xfrm>
            <a:off x="612018" y="931653"/>
            <a:ext cx="5055537" cy="586596"/>
          </a:xfrm>
          <a:prstGeom prst="rect">
            <a:avLst/>
          </a:prstGeom>
          <a:solidFill>
            <a:srgbClr val="823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OPTIONS TALK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0EF281-BEA4-4A32-A199-46B46DCF55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038"/>
          <a:stretch/>
        </p:blipFill>
        <p:spPr>
          <a:xfrm>
            <a:off x="1" y="1579900"/>
            <a:ext cx="12191999" cy="52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sc.gov.uk/cyberfirst/bursar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r.org.uk/qualifications/as-and-a-level/computer-science-h046-h446-from-2015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78B5-EF4B-4F5C-98CA-3E2E21603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18" y="2052608"/>
            <a:ext cx="10973967" cy="125721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200" dirty="0"/>
              <a:t>“Computer Science is no more about computers than astronomy is about telescopes.” </a:t>
            </a:r>
            <a:r>
              <a:rPr lang="en-GB" sz="2400" dirty="0"/>
              <a:t>- </a:t>
            </a:r>
            <a:r>
              <a:rPr lang="en-GB" sz="2400" dirty="0" err="1"/>
              <a:t>Edsger</a:t>
            </a:r>
            <a:r>
              <a:rPr lang="en-GB" sz="2400" dirty="0"/>
              <a:t> W. Dijkstra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F1E70-5859-4980-9548-DB0E60C35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9820"/>
            <a:ext cx="6456224" cy="3548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D4680A-DAC2-4085-B29C-0F9115CE4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338" y="4151141"/>
            <a:ext cx="3578662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29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F477AA-0337-C72C-E148-70A035822B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" t="19871" r="28307" b="5824"/>
          <a:stretch/>
        </p:blipFill>
        <p:spPr>
          <a:xfrm>
            <a:off x="6886653" y="1505527"/>
            <a:ext cx="5342292" cy="53358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5213873" cy="60861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Degrees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1911A6-45F5-4618-85D5-60E1005951A0}"/>
              </a:ext>
            </a:extLst>
          </p:cNvPr>
          <p:cNvSpPr/>
          <p:nvPr/>
        </p:nvSpPr>
        <p:spPr>
          <a:xfrm>
            <a:off x="594712" y="2390807"/>
            <a:ext cx="89556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Many universities offer computer science, software engineering, or computing degrees either on their own or as a ‘joint </a:t>
            </a:r>
            <a:r>
              <a:rPr lang="en-US" sz="2400" dirty="0" err="1"/>
              <a:t>honours’</a:t>
            </a:r>
            <a:r>
              <a:rPr lang="en-US" sz="2400" dirty="0"/>
              <a:t> program. </a:t>
            </a:r>
          </a:p>
          <a:p>
            <a:endParaRPr lang="en-US" sz="2400" dirty="0"/>
          </a:p>
          <a:p>
            <a:r>
              <a:rPr lang="en-US" sz="2400" dirty="0"/>
              <a:t>More specialist degrees, such as telecommunications engineering, hardware engineering, cyber security analyst, games programming, IT and business, also benefit from A-level computing.</a:t>
            </a:r>
          </a:p>
          <a:p>
            <a:endParaRPr lang="en-US" sz="2400" dirty="0"/>
          </a:p>
          <a:p>
            <a:r>
              <a:rPr lang="en-US" sz="2400" dirty="0"/>
              <a:t>Computing is also useful for the application of any </a:t>
            </a:r>
          </a:p>
          <a:p>
            <a:r>
              <a:rPr lang="en-US" sz="2400" dirty="0"/>
              <a:t>science or engineering based degree, as it provides </a:t>
            </a:r>
          </a:p>
          <a:p>
            <a:r>
              <a:rPr lang="en-US" sz="2400" dirty="0"/>
              <a:t>opportunities for practical problem solving and logical thinking.</a:t>
            </a:r>
          </a:p>
        </p:txBody>
      </p:sp>
    </p:spTree>
    <p:extLst>
      <p:ext uri="{BB962C8B-B14F-4D97-AF65-F5344CB8AC3E}">
        <p14:creationId xmlns:p14="http://schemas.microsoft.com/office/powerpoint/2010/main" val="3732040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5213873" cy="60861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Sutton Trust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1911A6-45F5-4618-85D5-60E1005951A0}"/>
              </a:ext>
            </a:extLst>
          </p:cNvPr>
          <p:cNvSpPr/>
          <p:nvPr/>
        </p:nvSpPr>
        <p:spPr>
          <a:xfrm>
            <a:off x="613185" y="2549563"/>
            <a:ext cx="4842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Successfully had one student receive a full scholarship to Princeton University to study Computer Science last year – he started at the University September 2023</a:t>
            </a:r>
          </a:p>
          <a:p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2E95D3-9739-4625-A091-6E94C4F6D4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10" t="55088" r="51597" b="22456"/>
          <a:stretch/>
        </p:blipFill>
        <p:spPr>
          <a:xfrm>
            <a:off x="5875846" y="2245254"/>
            <a:ext cx="5702969" cy="414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9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5213873" cy="60861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Cyber First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4C9413-BB1D-4DAB-90A3-FD15EA9A1B75}"/>
              </a:ext>
            </a:extLst>
          </p:cNvPr>
          <p:cNvSpPr/>
          <p:nvPr/>
        </p:nvSpPr>
        <p:spPr>
          <a:xfrm>
            <a:off x="613184" y="2667900"/>
            <a:ext cx="114033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823554"/>
                </a:solidFill>
                <a:ea typeface="+mj-ea"/>
                <a:cs typeface="+mj-cs"/>
              </a:rPr>
              <a:t>CyberFirst</a:t>
            </a:r>
            <a:r>
              <a:rPr lang="en-US" sz="2400" b="1" dirty="0">
                <a:solidFill>
                  <a:srgbClr val="823554"/>
                </a:solidFill>
                <a:ea typeface="+mj-ea"/>
                <a:cs typeface="+mj-cs"/>
              </a:rPr>
              <a:t> offers students a real choice after A Levels or whilst at University.</a:t>
            </a:r>
          </a:p>
          <a:p>
            <a:endParaRPr lang="en-US" sz="2400" b="1" dirty="0">
              <a:solidFill>
                <a:srgbClr val="823554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 err="1"/>
              <a:t>CyberFirst</a:t>
            </a:r>
            <a:r>
              <a:rPr lang="en-US" sz="2400" dirty="0"/>
              <a:t> Bursary offers undergraduates £4,000 per year financial assistance and paid cyber security training each summer to help kick start their career in cyber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 err="1"/>
              <a:t>CyberFirst</a:t>
            </a:r>
            <a:r>
              <a:rPr lang="en-US" sz="2400" dirty="0"/>
              <a:t> Degree Apprenticeship allows undergraduates to earn whilst they learn, ready for a job with GCHQ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https://www.ncsc.gov.uk/cyberfirst/bursary</a:t>
            </a:r>
            <a:r>
              <a:rPr lang="en-US" sz="2400" dirty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58514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937C5B-8DBB-D547-DCC0-08DEB25EA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91" y="1844123"/>
            <a:ext cx="7697912" cy="5008553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ACDFDB1-9BE6-4147-8796-A1A6B1E75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384" y="3967247"/>
            <a:ext cx="2890753" cy="28907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DE5994-B3F4-4F23-A6E5-1D9AB007E39C}"/>
              </a:ext>
            </a:extLst>
          </p:cNvPr>
          <p:cNvSpPr txBox="1"/>
          <p:nvPr/>
        </p:nvSpPr>
        <p:spPr>
          <a:xfrm>
            <a:off x="8014298" y="1844123"/>
            <a:ext cx="3586927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823554"/>
                </a:solidFill>
                <a:ea typeface="+mj-ea"/>
                <a:cs typeface="+mj-cs"/>
              </a:rPr>
              <a:t>Growth in this sector is predicted to continue to grow!</a:t>
            </a:r>
          </a:p>
          <a:p>
            <a:endParaRPr lang="en-GB" sz="1200" b="1" dirty="0">
              <a:solidFill>
                <a:srgbClr val="823554"/>
              </a:solidFill>
              <a:ea typeface="+mj-ea"/>
              <a:cs typeface="+mj-cs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>
                <a:solidFill>
                  <a:srgbClr val="272822"/>
                </a:solidFill>
                <a:ea typeface="+mj-ea"/>
                <a:cs typeface="+mj-cs"/>
              </a:rPr>
              <a:t>Did you know the computer games industry is bigger than the film and music industries combined?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A6EC0B-16C4-4BCD-9C9A-01B47EB1FC15}"/>
              </a:ext>
            </a:extLst>
          </p:cNvPr>
          <p:cNvSpPr txBox="1">
            <a:spLocks/>
          </p:cNvSpPr>
          <p:nvPr/>
        </p:nvSpPr>
        <p:spPr>
          <a:xfrm>
            <a:off x="2783646" y="4846895"/>
            <a:ext cx="4723503" cy="132938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5000"/>
              </a:lnSpc>
              <a:spcBef>
                <a:spcPts val="0"/>
              </a:spcBef>
            </a:pPr>
            <a:r>
              <a:rPr lang="en-GB" sz="2400" dirty="0">
                <a:latin typeface="Century Gothic" panose="020B0502020202020204" pitchFamily="34" charset="0"/>
              </a:rPr>
              <a:t>Number of vacancies by industry</a:t>
            </a:r>
          </a:p>
        </p:txBody>
      </p:sp>
    </p:spTree>
    <p:extLst>
      <p:ext uri="{BB962C8B-B14F-4D97-AF65-F5344CB8AC3E}">
        <p14:creationId xmlns:p14="http://schemas.microsoft.com/office/powerpoint/2010/main" val="2186140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5213873" cy="60861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Types of Careers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4C9413-BB1D-4DAB-90A3-FD15EA9A1B75}"/>
              </a:ext>
            </a:extLst>
          </p:cNvPr>
          <p:cNvSpPr/>
          <p:nvPr/>
        </p:nvSpPr>
        <p:spPr>
          <a:xfrm>
            <a:off x="613185" y="2667900"/>
            <a:ext cx="49929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•"/>
            </a:pPr>
            <a:r>
              <a:rPr lang="en-GB" altLang="en-US" sz="2400" dirty="0"/>
              <a:t>Software developer</a:t>
            </a:r>
          </a:p>
          <a:p>
            <a:pPr marL="457200" indent="-457200">
              <a:buFontTx/>
              <a:buChar char="•"/>
            </a:pPr>
            <a:r>
              <a:rPr lang="en-GB" altLang="en-US" sz="2400" dirty="0"/>
              <a:t>Systems engineer</a:t>
            </a:r>
          </a:p>
          <a:p>
            <a:pPr marL="457200" indent="-457200">
              <a:buFontTx/>
              <a:buChar char="•"/>
            </a:pPr>
            <a:r>
              <a:rPr lang="en-GB" altLang="en-US" sz="2400" dirty="0"/>
              <a:t>Database administrator</a:t>
            </a:r>
          </a:p>
          <a:p>
            <a:pPr marL="457200" indent="-457200">
              <a:buFontTx/>
              <a:buChar char="•"/>
            </a:pPr>
            <a:r>
              <a:rPr lang="en-GB" altLang="en-US" sz="2400" dirty="0"/>
              <a:t>Games developer</a:t>
            </a:r>
          </a:p>
          <a:p>
            <a:pPr marL="457200" indent="-457200">
              <a:buFontTx/>
              <a:buChar char="•"/>
            </a:pPr>
            <a:r>
              <a:rPr lang="en-GB" altLang="en-US" sz="2400" dirty="0"/>
              <a:t>Information systems manager</a:t>
            </a:r>
          </a:p>
          <a:p>
            <a:pPr marL="457200" indent="-457200">
              <a:buFontTx/>
              <a:buChar char="•"/>
            </a:pPr>
            <a:r>
              <a:rPr lang="en-GB" altLang="en-US" sz="2400" dirty="0"/>
              <a:t>Project Manager</a:t>
            </a:r>
          </a:p>
          <a:p>
            <a:pPr marL="457200" indent="-457200">
              <a:buFontTx/>
              <a:buChar char="•"/>
            </a:pPr>
            <a:r>
              <a:rPr lang="en-GB" altLang="en-US" sz="2400" dirty="0"/>
              <a:t>Cyber Security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0FC161-E486-4530-A2E5-6F140AD65D74}"/>
              </a:ext>
            </a:extLst>
          </p:cNvPr>
          <p:cNvSpPr/>
          <p:nvPr/>
        </p:nvSpPr>
        <p:spPr>
          <a:xfrm>
            <a:off x="7282545" y="2667900"/>
            <a:ext cx="4296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IT consultant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Multimedia programmer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Network engineer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Systems analyst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Systems developer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Web Developer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App Developer</a:t>
            </a:r>
          </a:p>
        </p:txBody>
      </p:sp>
    </p:spTree>
    <p:extLst>
      <p:ext uri="{BB962C8B-B14F-4D97-AF65-F5344CB8AC3E}">
        <p14:creationId xmlns:p14="http://schemas.microsoft.com/office/powerpoint/2010/main" val="906610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7BE914-F34F-4D9A-9E94-9AA7503C2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201" y="2063577"/>
            <a:ext cx="5661199" cy="438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5213873" cy="60861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Opportunities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4C9413-BB1D-4DAB-90A3-FD15EA9A1B75}"/>
              </a:ext>
            </a:extLst>
          </p:cNvPr>
          <p:cNvSpPr/>
          <p:nvPr/>
        </p:nvSpPr>
        <p:spPr>
          <a:xfrm>
            <a:off x="613184" y="2667900"/>
            <a:ext cx="93799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rgbClr val="823554"/>
                </a:solidFill>
                <a:ea typeface="+mj-ea"/>
                <a:cs typeface="+mj-cs"/>
              </a:rPr>
              <a:t>Numerous ways the boys can boost CV and University personal statement content</a:t>
            </a:r>
          </a:p>
          <a:p>
            <a:endParaRPr lang="en-GB" altLang="en-US" sz="2400" b="1" dirty="0">
              <a:solidFill>
                <a:srgbClr val="823554"/>
              </a:solidFill>
              <a:ea typeface="+mj-ea"/>
              <a:cs typeface="+mj-cs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altLang="en-US" sz="2400" dirty="0"/>
              <a:t>Mentor boys from 4</a:t>
            </a:r>
            <a:r>
              <a:rPr lang="en-GB" altLang="en-US" sz="2400" baseline="30000" dirty="0"/>
              <a:t>th</a:t>
            </a:r>
            <a:r>
              <a:rPr lang="en-GB" altLang="en-US" sz="2400" dirty="0"/>
              <a:t> and 5</a:t>
            </a:r>
            <a:r>
              <a:rPr lang="en-GB" altLang="en-US" sz="2400" baseline="30000" dirty="0"/>
              <a:t>th</a:t>
            </a:r>
            <a:r>
              <a:rPr lang="en-GB" altLang="en-US" sz="2400" dirty="0"/>
              <a:t> year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altLang="en-US" sz="2400" dirty="0"/>
              <a:t>Run lunchtime clubs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altLang="en-US" sz="2400" dirty="0"/>
              <a:t>Open Days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altLang="en-US" sz="2400" dirty="0"/>
              <a:t>Complete any number of programming courses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altLang="en-US" sz="2400" dirty="0"/>
              <a:t>Cyber Start course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altLang="en-US" sz="2400" dirty="0"/>
              <a:t>Research, Research, Research</a:t>
            </a:r>
          </a:p>
          <a:p>
            <a:pPr marL="914400" lvl="1" indent="-457200">
              <a:buFontTx/>
              <a:buChar char="•"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85003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FDCDB-D6DC-A72E-0B20-C2FBD5770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EF4BD-56F2-1D62-0C71-59217A1B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10795384" cy="608618"/>
          </a:xfrm>
        </p:spPr>
        <p:txBody>
          <a:bodyPr/>
          <a:lstStyle/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Student Experience…</a:t>
            </a:r>
          </a:p>
        </p:txBody>
      </p:sp>
      <p:pic>
        <p:nvPicPr>
          <p:cNvPr id="1028" name="Picture 4" descr="Colorful Speech Bubble PNGs for Free Download">
            <a:extLst>
              <a:ext uri="{FF2B5EF4-FFF2-40B4-BE49-F238E27FC236}">
                <a16:creationId xmlns:a16="http://schemas.microsoft.com/office/drawing/2014/main" id="{640E5299-7562-59C7-57DB-ACB46DA3C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46" y="2856743"/>
            <a:ext cx="7653708" cy="34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499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3399630"/>
            <a:ext cx="5213873" cy="60861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Where to get more information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33159-1867-455A-83E6-2B1D1CA18F5C}"/>
              </a:ext>
            </a:extLst>
          </p:cNvPr>
          <p:cNvSpPr/>
          <p:nvPr/>
        </p:nvSpPr>
        <p:spPr>
          <a:xfrm>
            <a:off x="613185" y="4126585"/>
            <a:ext cx="600532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mrdsweeney@st-ambrosecollege.org.uk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OCR Exam board website:</a:t>
            </a:r>
            <a:br>
              <a:rPr lang="en-GB" sz="2400" dirty="0"/>
            </a:br>
            <a:r>
              <a:rPr lang="en-GB" sz="2400" dirty="0">
                <a:hlinkClick r:id="rId3"/>
              </a:rPr>
              <a:t>https://www.ocr.org.uk/qualifications/as-and-a-level/computer-science-h046-h446-from-2015/</a:t>
            </a:r>
            <a:r>
              <a:rPr lang="en-GB" sz="2400" dirty="0"/>
              <a:t> </a:t>
            </a: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E9E6EC3-9073-4479-87C0-84DBD46FF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48" y="2548309"/>
            <a:ext cx="3896781" cy="38967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E7EC98-B48E-4A50-A602-9738D9FB2220}"/>
              </a:ext>
            </a:extLst>
          </p:cNvPr>
          <p:cNvSpPr/>
          <p:nvPr/>
        </p:nvSpPr>
        <p:spPr>
          <a:xfrm>
            <a:off x="437118" y="1947643"/>
            <a:ext cx="8304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823554"/>
                </a:solidFill>
                <a:ea typeface="+mj-ea"/>
                <a:cs typeface="+mj-cs"/>
              </a:rPr>
              <a:t>Thank you for listening. If you have any questions feel free to ask now or you can put them in an email</a:t>
            </a:r>
          </a:p>
        </p:txBody>
      </p:sp>
    </p:spTree>
    <p:extLst>
      <p:ext uri="{BB962C8B-B14F-4D97-AF65-F5344CB8AC3E}">
        <p14:creationId xmlns:p14="http://schemas.microsoft.com/office/powerpoint/2010/main" val="193857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5213873" cy="4386170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Why choose Computer Science? </a:t>
            </a:r>
            <a:br>
              <a:rPr lang="en-GB" sz="2400" b="1" dirty="0"/>
            </a:br>
            <a:br>
              <a:rPr lang="en-GB" sz="2400" dirty="0"/>
            </a:br>
            <a:r>
              <a:rPr lang="en-GB" sz="2400" b="1" dirty="0">
                <a:solidFill>
                  <a:srgbClr val="823554"/>
                </a:solidFill>
                <a:latin typeface="+mn-lt"/>
              </a:rPr>
              <a:t>Technology</a:t>
            </a:r>
            <a:r>
              <a:rPr lang="en-GB" sz="2400" dirty="0">
                <a:latin typeface="+mn-lt"/>
              </a:rPr>
              <a:t> is embedded in every aspect of our lives.</a:t>
            </a:r>
            <a:br>
              <a:rPr lang="en-GB" sz="24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r>
              <a:rPr lang="en-GB" sz="2400" b="1" dirty="0">
                <a:solidFill>
                  <a:srgbClr val="823554"/>
                </a:solidFill>
                <a:latin typeface="+mn-lt"/>
              </a:rPr>
              <a:t>Computer Science</a:t>
            </a:r>
            <a:r>
              <a:rPr lang="en-GB" sz="2400" dirty="0">
                <a:solidFill>
                  <a:srgbClr val="823554"/>
                </a:solidFill>
                <a:latin typeface="+mn-lt"/>
              </a:rPr>
              <a:t> </a:t>
            </a:r>
            <a:r>
              <a:rPr lang="en-GB" sz="2400" dirty="0">
                <a:latin typeface="+mn-lt"/>
              </a:rPr>
              <a:t>is being used to help solve many of the world's biggest problems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DF40CAC-8BDB-41A3-AEB1-BC159F1B1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2761"/>
            <a:ext cx="5695239" cy="56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2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BC3572-8D3B-499A-A2A3-6BCC1929B89D}"/>
              </a:ext>
            </a:extLst>
          </p:cNvPr>
          <p:cNvSpPr/>
          <p:nvPr/>
        </p:nvSpPr>
        <p:spPr>
          <a:xfrm>
            <a:off x="0" y="1635162"/>
            <a:ext cx="12191999" cy="5077610"/>
          </a:xfrm>
          <a:prstGeom prst="rect">
            <a:avLst/>
          </a:prstGeom>
          <a:solidFill>
            <a:srgbClr val="272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22E6B2-EE8C-43E6-8614-230AC37A8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93" y="1639802"/>
            <a:ext cx="9018614" cy="507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5213873" cy="60861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/>
              <a:t>Entry Requirements</a:t>
            </a:r>
            <a:endParaRPr lang="en-GB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33159-1867-455A-83E6-2B1D1CA18F5C}"/>
              </a:ext>
            </a:extLst>
          </p:cNvPr>
          <p:cNvSpPr/>
          <p:nvPr/>
        </p:nvSpPr>
        <p:spPr>
          <a:xfrm>
            <a:off x="613185" y="2667900"/>
            <a:ext cx="429627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>
                <a:solidFill>
                  <a:srgbClr val="823554"/>
                </a:solidFill>
                <a:ea typeface="+mj-ea"/>
                <a:cs typeface="+mj-cs"/>
              </a:rPr>
              <a:t>Maths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/>
              <a:t>Grade 7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/>
          </a:p>
          <a:p>
            <a:pPr>
              <a:spcAft>
                <a:spcPts val="1200"/>
              </a:spcAft>
            </a:pPr>
            <a:r>
              <a:rPr lang="en-GB" sz="2400" b="1">
                <a:solidFill>
                  <a:srgbClr val="823554"/>
                </a:solidFill>
                <a:ea typeface="+mj-ea"/>
                <a:cs typeface="+mj-cs"/>
              </a:rPr>
              <a:t>Computing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/>
              <a:t>Grade 6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026" name="Picture 2" descr="Entry Requirements | Study in UK | Postgrad">
            <a:extLst>
              <a:ext uri="{FF2B5EF4-FFF2-40B4-BE49-F238E27FC236}">
                <a16:creationId xmlns:a16="http://schemas.microsoft.com/office/drawing/2014/main" id="{38194B56-015B-ED44-B93C-38262D7B2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734" y="1940945"/>
            <a:ext cx="3929993" cy="3929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3066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EA950-EA8A-4115-A15D-DE6A64150798}"/>
              </a:ext>
            </a:extLst>
          </p:cNvPr>
          <p:cNvSpPr txBox="1">
            <a:spLocks/>
          </p:cNvSpPr>
          <p:nvPr/>
        </p:nvSpPr>
        <p:spPr>
          <a:xfrm>
            <a:off x="613185" y="1940945"/>
            <a:ext cx="5213873" cy="43861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>
                <a:latin typeface="Century Gothic" panose="020B0502020202020204" pitchFamily="34" charset="0"/>
              </a:rPr>
              <a:t>The Qualification</a:t>
            </a:r>
            <a:br>
              <a:rPr lang="en-GB" sz="2400" b="1" dirty="0"/>
            </a:br>
            <a:br>
              <a:rPr lang="en-GB" sz="2400" dirty="0"/>
            </a:br>
            <a:r>
              <a:rPr lang="en-GB" sz="2400" b="1" dirty="0">
                <a:solidFill>
                  <a:srgbClr val="823554"/>
                </a:solidFill>
                <a:latin typeface="+mn-lt"/>
              </a:rPr>
              <a:t>OCR A Level Computer Science</a:t>
            </a:r>
            <a:r>
              <a:rPr lang="en-GB" sz="2400" dirty="0">
                <a:latin typeface="+mn-lt"/>
              </a:rPr>
              <a:t> 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Linear Course so all the content is examined at the end of two years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Content overlaps/builds on the content covered in the GCSE</a:t>
            </a:r>
            <a:br>
              <a:rPr lang="en-GB" sz="24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endParaRPr lang="en-GB" sz="2400" dirty="0"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76F5D6-7233-4404-9975-9AD4FE663817}"/>
              </a:ext>
            </a:extLst>
          </p:cNvPr>
          <p:cNvSpPr txBox="1">
            <a:spLocks/>
          </p:cNvSpPr>
          <p:nvPr/>
        </p:nvSpPr>
        <p:spPr>
          <a:xfrm>
            <a:off x="6364944" y="1940945"/>
            <a:ext cx="5213873" cy="43861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>
                <a:solidFill>
                  <a:srgbClr val="823554"/>
                </a:solidFill>
                <a:latin typeface="+mn-lt"/>
              </a:rPr>
              <a:t>Paper 1 – Computer Systems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40% of A Level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b="1" dirty="0"/>
              <a:t>2 hours 30 minutes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b="1" dirty="0"/>
              <a:t>140 marks</a:t>
            </a:r>
            <a:endParaRPr lang="en-GB" sz="2400" b="1" dirty="0">
              <a:latin typeface="+mn-lt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GB" sz="2400" b="1" dirty="0">
              <a:solidFill>
                <a:srgbClr val="823554"/>
              </a:solidFill>
              <a:latin typeface="+mn-lt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>
                <a:solidFill>
                  <a:srgbClr val="823554"/>
                </a:solidFill>
                <a:latin typeface="+mn-lt"/>
              </a:rPr>
              <a:t>Paper 2 – Algorithms and Programming</a:t>
            </a:r>
            <a:endParaRPr lang="en-GB" sz="2400" dirty="0">
              <a:latin typeface="+mn-lt"/>
            </a:endParaRP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40% of A Level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2 hours 30 minutes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140 marks</a:t>
            </a:r>
            <a:br>
              <a:rPr lang="en-GB" sz="24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849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5213873" cy="60861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What does the course cover?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4DEF5-F93D-4311-A1B4-74A2313B5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634" y="1766360"/>
            <a:ext cx="4876190" cy="48761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033159-1867-455A-83E6-2B1D1CA18F5C}"/>
              </a:ext>
            </a:extLst>
          </p:cNvPr>
          <p:cNvSpPr/>
          <p:nvPr/>
        </p:nvSpPr>
        <p:spPr>
          <a:xfrm>
            <a:off x="613185" y="2667900"/>
            <a:ext cx="6096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Internal computer components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Cyber security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Data representation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Effect of digital technology on society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Programming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Networking and the Internet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Software development</a:t>
            </a:r>
          </a:p>
        </p:txBody>
      </p:sp>
    </p:spTree>
    <p:extLst>
      <p:ext uri="{BB962C8B-B14F-4D97-AF65-F5344CB8AC3E}">
        <p14:creationId xmlns:p14="http://schemas.microsoft.com/office/powerpoint/2010/main" val="3950258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5213873" cy="60861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Year 13 – The Project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33159-1867-455A-83E6-2B1D1CA18F5C}"/>
              </a:ext>
            </a:extLst>
          </p:cNvPr>
          <p:cNvSpPr/>
          <p:nvPr/>
        </p:nvSpPr>
        <p:spPr>
          <a:xfrm>
            <a:off x="613185" y="2667900"/>
            <a:ext cx="429627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>
                <a:solidFill>
                  <a:srgbClr val="823554"/>
                </a:solidFill>
                <a:ea typeface="+mj-ea"/>
                <a:cs typeface="+mj-cs"/>
              </a:rPr>
              <a:t>Non-exam assessment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75 marks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20% of A Level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Create solution to a problem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Independent research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Any Language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05FA5E-D713-45DB-9C2D-1D7AAE275268}"/>
              </a:ext>
            </a:extLst>
          </p:cNvPr>
          <p:cNvSpPr/>
          <p:nvPr/>
        </p:nvSpPr>
        <p:spPr>
          <a:xfrm>
            <a:off x="6741843" y="2667900"/>
            <a:ext cx="5188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>
                <a:solidFill>
                  <a:srgbClr val="823554"/>
                </a:solidFill>
                <a:ea typeface="+mj-ea"/>
                <a:cs typeface="+mj-cs"/>
              </a:rPr>
              <a:t>Examples…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Complex Games (e.g. may involve playing against the computer)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Simulations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Automated scheduling/timetabling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Online multi-user websites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Robotics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Mobile Apps/Games</a:t>
            </a:r>
          </a:p>
        </p:txBody>
      </p:sp>
    </p:spTree>
    <p:extLst>
      <p:ext uri="{BB962C8B-B14F-4D97-AF65-F5344CB8AC3E}">
        <p14:creationId xmlns:p14="http://schemas.microsoft.com/office/powerpoint/2010/main" val="272036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5213873" cy="60861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Past Projects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33159-1867-455A-83E6-2B1D1CA18F5C}"/>
              </a:ext>
            </a:extLst>
          </p:cNvPr>
          <p:cNvSpPr/>
          <p:nvPr/>
        </p:nvSpPr>
        <p:spPr>
          <a:xfrm>
            <a:off x="613185" y="2667900"/>
            <a:ext cx="42962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Hive Lighting style system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2D and 3D Computer Games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Poker/Chess Tutorial/Games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Work Experience Mobile App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DJ Software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Software for Parents Business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Stock Control Systems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C7823-9268-4E16-932A-43C49F468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078" y="2852813"/>
            <a:ext cx="5730737" cy="32311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47100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5213873" cy="60861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Subject Links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E413E4-E522-4368-A623-726450EA73D8}"/>
              </a:ext>
            </a:extLst>
          </p:cNvPr>
          <p:cNvSpPr/>
          <p:nvPr/>
        </p:nvSpPr>
        <p:spPr>
          <a:xfrm>
            <a:off x="613185" y="2667900"/>
            <a:ext cx="4296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Maths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Further Maths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Physics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Design and Technology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Business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46183-A199-8069-91D0-BE4E3BE9FD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39"/>
          <a:stretch/>
        </p:blipFill>
        <p:spPr>
          <a:xfrm>
            <a:off x="6075534" y="3221182"/>
            <a:ext cx="6116466" cy="36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9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647</Words>
  <Application>Microsoft Office PowerPoint</Application>
  <PresentationFormat>Widescreen</PresentationFormat>
  <Paragraphs>123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EuclidCircularB</vt:lpstr>
      <vt:lpstr>Office Theme</vt:lpstr>
      <vt:lpstr>“Computer Science is no more about computers than astronomy is about telescopes.” - Edsger W. Dijkstra</vt:lpstr>
      <vt:lpstr>Why choose Computer Science?   Technology is embedded in every aspect of our lives.  Computer Science is being used to help solve many of the world's biggest problems</vt:lpstr>
      <vt:lpstr>PowerPoint Presentation</vt:lpstr>
      <vt:lpstr>Entry Requirements</vt:lpstr>
      <vt:lpstr>PowerPoint Presentation</vt:lpstr>
      <vt:lpstr>What does the course cover?</vt:lpstr>
      <vt:lpstr>Year 13 – The Project</vt:lpstr>
      <vt:lpstr>Past Projects</vt:lpstr>
      <vt:lpstr>Subject Links</vt:lpstr>
      <vt:lpstr>Degrees</vt:lpstr>
      <vt:lpstr>Sutton Trust</vt:lpstr>
      <vt:lpstr>Cyber First</vt:lpstr>
      <vt:lpstr>PowerPoint Presentation</vt:lpstr>
      <vt:lpstr>Types of Careers</vt:lpstr>
      <vt:lpstr>Opportunities</vt:lpstr>
      <vt:lpstr>Student Experience…</vt:lpstr>
      <vt:lpstr>Where to get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Hillyard</dc:creator>
  <cp:lastModifiedBy>Mrs S Hamnett (St Ambrose College)</cp:lastModifiedBy>
  <cp:revision>113</cp:revision>
  <dcterms:created xsi:type="dcterms:W3CDTF">2019-12-11T08:54:23Z</dcterms:created>
  <dcterms:modified xsi:type="dcterms:W3CDTF">2024-11-18T14:00:58Z</dcterms:modified>
</cp:coreProperties>
</file>