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03" r:id="rId3"/>
    <p:sldId id="269" r:id="rId4"/>
    <p:sldId id="299" r:id="rId5"/>
    <p:sldId id="301" r:id="rId6"/>
    <p:sldId id="278" r:id="rId7"/>
    <p:sldId id="270" r:id="rId8"/>
    <p:sldId id="265" r:id="rId9"/>
    <p:sldId id="259" r:id="rId10"/>
    <p:sldId id="30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37353-CA3F-4E62-A3A8-784AC083A872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F94FE-C580-4503-8ECF-D72BC31FB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6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2018, coursework was reintroduced and this has led to a significant improvement in the student’s grades.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13C53F-5295-45E1-89BC-BA69246D479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3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5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4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34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666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91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170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9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13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75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03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57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85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2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2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9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E9B00-2F18-4B3D-BE99-7CA3154E847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BDB58C-468A-46DB-9583-55DB58CA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3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tiff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tiff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564" y="944724"/>
            <a:ext cx="8280920" cy="136815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Level Geography</a:t>
            </a:r>
            <a:br>
              <a:rPr lang="en-GB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GB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Exam Board: Edexcel (9GE0)</a:t>
            </a:r>
            <a:br>
              <a:rPr lang="en-GB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GB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Mr McFadden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628800"/>
            <a:ext cx="3744416" cy="5148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F107E6-EB17-4F2A-9DEC-15EC06E8C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2492897"/>
            <a:ext cx="3456384" cy="371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92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CE88-88AA-49B0-A000-F0762104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043"/>
            <a:ext cx="10515600" cy="919941"/>
          </a:xfrm>
        </p:spPr>
        <p:txBody>
          <a:bodyPr>
            <a:normAutofit/>
          </a:bodyPr>
          <a:lstStyle/>
          <a:p>
            <a:r>
              <a:rPr lang="en-GB" sz="4000" b="1" dirty="0"/>
              <a:t>Geography graduate attributes: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E7864-FDDE-42D4-A70C-01600232F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6" y="997528"/>
            <a:ext cx="5730241" cy="5392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688BEC-E911-4872-A3AD-0318D2B1FA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407" y="836817"/>
            <a:ext cx="5857702" cy="22721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CDE68E-CDD9-4A4F-9B4C-693FD9D026C6}"/>
              </a:ext>
            </a:extLst>
          </p:cNvPr>
          <p:cNvSpPr/>
          <p:nvPr/>
        </p:nvSpPr>
        <p:spPr>
          <a:xfrm>
            <a:off x="6001789" y="3108962"/>
            <a:ext cx="5608320" cy="32807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Top career areas for Geography graduates: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Working in the Physical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Sustainability and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Business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Built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Geographic Information Systems (GIS)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Other – using analytical skills in </a:t>
            </a:r>
            <a:r>
              <a:rPr lang="en-GB" sz="2000" dirty="0" err="1">
                <a:solidFill>
                  <a:schemeClr val="tx1"/>
                </a:solidFill>
              </a:rPr>
              <a:t>Airtravel</a:t>
            </a:r>
            <a:r>
              <a:rPr lang="en-GB" sz="2000" dirty="0">
                <a:solidFill>
                  <a:schemeClr val="tx1"/>
                </a:solidFill>
              </a:rPr>
              <a:t>, Elite Sports Data, Analytical Roles and more</a:t>
            </a:r>
          </a:p>
        </p:txBody>
      </p:sp>
    </p:spTree>
    <p:extLst>
      <p:ext uri="{BB962C8B-B14F-4D97-AF65-F5344CB8AC3E}">
        <p14:creationId xmlns:p14="http://schemas.microsoft.com/office/powerpoint/2010/main" val="37803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Mramcfadden@st-ambrosecollege.org.uk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6600" dirty="0"/>
          </a:p>
          <a:p>
            <a:pPr marL="0" indent="0" algn="ctr">
              <a:buNone/>
            </a:pPr>
            <a:r>
              <a:rPr lang="en-GB" sz="6600" dirty="0"/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195900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51755F7-9169-4463-AF8C-326C6504BE1C}"/>
              </a:ext>
            </a:extLst>
          </p:cNvPr>
          <p:cNvGrpSpPr/>
          <p:nvPr/>
        </p:nvGrpSpPr>
        <p:grpSpPr>
          <a:xfrm>
            <a:off x="1893628" y="56890"/>
            <a:ext cx="8511713" cy="1004512"/>
            <a:chOff x="75912" y="56890"/>
            <a:chExt cx="8511713" cy="10045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CA74B0-4FF9-4194-9A2D-6EE2A434DDE0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912" y="56890"/>
              <a:ext cx="4650740" cy="8509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165D33-DA08-4142-B0F9-3E8E6C8AC3C7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36885" y="131762"/>
              <a:ext cx="4650740" cy="9296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344F83-35E2-447C-B389-3006FD91B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59961"/>
              </p:ext>
            </p:extLst>
          </p:nvPr>
        </p:nvGraphicFramePr>
        <p:xfrm>
          <a:off x="266383" y="1061402"/>
          <a:ext cx="10972306" cy="3276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084">
                  <a:extLst>
                    <a:ext uri="{9D8B030D-6E8A-4147-A177-3AD203B41FA5}">
                      <a16:colId xmlns:a16="http://schemas.microsoft.com/office/drawing/2014/main" val="3243030482"/>
                    </a:ext>
                  </a:extLst>
                </a:gridCol>
                <a:gridCol w="1204877">
                  <a:extLst>
                    <a:ext uri="{9D8B030D-6E8A-4147-A177-3AD203B41FA5}">
                      <a16:colId xmlns:a16="http://schemas.microsoft.com/office/drawing/2014/main" val="2218531739"/>
                    </a:ext>
                  </a:extLst>
                </a:gridCol>
                <a:gridCol w="1374844">
                  <a:extLst>
                    <a:ext uri="{9D8B030D-6E8A-4147-A177-3AD203B41FA5}">
                      <a16:colId xmlns:a16="http://schemas.microsoft.com/office/drawing/2014/main" val="4209176624"/>
                    </a:ext>
                  </a:extLst>
                </a:gridCol>
                <a:gridCol w="1374844">
                  <a:extLst>
                    <a:ext uri="{9D8B030D-6E8A-4147-A177-3AD203B41FA5}">
                      <a16:colId xmlns:a16="http://schemas.microsoft.com/office/drawing/2014/main" val="3342858989"/>
                    </a:ext>
                  </a:extLst>
                </a:gridCol>
                <a:gridCol w="1498226">
                  <a:extLst>
                    <a:ext uri="{9D8B030D-6E8A-4147-A177-3AD203B41FA5}">
                      <a16:colId xmlns:a16="http://schemas.microsoft.com/office/drawing/2014/main" val="1727587582"/>
                    </a:ext>
                  </a:extLst>
                </a:gridCol>
                <a:gridCol w="1807943">
                  <a:extLst>
                    <a:ext uri="{9D8B030D-6E8A-4147-A177-3AD203B41FA5}">
                      <a16:colId xmlns:a16="http://schemas.microsoft.com/office/drawing/2014/main" val="3456445987"/>
                    </a:ext>
                  </a:extLst>
                </a:gridCol>
                <a:gridCol w="1674488">
                  <a:extLst>
                    <a:ext uri="{9D8B030D-6E8A-4147-A177-3AD203B41FA5}">
                      <a16:colId xmlns:a16="http://schemas.microsoft.com/office/drawing/2014/main" val="1197080053"/>
                    </a:ext>
                  </a:extLst>
                </a:gridCol>
              </a:tblGrid>
              <a:tr h="652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  <a:latin typeface="Gill Sans MT" panose="020B0502020104020203" pitchFamily="34" charset="0"/>
                        </a:rPr>
                        <a:t>Entries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  <a:latin typeface="Gill Sans MT" panose="020B0502020104020203" pitchFamily="34" charset="0"/>
                        </a:rPr>
                        <a:t>KS4 Prior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  <a:latin typeface="Gill Sans MT" panose="020B0502020104020203" pitchFamily="34" charset="0"/>
                        </a:rPr>
                        <a:t>A*-A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  <a:latin typeface="Gill Sans MT" panose="020B0502020104020203" pitchFamily="34" charset="0"/>
                        </a:rPr>
                        <a:t>A*-B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  <a:latin typeface="Gill Sans MT" panose="020B0502020104020203" pitchFamily="34" charset="0"/>
                        </a:rPr>
                        <a:t>A*-C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  <a:latin typeface="Gill Sans MT" panose="020B0502020104020203" pitchFamily="34" charset="0"/>
                        </a:rPr>
                        <a:t>Ave. Pts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252163"/>
                  </a:ext>
                </a:extLst>
              </a:tr>
              <a:tr h="5545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75461"/>
                  </a:ext>
                </a:extLst>
              </a:tr>
              <a:tr h="5545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902873"/>
                  </a:ext>
                </a:extLst>
              </a:tr>
              <a:tr h="5545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100%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44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212853"/>
                  </a:ext>
                </a:extLst>
              </a:tr>
              <a:tr h="652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  <a:latin typeface="Gill Sans MT" panose="020B0502020104020203" pitchFamily="34" charset="0"/>
                        </a:rPr>
                        <a:t>2022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  <a:latin typeface="Gill Sans MT" panose="020B0502020104020203" pitchFamily="34" charset="0"/>
                        </a:rPr>
                        <a:t>19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  <a:latin typeface="Gill Sans MT" panose="020B0502020104020203" pitchFamily="34" charset="0"/>
                        </a:rPr>
                        <a:t>7.14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  <a:latin typeface="Gill Sans MT" panose="020B0502020104020203" pitchFamily="34" charset="0"/>
                        </a:rPr>
                        <a:t>53%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  <a:latin typeface="Gill Sans MT" panose="020B0502020104020203" pitchFamily="34" charset="0"/>
                        </a:rPr>
                        <a:t>95%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  <a:latin typeface="Gill Sans MT" panose="020B0502020104020203" pitchFamily="34" charset="0"/>
                        </a:rPr>
                        <a:t>100%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  <a:latin typeface="Gill Sans MT" panose="020B0502020104020203" pitchFamily="34" charset="0"/>
                        </a:rPr>
                        <a:t>46.32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5" marR="66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140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15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E385FC-9204-448B-ADC3-19A6171BCF54}"/>
              </a:ext>
            </a:extLst>
          </p:cNvPr>
          <p:cNvSpPr txBox="1"/>
          <p:nvPr/>
        </p:nvSpPr>
        <p:spPr>
          <a:xfrm>
            <a:off x="191339" y="609596"/>
            <a:ext cx="11809322" cy="61632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0E57C4"/>
                </a:solidFill>
                <a:latin typeface="Gill Sans MT"/>
                <a:cs typeface="Segoe UI"/>
              </a:rPr>
              <a:t>A Level (2 Year Course)</a:t>
            </a:r>
            <a:r>
              <a:rPr lang="en-US" dirty="0">
                <a:latin typeface="Gill Sans MT"/>
                <a:cs typeface="Segoe UI"/>
              </a:rPr>
              <a:t>​</a:t>
            </a:r>
          </a:p>
          <a:p>
            <a:r>
              <a:rPr lang="en-GB" b="1" dirty="0">
                <a:latin typeface="Gill Sans MT"/>
                <a:cs typeface="Segoe UI"/>
              </a:rPr>
              <a:t>Paper 1: Physical Geography      30%</a:t>
            </a:r>
            <a:r>
              <a:rPr lang="en-GB" dirty="0">
                <a:latin typeface="Gill Sans MT"/>
                <a:cs typeface="Segoe UI"/>
              </a:rPr>
              <a:t>​	</a:t>
            </a:r>
            <a:r>
              <a:rPr lang="en-GB" b="1" dirty="0">
                <a:latin typeface="Gill Sans MT"/>
                <a:cs typeface="Segoe UI"/>
              </a:rPr>
              <a:t>2 ½ hour exam</a:t>
            </a:r>
            <a:endParaRPr lang="en-GB" b="1" dirty="0">
              <a:latin typeface="Segoe UI"/>
              <a:cs typeface="Segoe UI"/>
            </a:endParaRPr>
          </a:p>
          <a:p>
            <a:r>
              <a:rPr lang="en-GB" dirty="0">
                <a:latin typeface="Gill Sans MT"/>
                <a:cs typeface="Segoe UI"/>
              </a:rPr>
              <a:t>Year 1- Tectonic Processes &amp; Hazards</a:t>
            </a:r>
            <a:r>
              <a:rPr lang="en-US" dirty="0">
                <a:latin typeface="Gill Sans MT"/>
                <a:cs typeface="Segoe UI"/>
              </a:rPr>
              <a:t>​</a:t>
            </a:r>
            <a:endParaRPr lang="en-US" dirty="0">
              <a:latin typeface="Segoe UI"/>
              <a:cs typeface="Segoe UI"/>
            </a:endParaRPr>
          </a:p>
          <a:p>
            <a:r>
              <a:rPr lang="en-GB" dirty="0">
                <a:latin typeface="Gill Sans MT"/>
                <a:cs typeface="Segoe UI"/>
              </a:rPr>
              <a:t>Year 1- Coastal Change - Fieldwork North Wales​</a:t>
            </a:r>
            <a:r>
              <a:rPr lang="en-US" dirty="0">
                <a:latin typeface="Gill Sans MT"/>
                <a:cs typeface="Segoe UI"/>
              </a:rPr>
              <a:t>​ (Costal Management at Criccieth and Llandudno, Lateral Transfer at Criccieth and Sand Dunes at Aberffraw). </a:t>
            </a:r>
          </a:p>
          <a:p>
            <a:r>
              <a:rPr lang="en-GB" u="sng" dirty="0">
                <a:latin typeface="Gill Sans MT"/>
                <a:cs typeface="Segoe UI"/>
              </a:rPr>
              <a:t>Year 2 - Water Cycle and Water Insecurity</a:t>
            </a:r>
            <a:r>
              <a:rPr lang="en-US" u="sng" dirty="0">
                <a:latin typeface="Gill Sans MT"/>
                <a:cs typeface="Segoe UI"/>
              </a:rPr>
              <a:t>​</a:t>
            </a:r>
            <a:endParaRPr lang="en-US" u="sng" dirty="0">
              <a:latin typeface="Segoe UI"/>
              <a:cs typeface="Segoe UI"/>
            </a:endParaRPr>
          </a:p>
          <a:p>
            <a:r>
              <a:rPr lang="en-GB" u="sng" dirty="0">
                <a:latin typeface="Gill Sans MT"/>
                <a:cs typeface="Segoe UI"/>
              </a:rPr>
              <a:t>Year 2 - Carbon Cycle and Energy Insecurity</a:t>
            </a:r>
            <a:r>
              <a:rPr lang="en-US" u="sng" dirty="0">
                <a:latin typeface="Gill Sans MT"/>
                <a:cs typeface="Segoe UI"/>
              </a:rPr>
              <a:t>​</a:t>
            </a:r>
          </a:p>
          <a:p>
            <a:endParaRPr lang="en-US" u="sng" dirty="0">
              <a:latin typeface="Segoe UI"/>
              <a:cs typeface="Segoe UI"/>
            </a:endParaRPr>
          </a:p>
          <a:p>
            <a:r>
              <a:rPr lang="en-GB" b="1" dirty="0">
                <a:latin typeface="Gill Sans MT"/>
                <a:cs typeface="Segoe UI"/>
              </a:rPr>
              <a:t>Paper 2: Human Geography      30% </a:t>
            </a:r>
            <a:r>
              <a:rPr lang="en-GB" dirty="0">
                <a:latin typeface="Gill Sans MT"/>
                <a:cs typeface="Segoe UI"/>
              </a:rPr>
              <a:t>​	</a:t>
            </a:r>
            <a:r>
              <a:rPr lang="en-GB" b="1" dirty="0">
                <a:latin typeface="Gill Sans MT"/>
                <a:cs typeface="Segoe UI"/>
              </a:rPr>
              <a:t>2 ½ hour exam</a:t>
            </a:r>
            <a:endParaRPr lang="en-GB" b="1" dirty="0">
              <a:latin typeface="Segoe UI"/>
              <a:cs typeface="Segoe UI"/>
            </a:endParaRPr>
          </a:p>
          <a:p>
            <a:r>
              <a:rPr lang="en-GB" dirty="0">
                <a:latin typeface="Gill Sans MT"/>
                <a:cs typeface="Segoe UI"/>
              </a:rPr>
              <a:t>Year 1- Globalisation</a:t>
            </a:r>
            <a:r>
              <a:rPr lang="en-US" dirty="0">
                <a:latin typeface="Gill Sans MT"/>
                <a:cs typeface="Segoe UI"/>
              </a:rPr>
              <a:t>​</a:t>
            </a:r>
            <a:endParaRPr lang="en-US" dirty="0">
              <a:latin typeface="Segoe UI"/>
              <a:cs typeface="Segoe UI"/>
            </a:endParaRPr>
          </a:p>
          <a:p>
            <a:r>
              <a:rPr lang="en-GB" dirty="0">
                <a:latin typeface="Gill Sans MT"/>
                <a:cs typeface="Segoe UI"/>
              </a:rPr>
              <a:t>Year 1- Regeneration - Fieldwork in Manchester</a:t>
            </a:r>
            <a:r>
              <a:rPr lang="en-US" dirty="0">
                <a:latin typeface="Gill Sans MT"/>
                <a:cs typeface="Segoe UI"/>
              </a:rPr>
              <a:t>​ (Urban Success of Regeneration in Northern Quarter, New Islington and Ancoats, local Altrincham investigation, Rural Success of Regeneration through adventure tourism in North Wales)</a:t>
            </a:r>
            <a:endParaRPr lang="en-US" dirty="0">
              <a:latin typeface="Segoe UI"/>
              <a:cs typeface="Segoe UI"/>
            </a:endParaRPr>
          </a:p>
          <a:p>
            <a:r>
              <a:rPr lang="en-GB" u="sng" dirty="0">
                <a:latin typeface="Gill Sans MT"/>
                <a:cs typeface="Segoe UI"/>
              </a:rPr>
              <a:t>Year 2 - Superpowers</a:t>
            </a:r>
            <a:r>
              <a:rPr lang="en-US" u="sng" dirty="0">
                <a:latin typeface="Gill Sans MT"/>
                <a:cs typeface="Segoe UI"/>
              </a:rPr>
              <a:t>​</a:t>
            </a:r>
            <a:endParaRPr lang="en-US" u="sng" dirty="0">
              <a:latin typeface="Segoe UI"/>
              <a:cs typeface="Segoe UI"/>
            </a:endParaRPr>
          </a:p>
          <a:p>
            <a:r>
              <a:rPr lang="en-GB" u="sng" dirty="0">
                <a:latin typeface="Gill Sans MT"/>
                <a:cs typeface="Segoe UI"/>
              </a:rPr>
              <a:t>Year 2 - Global Migration, Identity and Sovereignty </a:t>
            </a:r>
            <a:endParaRPr lang="en-US" dirty="0">
              <a:latin typeface="Gill Sans MT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GB" b="1" dirty="0">
                <a:latin typeface="Gill Sans MT"/>
                <a:cs typeface="Segoe UI"/>
              </a:rPr>
              <a:t>Paper 3: Decision Making Paper      20% </a:t>
            </a:r>
            <a:r>
              <a:rPr lang="en-GB" dirty="0">
                <a:latin typeface="Gill Sans MT"/>
                <a:cs typeface="Segoe UI"/>
              </a:rPr>
              <a:t>​	</a:t>
            </a:r>
            <a:r>
              <a:rPr lang="en-GB" b="1" dirty="0">
                <a:latin typeface="Gill Sans MT"/>
                <a:cs typeface="Segoe UI"/>
              </a:rPr>
              <a:t>2 ½ hour exam</a:t>
            </a:r>
            <a:endParaRPr lang="en-GB" dirty="0">
              <a:latin typeface="Segoe UI"/>
              <a:cs typeface="Segoe UI"/>
            </a:endParaRPr>
          </a:p>
          <a:p>
            <a:r>
              <a:rPr lang="en-GB" dirty="0">
                <a:latin typeface="Gill Sans MT"/>
                <a:cs typeface="Segoe UI"/>
              </a:rPr>
              <a:t>Focusing on actions of 'Players, Attitudes and Futures' for one of Physical or Human topics using resources focused on a place. </a:t>
            </a:r>
            <a:r>
              <a:rPr lang="en-US" dirty="0">
                <a:latin typeface="Gill Sans MT"/>
                <a:cs typeface="Segoe UI"/>
              </a:rPr>
              <a:t>Resource based cover holistic content of course, e.g. Geopolitics, energy &amp; water security and </a:t>
            </a:r>
            <a:r>
              <a:rPr lang="en-US" dirty="0" err="1">
                <a:latin typeface="Gill Sans MT"/>
                <a:cs typeface="Segoe UI"/>
              </a:rPr>
              <a:t>globalisation</a:t>
            </a:r>
            <a:r>
              <a:rPr lang="en-US" dirty="0">
                <a:latin typeface="Gill Sans MT"/>
                <a:cs typeface="Segoe UI"/>
              </a:rPr>
              <a:t> in SE Asia. </a:t>
            </a: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GB" b="1" dirty="0">
                <a:latin typeface="Gill Sans MT"/>
                <a:cs typeface="Segoe UI"/>
              </a:rPr>
              <a:t>Paper 4: Independent Investigation      20% ​</a:t>
            </a:r>
            <a:r>
              <a:rPr lang="en-GB" dirty="0">
                <a:latin typeface="Gill Sans MT"/>
                <a:cs typeface="Segoe UI"/>
              </a:rPr>
              <a:t>​ </a:t>
            </a:r>
            <a:r>
              <a:rPr lang="en-GB" b="1" dirty="0">
                <a:latin typeface="Gill Sans MT"/>
                <a:cs typeface="Segoe UI"/>
              </a:rPr>
              <a:t>Coursework Completed &amp; Submitted</a:t>
            </a:r>
            <a:r>
              <a:rPr lang="en-GB" dirty="0">
                <a:latin typeface="Gill Sans MT"/>
                <a:cs typeface="Segoe UI"/>
              </a:rPr>
              <a:t>​</a:t>
            </a:r>
            <a:endParaRPr lang="en-GB" dirty="0">
              <a:latin typeface="Segoe UI"/>
              <a:cs typeface="Segoe UI"/>
            </a:endParaRPr>
          </a:p>
          <a:p>
            <a:r>
              <a:rPr lang="en-GB" dirty="0">
                <a:latin typeface="Gill Sans MT"/>
                <a:cs typeface="Segoe UI"/>
              </a:rPr>
              <a:t>An independent piece of fieldwork, research, data presentation, analysis, conclusions and evaluations. </a:t>
            </a:r>
            <a:r>
              <a:rPr lang="en-US" dirty="0">
                <a:latin typeface="Gill Sans MT"/>
                <a:cs typeface="Segoe UI"/>
              </a:rPr>
              <a:t>​</a:t>
            </a:r>
            <a:endParaRPr lang="en-US" dirty="0">
              <a:latin typeface="Segoe UI"/>
              <a:cs typeface="Segoe UI"/>
            </a:endParaRPr>
          </a:p>
          <a:p>
            <a:r>
              <a:rPr lang="en-GB" dirty="0">
                <a:latin typeface="Gill Sans MT"/>
                <a:cs typeface="Segoe UI"/>
              </a:rPr>
              <a:t>3,000 - 4,000 word limit.  </a:t>
            </a:r>
            <a:r>
              <a:rPr lang="en-GB" b="1" dirty="0">
                <a:latin typeface="Gill Sans MT"/>
                <a:cs typeface="Segoe UI"/>
              </a:rPr>
              <a:t>Final Submission December,  Upper 6th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B8695-2965-49A2-8AC0-DEFE8FDA02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218" y="87749"/>
            <a:ext cx="928816" cy="9990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431BB22-23C0-4F4B-8DD1-890754D14893}"/>
              </a:ext>
            </a:extLst>
          </p:cNvPr>
          <p:cNvSpPr txBox="1">
            <a:spLocks/>
          </p:cNvSpPr>
          <p:nvPr/>
        </p:nvSpPr>
        <p:spPr>
          <a:xfrm>
            <a:off x="2637905" y="0"/>
            <a:ext cx="6478386" cy="7315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>
                <a:latin typeface="Calibri" charset="0"/>
                <a:ea typeface="Calibri" charset="0"/>
                <a:cs typeface="Calibri" charset="0"/>
              </a:rPr>
              <a:t>What will I study? - Overview</a:t>
            </a:r>
          </a:p>
        </p:txBody>
      </p:sp>
    </p:spTree>
    <p:extLst>
      <p:ext uri="{BB962C8B-B14F-4D97-AF65-F5344CB8AC3E}">
        <p14:creationId xmlns:p14="http://schemas.microsoft.com/office/powerpoint/2010/main" val="334550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A66367-9BA4-4157-9465-175E2E166E62}"/>
              </a:ext>
            </a:extLst>
          </p:cNvPr>
          <p:cNvSpPr/>
          <p:nvPr/>
        </p:nvSpPr>
        <p:spPr>
          <a:xfrm>
            <a:off x="198755" y="1004454"/>
            <a:ext cx="4855210" cy="38754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Paper 1 – ‘The Physical Paper’ 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paper is a 2 hour 15 minutes examination and will test the students understanding and application of physical geography. The paper is 30% of the overall A Level. 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Topics that will be covered are…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Tectonic processes and hazards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Coastal landscapes and change 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Water Cycle and Water Insecurity 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Carbon Cycle and Energy Insecurity 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 descr="Image result for black and white jurassic coastline">
            <a:extLst>
              <a:ext uri="{FF2B5EF4-FFF2-40B4-BE49-F238E27FC236}">
                <a16:creationId xmlns:a16="http://schemas.microsoft.com/office/drawing/2014/main" id="{48EC345B-7140-45CB-87A0-1F8692FA3B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2095" y="100477"/>
            <a:ext cx="2796796" cy="199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99B144-1E14-433E-A7D3-1CA363564F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216" y="900747"/>
            <a:ext cx="2797838" cy="22068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BEB4C64-B910-4603-B969-F26B6E4EBAA2}"/>
              </a:ext>
            </a:extLst>
          </p:cNvPr>
          <p:cNvGrpSpPr/>
          <p:nvPr/>
        </p:nvGrpSpPr>
        <p:grpSpPr>
          <a:xfrm>
            <a:off x="70370" y="-42863"/>
            <a:ext cx="8511713" cy="1004512"/>
            <a:chOff x="75912" y="56890"/>
            <a:chExt cx="8511713" cy="10045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DAE9F6-C26D-4B74-973A-58752D3D8FF0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912" y="56890"/>
              <a:ext cx="4650740" cy="8509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0417D5-5916-48A5-93CF-82AD876D026A}"/>
                </a:ext>
              </a:extLst>
            </p:cNvPr>
            <p:cNvPicPr/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36885" y="131762"/>
              <a:ext cx="4650740" cy="9296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F9B78CD-3DF5-4BFA-B01D-04A300D74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995" y="2297805"/>
            <a:ext cx="4286250" cy="1428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D25076-7A24-48D8-8ED2-05456C9D64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04" y="4471328"/>
            <a:ext cx="3428885" cy="22255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09DFFE-F46E-4044-8E82-5A238760502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43"/>
          <a:stretch/>
        </p:blipFill>
        <p:spPr>
          <a:xfrm>
            <a:off x="3822446" y="4352451"/>
            <a:ext cx="4154119" cy="2288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84B5D8-4D7A-4DC1-B953-279924D0CF0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144" y="3618350"/>
            <a:ext cx="4154119" cy="2884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7816BB-D52D-43BA-895A-57A3AA45316E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833" y="3107553"/>
            <a:ext cx="2213162" cy="14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6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BEB4C64-B910-4603-B969-F26B6E4EBAA2}"/>
              </a:ext>
            </a:extLst>
          </p:cNvPr>
          <p:cNvGrpSpPr/>
          <p:nvPr/>
        </p:nvGrpSpPr>
        <p:grpSpPr>
          <a:xfrm>
            <a:off x="75912" y="56890"/>
            <a:ext cx="8511713" cy="1004512"/>
            <a:chOff x="75912" y="56890"/>
            <a:chExt cx="8511713" cy="10045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DAE9F6-C26D-4B74-973A-58752D3D8FF0}"/>
                </a:ext>
              </a:extLst>
            </p:cNvPr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912" y="56890"/>
              <a:ext cx="4650740" cy="8509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0417D5-5916-48A5-93CF-82AD876D026A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36885" y="131762"/>
              <a:ext cx="4650740" cy="9296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FBA016C-0C3C-4890-A334-ECAC571F37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967" y="685914"/>
            <a:ext cx="3199303" cy="21875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AFAD48-725C-4E3B-9A6B-6DCE607AAF1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67" y="4632959"/>
            <a:ext cx="2598593" cy="1995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D19C72-E60A-4893-BBBA-42C80EC796A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976" y="4663974"/>
            <a:ext cx="3211686" cy="2001982"/>
          </a:xfrm>
          <a:prstGeom prst="rect">
            <a:avLst/>
          </a:prstGeom>
        </p:spPr>
      </p:pic>
      <p:pic>
        <p:nvPicPr>
          <p:cNvPr id="1026" name="Picture 2" descr="Image result for globalisation index">
            <a:extLst>
              <a:ext uri="{FF2B5EF4-FFF2-40B4-BE49-F238E27FC236}">
                <a16:creationId xmlns:a16="http://schemas.microsoft.com/office/drawing/2014/main" id="{2577A2B4-95C4-45CF-BA24-06AEBAFB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362" y="3547699"/>
            <a:ext cx="3652059" cy="33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C0FD4-1E43-48EE-AD23-E45ECA28C44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967" y="3589742"/>
            <a:ext cx="3294033" cy="2951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4E391F-AB33-4079-9600-0CD0874246D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698" y="867217"/>
            <a:ext cx="4148775" cy="26294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7C6738-2D1F-4963-8358-D1D58202AD96}"/>
              </a:ext>
            </a:extLst>
          </p:cNvPr>
          <p:cNvSpPr/>
          <p:nvPr/>
        </p:nvSpPr>
        <p:spPr>
          <a:xfrm>
            <a:off x="257117" y="907790"/>
            <a:ext cx="4798695" cy="3794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Paper 2 – ‘The Human Paper’ 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paper is a 2 hour 15 minutes examination and will test the students understanding and application of human geography, this will cover a variety of topics across the human geography spectrum. This paper is 30% of the overall A level 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Topics that will be covered are…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Globalisation 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Regeneration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Superpowers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Migration, Identity and Sovereignty 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4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31BB22-23C0-4F4B-8DD1-890754D14893}"/>
              </a:ext>
            </a:extLst>
          </p:cNvPr>
          <p:cNvSpPr txBox="1">
            <a:spLocks/>
          </p:cNvSpPr>
          <p:nvPr/>
        </p:nvSpPr>
        <p:spPr>
          <a:xfrm>
            <a:off x="1119447" y="-99753"/>
            <a:ext cx="9271462" cy="7315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>
                <a:latin typeface="Calibri" charset="0"/>
                <a:ea typeface="Calibri" charset="0"/>
                <a:cs typeface="Calibri" charset="0"/>
              </a:rPr>
              <a:t>What will I study? – Paper 3 – Synoptic Paper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FED05-86D4-4A6F-A1BA-C6B959F894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7620">
            <a:off x="7500334" y="2212775"/>
            <a:ext cx="3705435" cy="4698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D72246-C4E8-4AC3-A812-E13482D4C2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574">
            <a:off x="3966478" y="2878564"/>
            <a:ext cx="3608214" cy="3906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CE55A4-C9FD-4C53-9F00-6332A2B708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6852">
            <a:off x="426170" y="2907012"/>
            <a:ext cx="3557653" cy="3711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DBE6A7-54F8-416D-AB03-3EC885C345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8552" y="687186"/>
            <a:ext cx="5549906" cy="1465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AA8995-DCA8-4422-8558-7DF8967468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868" y="587293"/>
            <a:ext cx="5467808" cy="2161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BB8695-2965-49A2-8AC0-DEFE8FDA02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218" y="87749"/>
            <a:ext cx="928816" cy="9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5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39136" cy="634082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How will I be assessed?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20679"/>
              </p:ext>
            </p:extLst>
          </p:nvPr>
        </p:nvGraphicFramePr>
        <p:xfrm>
          <a:off x="914400" y="634082"/>
          <a:ext cx="7349667" cy="57325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37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Component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Exam or assessment information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Key</a:t>
                      </a:r>
                      <a:r>
                        <a:rPr lang="en-US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Information 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82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Paper 1 </a:t>
                      </a:r>
                      <a:r>
                        <a:rPr lang="mr-IN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–</a:t>
                      </a: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 Physical Geography</a:t>
                      </a:r>
                    </a:p>
                    <a:p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Section A </a:t>
                      </a:r>
                      <a:r>
                        <a:rPr lang="mr-IN" sz="14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–</a:t>
                      </a:r>
                      <a:r>
                        <a:rPr lang="en-US" sz="14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 Tectonic</a:t>
                      </a:r>
                      <a:r>
                        <a:rPr lang="en-US" sz="14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Processes and Hazards (16 marks)</a:t>
                      </a:r>
                    </a:p>
                    <a:p>
                      <a:r>
                        <a:rPr lang="en-US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One 4 mark skill question and a 12 mark ’essay’ </a:t>
                      </a:r>
                    </a:p>
                    <a:p>
                      <a:endParaRPr lang="en-US" sz="1400" baseline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r>
                        <a:rPr lang="en-US" sz="14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Section B </a:t>
                      </a:r>
                      <a:r>
                        <a:rPr lang="mr-IN" sz="14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–</a:t>
                      </a:r>
                      <a:r>
                        <a:rPr lang="en-US" sz="14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Coastal Landscape and Change (40 marks) </a:t>
                      </a:r>
                    </a:p>
                    <a:p>
                      <a:r>
                        <a:rPr lang="en-US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2x 6 mark question, 1x 8 and 20 mark essay </a:t>
                      </a:r>
                    </a:p>
                    <a:p>
                      <a:endParaRPr lang="en-US" sz="1400" baseline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r>
                        <a:rPr lang="en-US" sz="14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Section C </a:t>
                      </a:r>
                      <a:r>
                        <a:rPr lang="mr-IN" sz="14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–</a:t>
                      </a:r>
                      <a:r>
                        <a:rPr lang="en-US" sz="14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Physical Systems and Sustainability (Carbon and Water Cycles)  (49 marks) </a:t>
                      </a:r>
                    </a:p>
                    <a:p>
                      <a:r>
                        <a:rPr lang="en-US" sz="1400" b="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1x3 mark question, 1x6 mark question, 1x8 mark question, 1x12 mark question, 1x20 mark question </a:t>
                      </a:r>
                      <a:endParaRPr lang="en-US" sz="14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2 ¼</a:t>
                      </a:r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 hour</a:t>
                      </a:r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s examination</a:t>
                      </a:r>
                    </a:p>
                    <a:p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105 marks </a:t>
                      </a:r>
                    </a:p>
                    <a:p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30% of the A Level  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37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Paper 2</a:t>
                      </a:r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- Human Geography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Section A </a:t>
                      </a:r>
                      <a:r>
                        <a:rPr lang="mr-IN" sz="14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–</a:t>
                      </a:r>
                      <a:r>
                        <a:rPr lang="en-US" sz="14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Globalisation</a:t>
                      </a:r>
                      <a:r>
                        <a:rPr lang="en-US" sz="14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/Superpowers</a:t>
                      </a:r>
                      <a:r>
                        <a:rPr lang="en-US" sz="14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(32 marks) </a:t>
                      </a:r>
                    </a:p>
                    <a:p>
                      <a:r>
                        <a:rPr lang="en-US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2x 4 mark question and 2x 12 mark ‘essay’ </a:t>
                      </a:r>
                    </a:p>
                    <a:p>
                      <a:endParaRPr lang="en-US" sz="1400" baseline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r>
                        <a:rPr lang="en-US" sz="14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Section B </a:t>
                      </a:r>
                      <a:r>
                        <a:rPr lang="mr-IN" sz="14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–</a:t>
                      </a:r>
                      <a:r>
                        <a:rPr lang="en-US" sz="14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Regeneration (35 marks) </a:t>
                      </a:r>
                    </a:p>
                    <a:p>
                      <a:r>
                        <a:rPr lang="en-US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1x3 mark question, 2x6 mark question and a 20 mark essay </a:t>
                      </a:r>
                    </a:p>
                    <a:p>
                      <a:endParaRPr lang="en-US" sz="1400" baseline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r>
                        <a:rPr lang="en-US" sz="14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Section C </a:t>
                      </a:r>
                      <a:r>
                        <a:rPr lang="mr-IN" sz="14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–</a:t>
                      </a:r>
                      <a:r>
                        <a:rPr lang="en-US" sz="14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Migration, Identify and Sovereignty (38 marks)  </a:t>
                      </a:r>
                    </a:p>
                    <a:p>
                      <a:r>
                        <a:rPr lang="en-US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1x4 marks , 1x6 marks, 1x8 marks, 20 mark essay 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2¼</a:t>
                      </a:r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 hours</a:t>
                      </a:r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examination</a:t>
                      </a:r>
                    </a:p>
                    <a:p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105 marks </a:t>
                      </a:r>
                    </a:p>
                    <a:p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30% of the A Level  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305" y="0"/>
            <a:ext cx="2223475" cy="3140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570" y="3212976"/>
            <a:ext cx="2202209" cy="2955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42C51-16EF-4BF0-BEE1-98C5D53AB1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218" y="-34171"/>
            <a:ext cx="928816" cy="9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9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404664"/>
            <a:ext cx="7139136" cy="634082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How will I be assessed?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55368" y="1268760"/>
          <a:ext cx="6660232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Component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Exam or assessment information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Key</a:t>
                      </a:r>
                      <a:r>
                        <a:rPr lang="en-US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Information 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Paper 3 </a:t>
                      </a:r>
                      <a:r>
                        <a:rPr lang="mr-IN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–</a:t>
                      </a: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 Synoptic Paper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This unit assess the key synoptic themes that run</a:t>
                      </a:r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through the course of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Players (Stakeholders)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Actions and Attitudes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Futures and uncertainties </a:t>
                      </a:r>
                      <a:endParaRPr lang="en-US" sz="16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3x4 mark,</a:t>
                      </a:r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2x8 mark, 1x18 mark, 1x24 mark </a:t>
                      </a:r>
                    </a:p>
                    <a:p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TOTAL: 70 marks 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2 ½ hour examination</a:t>
                      </a:r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</a:p>
                    <a:p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70 marks </a:t>
                      </a:r>
                    </a:p>
                    <a:p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20% of the A level 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Component</a:t>
                      </a:r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4 </a:t>
                      </a:r>
                      <a:r>
                        <a:rPr lang="mr-IN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–</a:t>
                      </a:r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Individual Investigation 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This is a 2000-</a:t>
                      </a:r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3000 word investigation that students will investigate an element of the course based around data collection in a Field Study Centre in North Wales. </a:t>
                      </a:r>
                    </a:p>
                    <a:p>
                      <a:endParaRPr lang="en-US" sz="1600" baseline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Students will be taught skills that will needed to complete this 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2000-3000 word</a:t>
                      </a:r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investigation </a:t>
                      </a:r>
                    </a:p>
                    <a:p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60 marks </a:t>
                      </a:r>
                    </a:p>
                    <a:p>
                      <a:r>
                        <a:rPr lang="en-US" sz="1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20% of the A Level 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369" y="910035"/>
            <a:ext cx="3473615" cy="4441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3811" y="5222995"/>
            <a:ext cx="3447173" cy="967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8E577F-0BDA-4EF4-8AF9-2CC7B426C3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218" y="-34171"/>
            <a:ext cx="928816" cy="9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0"/>
            <a:ext cx="6815608" cy="905397"/>
          </a:xfrm>
        </p:spPr>
        <p:txBody>
          <a:bodyPr>
            <a:normAutofit/>
          </a:bodyPr>
          <a:lstStyle/>
          <a:p>
            <a:r>
              <a:rPr lang="en-GB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How will I be supported?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35" y="842408"/>
            <a:ext cx="9669198" cy="1801229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course textbook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for Year 1 and </a:t>
            </a:r>
            <a:r>
              <a:rPr lang="en-GB" sz="2000" dirty="0">
                <a:latin typeface="Calibri" panose="020F0502020204030204" pitchFamily="34" charset="0"/>
              </a:rPr>
              <a:t>Year 2</a:t>
            </a: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An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b="1" dirty="0">
                <a:latin typeface="Calibri" panose="020F0502020204030204" pitchFamily="34" charset="0"/>
              </a:rPr>
              <a:t>Email Group and Site </a:t>
            </a:r>
            <a:r>
              <a:rPr lang="en-GB" sz="2000" dirty="0">
                <a:latin typeface="Calibri" panose="020F0502020204030204" pitchFamily="34" charset="0"/>
              </a:rPr>
              <a:t>– to share lesson material electronically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separate teacher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specialise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 in human and physical Geography </a:t>
            </a:r>
          </a:p>
          <a:p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Flippe</a:t>
            </a:r>
            <a:r>
              <a:rPr lang="en-GB" sz="2000" b="1" dirty="0">
                <a:latin typeface="Calibri" panose="020F0502020204030204" pitchFamily="34" charset="0"/>
              </a:rPr>
              <a:t>d Learning </a:t>
            </a:r>
            <a:r>
              <a:rPr lang="en-GB" sz="2000" dirty="0">
                <a:latin typeface="Calibri" panose="020F0502020204030204" pitchFamily="34" charset="0"/>
              </a:rPr>
              <a:t>– A3 Revision Sheets to help you plan and make revision material through the course. </a:t>
            </a:r>
          </a:p>
          <a:p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Regular Assessment: 3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x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Mid-Point Checks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per topic to integrate A Level questions and requirements through the course</a:t>
            </a:r>
          </a:p>
          <a:p>
            <a:r>
              <a:rPr lang="en-GB" sz="2000" b="1" dirty="0">
                <a:latin typeface="Calibri" panose="020F0502020204030204" pitchFamily="34" charset="0"/>
              </a:rPr>
              <a:t>High Quality Marking </a:t>
            </a:r>
            <a:r>
              <a:rPr lang="en-GB" sz="2000" dirty="0">
                <a:latin typeface="Calibri" panose="020F0502020204030204" pitchFamily="34" charset="0"/>
              </a:rPr>
              <a:t>– we want to help, challenge and improve your understanding! 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19278">
            <a:off x="9222958" y="192248"/>
            <a:ext cx="1772603" cy="2249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822837-80A2-466A-995A-D8386764A7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36944">
            <a:off x="6488005" y="4134366"/>
            <a:ext cx="4684752" cy="3116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22E603-03CF-4FD0-A318-91BC24A74F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2223">
            <a:off x="313304" y="4088582"/>
            <a:ext cx="2946528" cy="2378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2E8BBC-2314-4CD8-88E2-FB02D196B7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9239">
            <a:off x="2875008" y="4352574"/>
            <a:ext cx="3150104" cy="24155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879CA8-4C7E-4C25-AD7D-E10D5E8B90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00156">
            <a:off x="10102072" y="1349323"/>
            <a:ext cx="1883939" cy="23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548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</TotalTime>
  <Words>953</Words>
  <Application>Microsoft Office PowerPoint</Application>
  <PresentationFormat>Widescreen</PresentationFormat>
  <Paragraphs>145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Gill Sans MT</vt:lpstr>
      <vt:lpstr>Segoe UI</vt:lpstr>
      <vt:lpstr>Times New Roman</vt:lpstr>
      <vt:lpstr>Trebuchet MS</vt:lpstr>
      <vt:lpstr>Wingdings 3</vt:lpstr>
      <vt:lpstr>Facet</vt:lpstr>
      <vt:lpstr>A Level Geography Exam Board: Edexcel (9GE0) Mr McFadden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will I be assessed?</vt:lpstr>
      <vt:lpstr>How will I be assessed?</vt:lpstr>
      <vt:lpstr>How will I be supported? </vt:lpstr>
      <vt:lpstr>Geography graduate attributes:</vt:lpstr>
      <vt:lpstr>Mramcfadden@st-ambrosecollege.org.uk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mcfadden</dc:creator>
  <cp:lastModifiedBy>Mrs S Hamnett (St Ambrose College)</cp:lastModifiedBy>
  <cp:revision>33</cp:revision>
  <dcterms:created xsi:type="dcterms:W3CDTF">2019-11-11T21:14:25Z</dcterms:created>
  <dcterms:modified xsi:type="dcterms:W3CDTF">2025-12-15T11:34:56Z</dcterms:modified>
</cp:coreProperties>
</file>