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2" r:id="rId4"/>
  </p:sldMasterIdLst>
  <p:notesMasterIdLst>
    <p:notesMasterId r:id="rId21"/>
  </p:notesMasterIdLst>
  <p:handoutMasterIdLst>
    <p:handoutMasterId r:id="rId22"/>
  </p:handoutMasterIdLst>
  <p:sldIdLst>
    <p:sldId id="559" r:id="rId5"/>
    <p:sldId id="561" r:id="rId6"/>
    <p:sldId id="558" r:id="rId7"/>
    <p:sldId id="523" r:id="rId8"/>
    <p:sldId id="503" r:id="rId9"/>
    <p:sldId id="509" r:id="rId10"/>
    <p:sldId id="513" r:id="rId11"/>
    <p:sldId id="517" r:id="rId12"/>
    <p:sldId id="520" r:id="rId13"/>
    <p:sldId id="507" r:id="rId14"/>
    <p:sldId id="511" r:id="rId15"/>
    <p:sldId id="508" r:id="rId16"/>
    <p:sldId id="529" r:id="rId17"/>
    <p:sldId id="530" r:id="rId18"/>
    <p:sldId id="555" r:id="rId19"/>
    <p:sldId id="560" r:id="rId20"/>
  </p:sldIdLst>
  <p:sldSz cx="12192000" cy="6858000"/>
  <p:notesSz cx="9926638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ヒラギノ角ゴ Pro W3" pitchFamily="12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ヒラギノ角ゴ Pro W3" pitchFamily="12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ヒラギノ角ゴ Pro W3" pitchFamily="12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ヒラギノ角ゴ Pro W3" pitchFamily="12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ヒラギノ角ゴ Pro W3" pitchFamily="12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ヒラギノ角ゴ Pro W3" pitchFamily="12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ヒラギノ角ゴ Pro W3" pitchFamily="12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ヒラギノ角ゴ Pro W3" pitchFamily="12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ヒラギノ角ゴ Pro W3" pitchFamily="12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2350"/>
    <a:srgbClr val="E00034"/>
    <a:srgbClr val="002147"/>
    <a:srgbClr val="FCA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0" autoAdjust="0"/>
    <p:restoredTop sz="73188" autoAdjust="0"/>
  </p:normalViewPr>
  <p:slideViewPr>
    <p:cSldViewPr>
      <p:cViewPr varScale="1">
        <p:scale>
          <a:sx n="53" d="100"/>
          <a:sy n="53" d="100"/>
        </p:scale>
        <p:origin x="70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charset="0"/>
                <a:ea typeface="ヒラギノ角ゴ Pro W3" charset="-128"/>
              </a:defRPr>
            </a:lvl1pPr>
          </a:lstStyle>
          <a:p>
            <a:pPr>
              <a:defRPr/>
            </a:pPr>
            <a:fld id="{E6D207C4-F1C5-46D6-B0F0-58965E34A68D}" type="datetimeFigureOut">
              <a:rPr lang="en-US"/>
              <a:pPr>
                <a:defRPr/>
              </a:pPr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" charset="0"/>
                <a:ea typeface="ヒラギノ角ゴ Pro W3" charset="-128"/>
              </a:defRPr>
            </a:lvl1pPr>
          </a:lstStyle>
          <a:p>
            <a:pPr>
              <a:defRPr/>
            </a:pPr>
            <a:fld id="{D8435711-A4FE-4B0D-8EAC-05E1780A8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00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charset="0"/>
                <a:ea typeface="ヒラギノ角ゴ Pro W3" charset="-128"/>
              </a:defRPr>
            </a:lvl1pPr>
          </a:lstStyle>
          <a:p>
            <a:pPr>
              <a:defRPr/>
            </a:pPr>
            <a:fld id="{24CC7B08-0227-40A0-93E0-F1542D752734}" type="datetimeFigureOut">
              <a:rPr lang="en-US"/>
              <a:pPr>
                <a:defRPr/>
              </a:pPr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" charset="0"/>
                <a:ea typeface="ヒラギノ角ゴ Pro W3" charset="-128"/>
              </a:defRPr>
            </a:lvl1pPr>
          </a:lstStyle>
          <a:p>
            <a:pPr>
              <a:defRPr/>
            </a:pPr>
            <a:fld id="{86AAEC0A-556C-4808-8664-FAF36CE6D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71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ar-accident-clash-rome-highway-2165210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water-drop-liquid-splash-wet-1759703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illustrations/world-globe-earth-planet-blue-1303628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mathematics-formula-physics-school-1230074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AEC0A-556C-4808-8664-FAF36CE6DC8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23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9EB6BD-D78D-4D00-8F76-EE910A6A972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66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9EB6BD-D78D-4D00-8F76-EE910A6A972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63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>
                <a:latin typeface="Arial" pitchFamily="34" charset="0"/>
                <a:cs typeface="Arial" pitchFamily="34" charset="0"/>
              </a:rPr>
              <a:t>Image created on </a:t>
            </a:r>
            <a:r>
              <a:rPr lang="en-GB" altLang="en-US" dirty="0" err="1">
                <a:latin typeface="Arial" pitchFamily="34" charset="0"/>
                <a:cs typeface="Arial" pitchFamily="34" charset="0"/>
              </a:rPr>
              <a:t>Powerpoint</a:t>
            </a:r>
            <a:r>
              <a:rPr lang="en-GB" altLang="en-US" baseline="0" dirty="0">
                <a:latin typeface="Arial" pitchFamily="34" charset="0"/>
                <a:cs typeface="Arial" pitchFamily="34" charset="0"/>
              </a:rPr>
              <a:t> by TR</a:t>
            </a:r>
          </a:p>
          <a:p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8B1356-DB2F-425F-940E-FEA1C64FAE4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50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 https://pixabay.com/en/college-campus-building-university-75535/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AEC0A-556C-4808-8664-FAF36CE6DC8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2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AAEC0A-556C-4808-8664-FAF36CE6DC8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10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AEC0A-556C-4808-8664-FAF36CE6DC8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2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0C1EF6E-294E-4335-8E6E-FB2748AF5F46}" type="slidenum">
              <a:rPr lang="en-US" altLang="en-US">
                <a:solidFill>
                  <a:prstClr val="black"/>
                </a:solidFill>
              </a:rPr>
              <a:pPr eaLnBrk="1" hangingPunct="1"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09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9EB6BD-D78D-4D00-8F76-EE910A6A972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17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Images: https://pixabay.com/en/flood-danube-sandbag-park-139000/</a:t>
            </a:r>
          </a:p>
          <a:p>
            <a:r>
              <a:rPr lang="en-GB" dirty="0">
                <a:hlinkClick r:id="rId3"/>
              </a:rPr>
              <a:t>Https://pixabay.com/photos/car-accident-clash-rome-highway-2165210/</a:t>
            </a:r>
            <a:endParaRPr lang="en-GB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>
                <a:solidFill>
                  <a:srgbClr val="002350"/>
                </a:solidFill>
                <a:latin typeface="+mn-lt"/>
              </a:rPr>
              <a:t>https://pixabay.com/illustrations/analysis-statistics-chart-graphic-810025/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9EB6BD-D78D-4D00-8F76-EE910A6A972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https://pixabay.com/photos/water-drop-liquid-splash-wet-1759703/</a:t>
            </a:r>
            <a:endParaRPr lang="en-GB" dirty="0"/>
          </a:p>
          <a:p>
            <a:r>
              <a:rPr lang="en-GB" dirty="0">
                <a:hlinkClick r:id="rId4"/>
              </a:rPr>
              <a:t>https://pixabay.com/illustrations/world-globe-earth-planet-blue-1303628/</a:t>
            </a:r>
            <a:endParaRPr lang="en-GB" dirty="0"/>
          </a:p>
          <a:p>
            <a:r>
              <a:rPr lang="en-GB" dirty="0"/>
              <a:t>https://pixabay.com/photos/golf-golf-course-grass-sport-green-3685616/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AEC0A-556C-4808-8664-FAF36CE6DC8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19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https://pixabay.com/illustrations/mathematics-formula-physics-school-1230074/</a:t>
            </a:r>
            <a:endParaRPr lang="en-GB" dirty="0"/>
          </a:p>
          <a:p>
            <a:r>
              <a:rPr lang="en-GB" dirty="0"/>
              <a:t>https://pixabay.com/illustrations/fractal-art-3d-fractals-3206739/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https://pixabay.com/illustrations/geometry-mathematics-cube-1023843/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AEC0A-556C-4808-8664-FAF36CE6DC8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64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E00034"/>
              </a:buClr>
            </a:pPr>
            <a:r>
              <a:rPr lang="en-GB" sz="2400" dirty="0"/>
              <a:t>There is still a lot of Pure mathematics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AEC0A-556C-4808-8664-FAF36CE6DC8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54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AEC0A-556C-4808-8664-FAF36CE6DC8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11D77A-24C8-4791-A6BA-5522AF5B16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862" y="1724575"/>
            <a:ext cx="5224277" cy="340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70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4800600"/>
            <a:ext cx="103632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4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801787"/>
            <a:ext cx="12192000" cy="388843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1424" y="5367338"/>
            <a:ext cx="10363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12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09605" y="975870"/>
            <a:ext cx="11176001" cy="5549287"/>
          </a:xfrm>
          <a:prstGeom prst="rect">
            <a:avLst/>
          </a:prstGeom>
        </p:spPr>
        <p:txBody>
          <a:bodyPr vert="horz" wrap="square" tIns="90000" bIns="9000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GB" sz="2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GB" sz="2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GB" sz="2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GB" sz="2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US" sz="28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235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235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235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235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GB" sz="4400" dirty="0"/>
              <a:t>The AMSP holds the      </a:t>
            </a:r>
            <a:r>
              <a:rPr lang="en-GB" sz="4400" baseline="0" dirty="0"/>
              <a:t>      </a:t>
            </a:r>
            <a:r>
              <a:rPr lang="en-GB" sz="4400" dirty="0"/>
              <a:t>NCETM CPD Standard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 algn="l">
              <a:buNone/>
            </a:pPr>
            <a:r>
              <a:rPr lang="en-GB" sz="2800" kern="0" dirty="0">
                <a:solidFill>
                  <a:srgbClr val="002147"/>
                </a:solidFill>
              </a:rPr>
              <a:t>The CPD Standard supports maths teachers to access information about the wide range of CPD provision on offer and to be assured of its appropriateness and quality.</a:t>
            </a:r>
          </a:p>
          <a:p>
            <a:endParaRPr lang="en-GB" sz="2800" kern="0" dirty="0">
              <a:solidFill>
                <a:srgbClr val="002147"/>
              </a:solidFill>
            </a:endParaRPr>
          </a:p>
          <a:p>
            <a:pPr marL="0" indent="0">
              <a:buNone/>
            </a:pPr>
            <a:r>
              <a:rPr lang="en-GB" sz="2800" i="1" kern="0" dirty="0">
                <a:solidFill>
                  <a:schemeClr val="accent1"/>
                </a:solidFill>
              </a:rPr>
              <a:t>ncetm.org.uk/</a:t>
            </a:r>
            <a:r>
              <a:rPr lang="en-GB" sz="2800" i="1" kern="0" dirty="0" err="1">
                <a:solidFill>
                  <a:schemeClr val="accent1"/>
                </a:solidFill>
              </a:rPr>
              <a:t>cpdstandard</a:t>
            </a:r>
            <a:endParaRPr lang="en-GB" sz="2800" i="1" kern="0" dirty="0">
              <a:solidFill>
                <a:schemeClr val="accent1"/>
              </a:solidFill>
            </a:endParaRPr>
          </a:p>
        </p:txBody>
      </p:sp>
      <p:pic>
        <p:nvPicPr>
          <p:cNvPr id="4" name="Picture Placeholder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4" y="4793890"/>
            <a:ext cx="3860800" cy="173126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609605" y="975870"/>
            <a:ext cx="11176001" cy="5549287"/>
          </a:xfrm>
          <a:prstGeom prst="rect">
            <a:avLst/>
          </a:prstGeom>
        </p:spPr>
        <p:txBody>
          <a:bodyPr vert="horz" wrap="square" tIns="90000" bIns="9000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GB" sz="2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GB" sz="2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GB" sz="2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GB" sz="2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US" sz="28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235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235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235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235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GB" sz="4400" dirty="0"/>
              <a:t>MEI holds the</a:t>
            </a:r>
            <a:r>
              <a:rPr lang="en-GB" sz="4400" baseline="0" dirty="0"/>
              <a:t> </a:t>
            </a:r>
            <a:r>
              <a:rPr lang="en-GB" sz="4400" dirty="0"/>
              <a:t>NCETM CPD Standard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 algn="l">
              <a:buNone/>
            </a:pPr>
            <a:r>
              <a:rPr lang="en-GB" sz="2800" kern="0" dirty="0">
                <a:solidFill>
                  <a:srgbClr val="002147"/>
                </a:solidFill>
              </a:rPr>
              <a:t>The CPD Standard supports maths teachers to access information about the wide range of CPD provision on offer and to be assured of its appropriateness and quality.</a:t>
            </a:r>
          </a:p>
          <a:p>
            <a:endParaRPr lang="en-GB" sz="2800" kern="0" dirty="0">
              <a:solidFill>
                <a:srgbClr val="002147"/>
              </a:solidFill>
            </a:endParaRPr>
          </a:p>
          <a:p>
            <a:pPr marL="0" indent="0">
              <a:buNone/>
            </a:pPr>
            <a:r>
              <a:rPr lang="en-GB" sz="2800" i="1" kern="0" dirty="0">
                <a:solidFill>
                  <a:schemeClr val="accent1"/>
                </a:solidFill>
              </a:rPr>
              <a:t>ncetm.org.uk/</a:t>
            </a:r>
            <a:r>
              <a:rPr lang="en-GB" sz="2800" i="1" kern="0" dirty="0" err="1">
                <a:solidFill>
                  <a:schemeClr val="accent1"/>
                </a:solidFill>
              </a:rPr>
              <a:t>cpdstandard</a:t>
            </a:r>
            <a:endParaRPr lang="en-GB" sz="2800" i="1" kern="0" dirty="0">
              <a:solidFill>
                <a:schemeClr val="accent1"/>
              </a:solidFill>
            </a:endParaRPr>
          </a:p>
        </p:txBody>
      </p:sp>
      <p:pic>
        <p:nvPicPr>
          <p:cNvPr id="6" name="Picture Placeholder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4" y="4793890"/>
            <a:ext cx="3860800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78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7052" y="817566"/>
            <a:ext cx="10877549" cy="7778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400" b="0" i="1" kern="1200" dirty="0">
                <a:solidFill>
                  <a:srgbClr val="D2002A"/>
                </a:solidFill>
                <a:latin typeface="Arial"/>
                <a:ea typeface="MS PGothic" pitchFamily="34" charset="-128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Rounded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Rounded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Rounded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Rounded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3267398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27051" y="1196975"/>
            <a:ext cx="4993216" cy="3240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03980" y="1196975"/>
            <a:ext cx="5692213" cy="1446550"/>
          </a:xfrm>
          <a:prstGeom prst="rect">
            <a:avLst/>
          </a:prstGeom>
        </p:spPr>
        <p:txBody>
          <a:bodyPr vert="horz">
            <a:spAutoFit/>
          </a:bodyPr>
          <a:lstStyle>
            <a:lvl1pPr algn="l">
              <a:defRPr>
                <a:solidFill>
                  <a:srgbClr val="E000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3384" y="2636841"/>
            <a:ext cx="5664200" cy="151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196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27051" y="1196975"/>
            <a:ext cx="4993216" cy="3240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03980" y="1196975"/>
            <a:ext cx="5692213" cy="1446550"/>
          </a:xfrm>
          <a:prstGeom prst="rect">
            <a:avLst/>
          </a:prstGeom>
        </p:spPr>
        <p:txBody>
          <a:bodyPr vert="horz">
            <a:spAutoFit/>
          </a:bodyPr>
          <a:lstStyle>
            <a:lvl1pPr algn="l">
              <a:defRPr>
                <a:solidFill>
                  <a:srgbClr val="E000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3384" y="2636841"/>
            <a:ext cx="5664200" cy="151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pic>
        <p:nvPicPr>
          <p:cNvPr id="6" name="Picture Placeholder 9">
            <a:extLst>
              <a:ext uri="{FF2B5EF4-FFF2-40B4-BE49-F238E27FC236}">
                <a16:creationId xmlns:a16="http://schemas.microsoft.com/office/drawing/2014/main" id="{86E47B68-6797-4486-AAEF-D29FCE3C74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4437063"/>
            <a:ext cx="240845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82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028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itte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81126"/>
            <a:ext cx="5386917" cy="639762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45221"/>
            <a:ext cx="5386917" cy="3480942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GB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lang="en-GB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lang="en-GB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GB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781126"/>
            <a:ext cx="5389033" cy="639762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645226"/>
            <a:ext cx="5389033" cy="3480941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GB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lang="en-GB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lang="en-GB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GB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836715"/>
            <a:ext cx="10972800" cy="769441"/>
          </a:xfrm>
          <a:prstGeom prst="rect">
            <a:avLst/>
          </a:prstGeom>
        </p:spPr>
        <p:txBody>
          <a:bodyPr vert="horz"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30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424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1425" y="4437117"/>
            <a:ext cx="10465163" cy="769441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algn="l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6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2816"/>
            <a:ext cx="5384800" cy="435334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tx2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tx2"/>
              </a:buClr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2816"/>
            <a:ext cx="5384800" cy="4353347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GB" sz="2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lang="en-GB" sz="2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lang="en-GB" sz="2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GB" sz="2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836715"/>
            <a:ext cx="10972800" cy="769441"/>
          </a:xfrm>
          <a:prstGeom prst="rect">
            <a:avLst/>
          </a:prstGeom>
        </p:spPr>
        <p:txBody>
          <a:bodyPr vert="horz"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69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836715"/>
            <a:ext cx="10972800" cy="769441"/>
          </a:xfrm>
          <a:prstGeom prst="rect">
            <a:avLst/>
          </a:prstGeom>
        </p:spPr>
        <p:txBody>
          <a:bodyPr vert="horz"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0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27051" y="1196975"/>
            <a:ext cx="4993216" cy="3240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03980" y="1196975"/>
            <a:ext cx="5692213" cy="1446550"/>
          </a:xfrm>
          <a:prstGeom prst="rect">
            <a:avLst/>
          </a:prstGeom>
        </p:spPr>
        <p:txBody>
          <a:bodyPr vert="horz">
            <a:spAutoFit/>
          </a:bodyPr>
          <a:lstStyle>
            <a:lvl1pPr algn="l">
              <a:defRPr>
                <a:solidFill>
                  <a:srgbClr val="E000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64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4800600"/>
            <a:ext cx="103632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4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801787"/>
            <a:ext cx="12192000" cy="388843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1424" y="5367338"/>
            <a:ext cx="10363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 userDrawn="1"/>
        </p:nvSpPr>
        <p:spPr>
          <a:xfrm>
            <a:off x="609605" y="975870"/>
            <a:ext cx="11176001" cy="5549287"/>
          </a:xfrm>
          <a:prstGeom prst="rect">
            <a:avLst/>
          </a:prstGeom>
        </p:spPr>
        <p:txBody>
          <a:bodyPr vert="horz" wrap="square" tIns="90000" bIns="9000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GB" sz="2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GB" sz="2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GB" sz="2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GB" sz="28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US" sz="28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235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235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235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235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GB" sz="4400" dirty="0"/>
              <a:t>MEI holds the</a:t>
            </a:r>
            <a:r>
              <a:rPr lang="en-GB" sz="4400" baseline="0" dirty="0"/>
              <a:t> </a:t>
            </a:r>
            <a:r>
              <a:rPr lang="en-GB" sz="4400" dirty="0"/>
              <a:t>NCETM CPD Standard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 algn="l">
              <a:buNone/>
            </a:pPr>
            <a:r>
              <a:rPr lang="en-GB" sz="2800" kern="0" dirty="0">
                <a:solidFill>
                  <a:srgbClr val="002147"/>
                </a:solidFill>
              </a:rPr>
              <a:t>The CPD Standard supports maths teachers to access information about the wide range of CPD provision on offer and to be assured of its appropriateness and quality.</a:t>
            </a:r>
          </a:p>
          <a:p>
            <a:endParaRPr lang="en-GB" sz="2800" kern="0" dirty="0">
              <a:solidFill>
                <a:srgbClr val="002147"/>
              </a:solidFill>
            </a:endParaRPr>
          </a:p>
          <a:p>
            <a:pPr marL="0" indent="0">
              <a:buNone/>
            </a:pPr>
            <a:r>
              <a:rPr lang="en-GB" sz="2800" i="1" kern="0" dirty="0">
                <a:solidFill>
                  <a:schemeClr val="accent1"/>
                </a:solidFill>
              </a:rPr>
              <a:t>ncetm.org.uk/</a:t>
            </a:r>
            <a:r>
              <a:rPr lang="en-GB" sz="2800" i="1" kern="0" dirty="0" err="1">
                <a:solidFill>
                  <a:schemeClr val="accent1"/>
                </a:solidFill>
              </a:rPr>
              <a:t>cpdstandard</a:t>
            </a:r>
            <a:endParaRPr lang="en-GB" sz="2800" i="1" kern="0" dirty="0">
              <a:solidFill>
                <a:schemeClr val="accent1"/>
              </a:solidFill>
            </a:endParaRPr>
          </a:p>
        </p:txBody>
      </p:sp>
      <p:pic>
        <p:nvPicPr>
          <p:cNvPr id="4" name="Picture Placeholder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4" y="4793890"/>
            <a:ext cx="3860800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48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3392" y="1844825"/>
            <a:ext cx="11137237" cy="4248471"/>
          </a:xfrm>
          <a:prstGeom prst="rect">
            <a:avLst/>
          </a:prstGeom>
        </p:spPr>
        <p:txBody>
          <a:bodyPr vert="horz"/>
          <a:lstStyle>
            <a:lvl1pPr marL="342900" indent="-270000">
              <a:spcAft>
                <a:spcPts val="600"/>
              </a:spcAft>
              <a:buClr>
                <a:srgbClr val="BA1930"/>
              </a:buClr>
              <a:buFont typeface="Wingdings" charset="2"/>
              <a:buChar char="§"/>
              <a:defRPr sz="2400" kern="1200" spc="0">
                <a:solidFill>
                  <a:srgbClr val="3C3C3B"/>
                </a:solidFill>
              </a:defRPr>
            </a:lvl1pPr>
            <a:lvl2pPr>
              <a:spcBef>
                <a:spcPts val="572"/>
              </a:spcBef>
              <a:spcAft>
                <a:spcPts val="500"/>
              </a:spcAft>
              <a:buClr>
                <a:srgbClr val="BA1930"/>
              </a:buClr>
              <a:defRPr sz="2400">
                <a:solidFill>
                  <a:srgbClr val="3C3C3B"/>
                </a:solidFill>
              </a:defRPr>
            </a:lvl2pPr>
            <a:lvl3pPr>
              <a:spcBef>
                <a:spcPts val="400"/>
              </a:spcBef>
              <a:spcAft>
                <a:spcPts val="500"/>
              </a:spcAft>
              <a:buClr>
                <a:srgbClr val="BA1930"/>
              </a:buClr>
              <a:defRPr sz="2000" baseline="0">
                <a:solidFill>
                  <a:srgbClr val="3C3C3B"/>
                </a:solidFill>
              </a:defRPr>
            </a:lvl3pPr>
            <a:lvl4pPr>
              <a:buClr>
                <a:srgbClr val="BA1930"/>
              </a:buClr>
              <a:defRPr>
                <a:solidFill>
                  <a:srgbClr val="3C3C3B"/>
                </a:solidFill>
              </a:defRPr>
            </a:lvl4pPr>
            <a:lvl5pPr>
              <a:spcBef>
                <a:spcPts val="432"/>
              </a:spcBef>
              <a:spcAft>
                <a:spcPts val="400"/>
              </a:spcAft>
              <a:buClr>
                <a:srgbClr val="BA1930"/>
              </a:buClr>
              <a:defRPr sz="1800">
                <a:solidFill>
                  <a:srgbClr val="3C3C3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7383" y="817835"/>
            <a:ext cx="10876789" cy="778098"/>
          </a:xfrm>
          <a:prstGeom prst="rect">
            <a:avLst/>
          </a:prstGeom>
        </p:spPr>
        <p:txBody>
          <a:bodyPr vert="horz"/>
          <a:lstStyle>
            <a:lvl1pPr algn="ctr">
              <a:defRPr lang="en-US" sz="4400" b="0" i="1" kern="1200" dirty="0">
                <a:solidFill>
                  <a:schemeClr val="tx2"/>
                </a:solidFill>
                <a:latin typeface="Arial"/>
                <a:ea typeface="MS PGothic" pitchFamily="34" charset="-128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7728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27051" y="1196975"/>
            <a:ext cx="4993216" cy="3240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03980" y="1196975"/>
            <a:ext cx="5692213" cy="1446550"/>
          </a:xfrm>
          <a:prstGeom prst="rect">
            <a:avLst/>
          </a:prstGeom>
        </p:spPr>
        <p:txBody>
          <a:bodyPr vert="horz">
            <a:spAutoFit/>
          </a:bodyPr>
          <a:lstStyle>
            <a:lvl1pPr algn="l">
              <a:defRPr>
                <a:solidFill>
                  <a:srgbClr val="E000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3384" y="2636841"/>
            <a:ext cx="5664200" cy="151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648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914400" y="1981200"/>
            <a:ext cx="103632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A93F8-522F-4A4F-AA84-C557158833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371637"/>
      </p:ext>
    </p:extLst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15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75871"/>
            <a:ext cx="10972800" cy="769441"/>
          </a:xfrm>
          <a:prstGeom prst="rect">
            <a:avLst/>
          </a:prstGeom>
        </p:spPr>
        <p:txBody>
          <a:bodyPr vert="horz">
            <a:spAutoFit/>
          </a:bodyPr>
          <a:lstStyle>
            <a:lvl1pPr>
              <a:defRPr>
                <a:solidFill>
                  <a:srgbClr val="E000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prstGeom prst="rect">
            <a:avLst/>
          </a:prstGeom>
        </p:spPr>
        <p:txBody>
          <a:bodyPr vert="horz"/>
          <a:lstStyle>
            <a:lvl1pPr marL="457200" indent="-4572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chemeClr val="tx2"/>
              </a:buClr>
              <a:buFont typeface="Arial" pitchFamily="34" charset="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1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itte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81126"/>
            <a:ext cx="5386917" cy="639762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45221"/>
            <a:ext cx="5386917" cy="3480942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GB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lang="en-GB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lang="en-GB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GB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781126"/>
            <a:ext cx="5389033" cy="639762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645226"/>
            <a:ext cx="5389033" cy="3480941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GB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lang="en-GB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lang="en-GB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GB" sz="2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975871"/>
            <a:ext cx="10972800" cy="769441"/>
          </a:xfrm>
          <a:prstGeom prst="rect">
            <a:avLst/>
          </a:prstGeom>
        </p:spPr>
        <p:txBody>
          <a:bodyPr vert="horz"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0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424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1425" y="4437117"/>
            <a:ext cx="10465163" cy="769441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algn="l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2816"/>
            <a:ext cx="5384800" cy="435334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tx2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tx2"/>
              </a:buClr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2816"/>
            <a:ext cx="5384800" cy="4353347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GB" sz="2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lang="en-GB" sz="2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lang="en-GB" sz="2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GB" sz="2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975871"/>
            <a:ext cx="10972800" cy="769441"/>
          </a:xfrm>
          <a:prstGeom prst="rect">
            <a:avLst/>
          </a:prstGeom>
        </p:spPr>
        <p:txBody>
          <a:bodyPr vert="horz"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93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975871"/>
            <a:ext cx="10972800" cy="769441"/>
          </a:xfrm>
          <a:prstGeom prst="rect">
            <a:avLst/>
          </a:prstGeom>
        </p:spPr>
        <p:txBody>
          <a:bodyPr vert="horz"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9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958404"/>
            <a:ext cx="4011084" cy="598388"/>
          </a:xfrm>
          <a:prstGeom prst="rect">
            <a:avLst/>
          </a:prstGeom>
        </p:spPr>
        <p:txBody>
          <a:bodyPr vert="horz" anchor="t"/>
          <a:lstStyle>
            <a:lvl1pPr algn="l">
              <a:defRPr sz="2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58405"/>
            <a:ext cx="6815667" cy="5167759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GB" sz="2800" dirty="0" smtClean="0">
                <a:solidFill>
                  <a:srgbClr val="0021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lang="en-GB" sz="2800" dirty="0" smtClean="0">
                <a:solidFill>
                  <a:srgbClr val="0021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lang="en-GB" sz="2800" dirty="0" smtClean="0">
                <a:solidFill>
                  <a:srgbClr val="0021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GB" sz="2800" dirty="0" smtClean="0">
                <a:solidFill>
                  <a:srgbClr val="0021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2800" dirty="0">
                <a:solidFill>
                  <a:srgbClr val="0021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772816"/>
            <a:ext cx="4011084" cy="43533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01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2192000" cy="7837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ヒラギノ角ゴ Pro W3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783754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7" y="122341"/>
            <a:ext cx="1953251" cy="53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372" y="193877"/>
            <a:ext cx="2022645" cy="39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675789"/>
            <a:ext cx="20635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RB Version1 21/09/20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12192000" cy="7837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ヒラギノ角ゴ Pro W3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0" y="783754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6DF6D40-499F-4793-91E4-C0D2BD8A9421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33" y="136082"/>
            <a:ext cx="1464939" cy="5115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200C53-F11F-455D-973D-4C5BB9C3D0E3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672" y="193877"/>
            <a:ext cx="1516984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6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26" r:id="rId13"/>
    <p:sldLayoutId id="2147483735" r:id="rId14"/>
    <p:sldLayoutId id="2147483732" r:id="rId15"/>
    <p:sldLayoutId id="2147483733" r:id="rId16"/>
    <p:sldLayoutId id="2147483722" r:id="rId17"/>
    <p:sldLayoutId id="2147483723" r:id="rId18"/>
    <p:sldLayoutId id="2147483725" r:id="rId19"/>
    <p:sldLayoutId id="2147483728" r:id="rId20"/>
    <p:sldLayoutId id="2147483734" r:id="rId21"/>
    <p:sldLayoutId id="2147483779" r:id="rId22"/>
    <p:sldLayoutId id="2147483781" r:id="rId23"/>
    <p:sldLayoutId id="2147483784" r:id="rId2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235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235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235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35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0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.xml"/><Relationship Id="rId11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23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ttingham.ac.uk/education/documents/research/revamp-final-report-3.1.17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80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ECEB06-CE63-41A0-AE62-5059DBE62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1" y="-11818"/>
            <a:ext cx="1592749" cy="120856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791DD8D-944E-4C1F-B85E-E3016588D60B}"/>
              </a:ext>
            </a:extLst>
          </p:cNvPr>
          <p:cNvSpPr txBox="1">
            <a:spLocks/>
          </p:cNvSpPr>
          <p:nvPr/>
        </p:nvSpPr>
        <p:spPr bwMode="auto">
          <a:xfrm>
            <a:off x="1529625" y="980728"/>
            <a:ext cx="8856984" cy="86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9pPr>
          </a:lstStyle>
          <a:p>
            <a:r>
              <a:rPr lang="en-GB" altLang="en-US" sz="3600" kern="0" dirty="0">
                <a:solidFill>
                  <a:srgbClr val="E00034"/>
                </a:solidFill>
              </a:rPr>
              <a:t>Welcome to the Maths Department</a:t>
            </a:r>
          </a:p>
          <a:p>
            <a:endParaRPr lang="en-GB" altLang="en-US" kern="0" dirty="0">
              <a:solidFill>
                <a:srgbClr val="E00034"/>
              </a:solidFill>
            </a:endParaRPr>
          </a:p>
          <a:p>
            <a:pPr algn="l"/>
            <a:br>
              <a:rPr lang="en-GB" altLang="en-US" kern="0" dirty="0">
                <a:solidFill>
                  <a:srgbClr val="E00034"/>
                </a:solidFill>
              </a:rPr>
            </a:br>
            <a:r>
              <a:rPr lang="en-GB" altLang="en-US" sz="3200" kern="0" dirty="0">
                <a:solidFill>
                  <a:srgbClr val="000000"/>
                </a:solidFill>
              </a:rPr>
              <a:t>1) Why study Maths beyond GCSE</a:t>
            </a:r>
          </a:p>
          <a:p>
            <a:pPr algn="l"/>
            <a:endParaRPr lang="en-GB" altLang="en-US" sz="3200" kern="0" dirty="0">
              <a:solidFill>
                <a:srgbClr val="000000"/>
              </a:solidFill>
            </a:endParaRPr>
          </a:p>
          <a:p>
            <a:pPr algn="l"/>
            <a:r>
              <a:rPr lang="en-GB" altLang="en-US" sz="3200" kern="0" dirty="0">
                <a:solidFill>
                  <a:srgbClr val="000000"/>
                </a:solidFill>
              </a:rPr>
              <a:t>2) Options for studying Maths in 6</a:t>
            </a:r>
            <a:r>
              <a:rPr lang="en-GB" altLang="en-US" sz="3200" kern="0" baseline="30000" dirty="0">
                <a:solidFill>
                  <a:srgbClr val="000000"/>
                </a:solidFill>
              </a:rPr>
              <a:t>th</a:t>
            </a:r>
            <a:r>
              <a:rPr lang="en-GB" altLang="en-US" sz="3200" kern="0" dirty="0">
                <a:solidFill>
                  <a:srgbClr val="000000"/>
                </a:solidFill>
              </a:rPr>
              <a:t> form </a:t>
            </a:r>
          </a:p>
          <a:p>
            <a:pPr algn="l"/>
            <a:endParaRPr lang="en-GB" altLang="en-US" sz="3200" kern="0" dirty="0">
              <a:solidFill>
                <a:srgbClr val="000000"/>
              </a:solidFill>
            </a:endParaRPr>
          </a:p>
          <a:p>
            <a:pPr algn="l"/>
            <a:r>
              <a:rPr lang="en-GB" altLang="en-US" sz="3200" kern="0" dirty="0">
                <a:solidFill>
                  <a:srgbClr val="000000"/>
                </a:solidFill>
              </a:rPr>
              <a:t>3) Future Study and Careers </a:t>
            </a:r>
          </a:p>
          <a:p>
            <a:endParaRPr lang="en-GB" altLang="en-US" kern="0" dirty="0">
              <a:solidFill>
                <a:srgbClr val="E00034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958C24-0C21-48C0-81E2-9A3F15CD3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6480" y="11096"/>
            <a:ext cx="1592749" cy="12085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58614"/>
      </p:ext>
    </p:extLst>
  </p:cSld>
  <p:clrMapOvr>
    <a:masterClrMapping/>
  </p:clrMapOvr>
  <p:transition advTm="149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63552" y="935049"/>
            <a:ext cx="8604448" cy="646331"/>
          </a:xfrm>
          <a:prstGeom prst="rect">
            <a:avLst/>
          </a:prstGeom>
        </p:spPr>
        <p:txBody>
          <a:bodyPr vert="horz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9pPr>
          </a:lstStyle>
          <a:p>
            <a:r>
              <a:rPr lang="en-GB" sz="3600" kern="0" dirty="0"/>
              <a:t>What is covered in Further Mathematics?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951984" y="3221078"/>
            <a:ext cx="5496358" cy="912895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" charset="0"/>
              <a:ea typeface="ヒラギノ角ゴ Pro W3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1384" y="3212976"/>
            <a:ext cx="5400600" cy="92618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" charset="0"/>
              <a:ea typeface="ヒラギノ角ゴ Pro W3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9456" y="3302977"/>
            <a:ext cx="3888432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n-lt"/>
              </a:rPr>
              <a:t>Pure Mathematics (50%)</a:t>
            </a:r>
          </a:p>
          <a:p>
            <a:pPr algn="ctr"/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6693" y="3302976"/>
            <a:ext cx="4994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n-lt"/>
              </a:rPr>
              <a:t>Additional Statistics and Mechanics (50%)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0473" y="224884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  <a:latin typeface="+mn-lt"/>
              </a:rPr>
              <a:t>Further Maths A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47EE40-7725-4344-8692-9DEB14340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55" y="99366"/>
            <a:ext cx="1636981" cy="12421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FAFD9B-2929-47CE-AC25-F5EFEAE5A4AD}"/>
              </a:ext>
            </a:extLst>
          </p:cNvPr>
          <p:cNvSpPr txBox="1"/>
          <p:nvPr/>
        </p:nvSpPr>
        <p:spPr>
          <a:xfrm>
            <a:off x="678224" y="4777445"/>
            <a:ext cx="10314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  <a:latin typeface="+mn-lt"/>
              </a:rPr>
              <a:t>This course is studied </a:t>
            </a:r>
            <a:r>
              <a:rPr lang="en-GB" sz="2000" b="1" dirty="0">
                <a:solidFill>
                  <a:schemeClr val="tx2"/>
                </a:solidFill>
                <a:latin typeface="+mn-lt"/>
              </a:rPr>
              <a:t>in addition</a:t>
            </a:r>
            <a:r>
              <a:rPr lang="en-GB" sz="2000" dirty="0">
                <a:solidFill>
                  <a:schemeClr val="tx2"/>
                </a:solidFill>
                <a:latin typeface="+mn-lt"/>
              </a:rPr>
              <a:t> to the A level as it builds on the Maths learnt in the ordinary A level.</a:t>
            </a:r>
          </a:p>
          <a:p>
            <a:endParaRPr lang="en-GB" sz="2000" dirty="0">
              <a:solidFill>
                <a:schemeClr val="tx2"/>
              </a:solidFill>
              <a:latin typeface="+mn-lt"/>
            </a:endParaRPr>
          </a:p>
          <a:p>
            <a:r>
              <a:rPr lang="en-GB" sz="2000" dirty="0">
                <a:solidFill>
                  <a:schemeClr val="tx2"/>
                </a:solidFill>
                <a:latin typeface="+mn-lt"/>
              </a:rPr>
              <a:t>It is ideally suited to students who achieved a grade 8 or 9 at GCSE, and a high grade in the Further Maths GCSE.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470D79-AE8D-4EBF-99F1-F7FEDB5DF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6480" y="11096"/>
            <a:ext cx="1592749" cy="12085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130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38"/>
    </mc:Choice>
    <mc:Fallback xmlns="">
      <p:transition spd="slow" advTm="19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6093B6-2895-4D7E-A1F1-6783B4FD0B54}"/>
              </a:ext>
            </a:extLst>
          </p:cNvPr>
          <p:cNvSpPr txBox="1"/>
          <p:nvPr/>
        </p:nvSpPr>
        <p:spPr>
          <a:xfrm>
            <a:off x="2799307" y="6109763"/>
            <a:ext cx="6627769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dirty="0">
                <a:solidFill>
                  <a:schemeClr val="tx2"/>
                </a:solidFill>
                <a:latin typeface="+mn-lt"/>
                <a:ea typeface="+mn-ea"/>
                <a:cs typeface="Arial"/>
              </a:rPr>
              <a:t>For any student with at least a GCSE Mathematics grade 4</a:t>
            </a:r>
            <a:endParaRPr lang="en-US" sz="1400" dirty="0">
              <a:solidFill>
                <a:schemeClr val="tx2"/>
              </a:solidFill>
              <a:ea typeface="+mn-ea"/>
              <a:cs typeface="Times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B2071C-AC3E-483F-B1D6-CB36497FA306}"/>
              </a:ext>
            </a:extLst>
          </p:cNvPr>
          <p:cNvSpPr txBox="1"/>
          <p:nvPr/>
        </p:nvSpPr>
        <p:spPr>
          <a:xfrm>
            <a:off x="7272808" y="2708920"/>
            <a:ext cx="45642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dirty="0">
                <a:solidFill>
                  <a:srgbClr val="E00034"/>
                </a:solidFill>
                <a:latin typeface="Arial"/>
                <a:ea typeface="ヒラギノ角ゴ Pro W3"/>
                <a:cs typeface="Arial"/>
              </a:rPr>
              <a:t>A course that will develop valuable mathematics skills</a:t>
            </a:r>
            <a:endParaRPr lang="en-GB" sz="1400" dirty="0">
              <a:solidFill>
                <a:srgbClr val="E00034"/>
              </a:solidFill>
              <a:ea typeface="ヒラギノ角ゴ Pro W3"/>
              <a:cs typeface="Time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F8238B-04D6-4F07-9274-8F0C41BD1506}"/>
              </a:ext>
            </a:extLst>
          </p:cNvPr>
          <p:cNvSpPr txBox="1"/>
          <p:nvPr/>
        </p:nvSpPr>
        <p:spPr>
          <a:xfrm>
            <a:off x="8064896" y="4653136"/>
            <a:ext cx="40797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dirty="0">
                <a:solidFill>
                  <a:srgbClr val="FCAF17"/>
                </a:solidFill>
                <a:latin typeface="+mn-lt"/>
                <a:ea typeface="+mn-ea"/>
                <a:cs typeface="Arial"/>
              </a:rPr>
              <a:t>Excellent preparation for university</a:t>
            </a:r>
            <a:endParaRPr lang="en-US" b="1" dirty="0">
              <a:solidFill>
                <a:srgbClr val="FCAF17"/>
              </a:solidFill>
              <a:ea typeface="+mn-ea"/>
              <a:cs typeface="Times" panose="02020603050405020304" pitchFamily="18" charset="0"/>
            </a:endParaRPr>
          </a:p>
          <a:p>
            <a:endParaRPr lang="en-US" sz="1400" dirty="0">
              <a:solidFill>
                <a:srgbClr val="FCAF17"/>
              </a:solidFill>
              <a:ea typeface="+mn-ea"/>
              <a:cs typeface="Time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9E67BB6-25F4-4829-B3A1-D66798174215}"/>
              </a:ext>
            </a:extLst>
          </p:cNvPr>
          <p:cNvSpPr txBox="1"/>
          <p:nvPr/>
        </p:nvSpPr>
        <p:spPr>
          <a:xfrm>
            <a:off x="360040" y="2780928"/>
            <a:ext cx="334015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dirty="0">
                <a:solidFill>
                  <a:srgbClr val="E00034"/>
                </a:solidFill>
                <a:latin typeface="+mn-lt"/>
                <a:ea typeface="+mn-ea"/>
                <a:cs typeface="Arial"/>
              </a:rPr>
              <a:t>Maths you will face in life and in the workplace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7D85BBA-2103-498D-A1AF-1F49AE7FE6B0}"/>
              </a:ext>
            </a:extLst>
          </p:cNvPr>
          <p:cNvSpPr txBox="1"/>
          <p:nvPr/>
        </p:nvSpPr>
        <p:spPr>
          <a:xfrm>
            <a:off x="173181" y="4771920"/>
            <a:ext cx="58971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dirty="0">
                <a:solidFill>
                  <a:srgbClr val="FCAF17"/>
                </a:solidFill>
                <a:latin typeface="+mn-lt"/>
                <a:ea typeface="+mn-ea"/>
                <a:cs typeface="Arial"/>
              </a:rPr>
              <a:t>Supports the learning of maths in other courses </a:t>
            </a:r>
            <a:endParaRPr lang="en-US" b="1" dirty="0">
              <a:solidFill>
                <a:srgbClr val="FCAF17"/>
              </a:solidFill>
              <a:ea typeface="+mn-ea"/>
            </a:endParaRPr>
          </a:p>
        </p:txBody>
      </p:sp>
      <p:sp>
        <p:nvSpPr>
          <p:cNvPr id="64" name="Title 3"/>
          <p:cNvSpPr>
            <a:spLocks noGrp="1"/>
          </p:cNvSpPr>
          <p:nvPr>
            <p:ph type="title"/>
          </p:nvPr>
        </p:nvSpPr>
        <p:spPr>
          <a:xfrm>
            <a:off x="3359696" y="836712"/>
            <a:ext cx="10876789" cy="778098"/>
          </a:xfrm>
        </p:spPr>
        <p:txBody>
          <a:bodyPr/>
          <a:lstStyle/>
          <a:p>
            <a:r>
              <a:rPr lang="en-GB" i="0" dirty="0">
                <a:solidFill>
                  <a:schemeClr val="tx1"/>
                </a:solidFill>
              </a:rPr>
              <a:t>What</a:t>
            </a:r>
            <a:r>
              <a:rPr lang="en-GB" i="0" dirty="0">
                <a:solidFill>
                  <a:srgbClr val="E00034"/>
                </a:solidFill>
              </a:rPr>
              <a:t> </a:t>
            </a:r>
            <a:r>
              <a:rPr lang="en-GB" i="0" dirty="0">
                <a:solidFill>
                  <a:schemeClr val="tx1"/>
                </a:solidFill>
              </a:rPr>
              <a:t>is</a:t>
            </a:r>
            <a:r>
              <a:rPr lang="en-GB" i="0" dirty="0">
                <a:solidFill>
                  <a:srgbClr val="E00034"/>
                </a:solidFill>
              </a:rPr>
              <a:t> Core Maths?</a:t>
            </a:r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B08B554-8C87-4780-A1B1-B97C1E0BEFD2}"/>
              </a:ext>
            </a:extLst>
          </p:cNvPr>
          <p:cNvSpPr txBox="1"/>
          <p:nvPr/>
        </p:nvSpPr>
        <p:spPr>
          <a:xfrm>
            <a:off x="5832648" y="1916832"/>
            <a:ext cx="57606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dirty="0">
                <a:latin typeface="+mn-lt"/>
                <a:ea typeface="+mn-ea"/>
                <a:cs typeface="Arial"/>
              </a:rPr>
              <a:t>Versatile qualification equal in size to an AS level</a:t>
            </a:r>
            <a:endParaRPr lang="en-US" b="1" dirty="0">
              <a:ea typeface="+mn-ea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536" y="3263216"/>
            <a:ext cx="576064" cy="555040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3168352" y="2054842"/>
            <a:ext cx="5295728" cy="3462390"/>
            <a:chOff x="2639616" y="1872208"/>
            <a:chExt cx="6736322" cy="4404262"/>
          </a:xfrm>
        </p:grpSpPr>
        <p:grpSp>
          <p:nvGrpSpPr>
            <p:cNvPr id="66" name="Group 65"/>
            <p:cNvGrpSpPr/>
            <p:nvPr/>
          </p:nvGrpSpPr>
          <p:grpSpPr>
            <a:xfrm>
              <a:off x="5886283" y="2792097"/>
              <a:ext cx="1839778" cy="1623334"/>
              <a:chOff x="2999656" y="1196752"/>
              <a:chExt cx="1224136" cy="1080120"/>
            </a:xfrm>
          </p:grpSpPr>
          <p:sp>
            <p:nvSpPr>
              <p:cNvPr id="117" name="Hexagon 116"/>
              <p:cNvSpPr/>
              <p:nvPr/>
            </p:nvSpPr>
            <p:spPr bwMode="auto">
              <a:xfrm>
                <a:off x="2999656" y="1196752"/>
                <a:ext cx="1224136" cy="1080120"/>
              </a:xfrm>
              <a:prstGeom prst="hexagon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3091284" y="1459009"/>
                    <a:ext cx="1008112" cy="5294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ctrlPr>
                                <a:rPr lang="en-GB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GB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deg>
                            <m:e>
                              <m:r>
                                <a:rPr lang="en-GB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oMath>
                      </m:oMathPara>
                    </a14:m>
                    <a:endParaRPr lang="en-GB" sz="4400" b="1" dirty="0">
                      <a:solidFill>
                        <a:schemeClr val="bg1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18" name="TextBox 1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1284" y="1459009"/>
                    <a:ext cx="1008112" cy="52941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47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7" name="Group 66"/>
            <p:cNvGrpSpPr/>
            <p:nvPr/>
          </p:nvGrpSpPr>
          <p:grpSpPr>
            <a:xfrm>
              <a:off x="5886283" y="4653136"/>
              <a:ext cx="1839778" cy="1623334"/>
              <a:chOff x="6312024" y="1196752"/>
              <a:chExt cx="1224136" cy="1080120"/>
            </a:xfrm>
          </p:grpSpPr>
          <p:sp>
            <p:nvSpPr>
              <p:cNvPr id="97" name="Hexagon 96"/>
              <p:cNvSpPr/>
              <p:nvPr/>
            </p:nvSpPr>
            <p:spPr bwMode="auto">
              <a:xfrm>
                <a:off x="6312024" y="1196752"/>
                <a:ext cx="1224136" cy="1080120"/>
              </a:xfrm>
              <a:prstGeom prst="hexagon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6526977" y="1412776"/>
                <a:ext cx="728342" cy="733799"/>
                <a:chOff x="911424" y="4343831"/>
                <a:chExt cx="2236761" cy="2253521"/>
              </a:xfrm>
            </p:grpSpPr>
            <p:cxnSp>
              <p:nvCxnSpPr>
                <p:cNvPr id="99" name="Straight Connector 98"/>
                <p:cNvCxnSpPr/>
                <p:nvPr/>
              </p:nvCxnSpPr>
              <p:spPr bwMode="auto">
                <a:xfrm flipH="1">
                  <a:off x="1304122" y="5139614"/>
                  <a:ext cx="360040" cy="360040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0" name="Straight Connector 99"/>
                <p:cNvCxnSpPr/>
                <p:nvPr/>
              </p:nvCxnSpPr>
              <p:spPr bwMode="auto">
                <a:xfrm flipH="1">
                  <a:off x="1991544" y="5805264"/>
                  <a:ext cx="360040" cy="360040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1" name="Straight Connector 100"/>
                <p:cNvCxnSpPr/>
                <p:nvPr/>
              </p:nvCxnSpPr>
              <p:spPr bwMode="auto">
                <a:xfrm flipH="1">
                  <a:off x="1559496" y="5157192"/>
                  <a:ext cx="720080" cy="763624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2" name="Straight Connector 101"/>
                <p:cNvCxnSpPr/>
                <p:nvPr/>
              </p:nvCxnSpPr>
              <p:spPr bwMode="auto">
                <a:xfrm>
                  <a:off x="1271464" y="5445224"/>
                  <a:ext cx="720080" cy="720080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" name="Straight Connector 102"/>
                <p:cNvCxnSpPr/>
                <p:nvPr/>
              </p:nvCxnSpPr>
              <p:spPr bwMode="auto">
                <a:xfrm flipH="1">
                  <a:off x="1199456" y="5589240"/>
                  <a:ext cx="216024" cy="288032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" name="Straight Connector 103"/>
                <p:cNvCxnSpPr/>
                <p:nvPr/>
              </p:nvCxnSpPr>
              <p:spPr bwMode="auto">
                <a:xfrm flipH="1">
                  <a:off x="911424" y="5992824"/>
                  <a:ext cx="277146" cy="266260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5" name="Straight Connector 104"/>
                <p:cNvCxnSpPr/>
                <p:nvPr/>
              </p:nvCxnSpPr>
              <p:spPr bwMode="auto">
                <a:xfrm flipH="1">
                  <a:off x="1238806" y="6331092"/>
                  <a:ext cx="277146" cy="266260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6" name="Straight Connector 105"/>
                <p:cNvCxnSpPr/>
                <p:nvPr/>
              </p:nvCxnSpPr>
              <p:spPr bwMode="auto">
                <a:xfrm flipH="1">
                  <a:off x="983432" y="6145224"/>
                  <a:ext cx="357538" cy="329884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>
                  <a:off x="1199456" y="5877272"/>
                  <a:ext cx="432048" cy="432048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" name="Straight Connector 107"/>
                <p:cNvCxnSpPr/>
                <p:nvPr/>
              </p:nvCxnSpPr>
              <p:spPr bwMode="auto">
                <a:xfrm flipH="1">
                  <a:off x="1631504" y="6093296"/>
                  <a:ext cx="277146" cy="216024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9" name="Straight Connector 108"/>
                <p:cNvCxnSpPr/>
                <p:nvPr/>
              </p:nvCxnSpPr>
              <p:spPr bwMode="auto">
                <a:xfrm flipH="1">
                  <a:off x="983432" y="4869160"/>
                  <a:ext cx="432048" cy="410276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0" name="Straight Connector 109"/>
                <p:cNvCxnSpPr/>
                <p:nvPr/>
              </p:nvCxnSpPr>
              <p:spPr bwMode="auto">
                <a:xfrm flipH="1">
                  <a:off x="2185796" y="6082410"/>
                  <a:ext cx="432048" cy="410276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1" name="Straight Connector 110"/>
                <p:cNvCxnSpPr/>
                <p:nvPr/>
              </p:nvCxnSpPr>
              <p:spPr bwMode="auto">
                <a:xfrm>
                  <a:off x="2189990" y="6021288"/>
                  <a:ext cx="0" cy="482284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2" name="Straight Connector 111"/>
                <p:cNvCxnSpPr/>
                <p:nvPr/>
              </p:nvCxnSpPr>
              <p:spPr bwMode="auto">
                <a:xfrm flipH="1">
                  <a:off x="2639616" y="5445224"/>
                  <a:ext cx="72008" cy="626300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3" name="Straight Connector 112"/>
                <p:cNvCxnSpPr/>
                <p:nvPr/>
              </p:nvCxnSpPr>
              <p:spPr bwMode="auto">
                <a:xfrm flipH="1">
                  <a:off x="1415480" y="4797152"/>
                  <a:ext cx="504056" cy="50236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4" name="Straight Connector 113"/>
                <p:cNvCxnSpPr/>
                <p:nvPr/>
              </p:nvCxnSpPr>
              <p:spPr bwMode="auto">
                <a:xfrm flipH="1" flipV="1">
                  <a:off x="983432" y="5279436"/>
                  <a:ext cx="504056" cy="21772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15" name="Freeform 114"/>
                <p:cNvSpPr/>
                <p:nvPr/>
              </p:nvSpPr>
              <p:spPr bwMode="auto">
                <a:xfrm>
                  <a:off x="1796143" y="4343831"/>
                  <a:ext cx="1352042" cy="1338511"/>
                </a:xfrm>
                <a:custGeom>
                  <a:avLst/>
                  <a:gdLst>
                    <a:gd name="connsiteX0" fmla="*/ 0 w 1352042"/>
                    <a:gd name="connsiteY0" fmla="*/ 630940 h 1338511"/>
                    <a:gd name="connsiteX1" fmla="*/ 457200 w 1352042"/>
                    <a:gd name="connsiteY1" fmla="*/ 206398 h 1338511"/>
                    <a:gd name="connsiteX2" fmla="*/ 794657 w 1352042"/>
                    <a:gd name="connsiteY2" fmla="*/ 32226 h 1338511"/>
                    <a:gd name="connsiteX3" fmla="*/ 1208314 w 1352042"/>
                    <a:gd name="connsiteY3" fmla="*/ 10455 h 1338511"/>
                    <a:gd name="connsiteX4" fmla="*/ 1328057 w 1352042"/>
                    <a:gd name="connsiteY4" fmla="*/ 32226 h 1338511"/>
                    <a:gd name="connsiteX5" fmla="*/ 1349828 w 1352042"/>
                    <a:gd name="connsiteY5" fmla="*/ 347912 h 1338511"/>
                    <a:gd name="connsiteX6" fmla="*/ 1295400 w 1352042"/>
                    <a:gd name="connsiteY6" fmla="*/ 576512 h 1338511"/>
                    <a:gd name="connsiteX7" fmla="*/ 1197428 w 1352042"/>
                    <a:gd name="connsiteY7" fmla="*/ 772455 h 1338511"/>
                    <a:gd name="connsiteX8" fmla="*/ 990600 w 1352042"/>
                    <a:gd name="connsiteY8" fmla="*/ 1022826 h 1338511"/>
                    <a:gd name="connsiteX9" fmla="*/ 696686 w 1352042"/>
                    <a:gd name="connsiteY9" fmla="*/ 1316740 h 1338511"/>
                    <a:gd name="connsiteX10" fmla="*/ 685800 w 1352042"/>
                    <a:gd name="connsiteY10" fmla="*/ 1316740 h 1338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52042" h="1338511">
                      <a:moveTo>
                        <a:pt x="0" y="630940"/>
                      </a:moveTo>
                      <a:cubicBezTo>
                        <a:pt x="162378" y="468562"/>
                        <a:pt x="324757" y="306184"/>
                        <a:pt x="457200" y="206398"/>
                      </a:cubicBezTo>
                      <a:cubicBezTo>
                        <a:pt x="589643" y="106612"/>
                        <a:pt x="669471" y="64883"/>
                        <a:pt x="794657" y="32226"/>
                      </a:cubicBezTo>
                      <a:cubicBezTo>
                        <a:pt x="919843" y="-431"/>
                        <a:pt x="1119414" y="10455"/>
                        <a:pt x="1208314" y="10455"/>
                      </a:cubicBezTo>
                      <a:cubicBezTo>
                        <a:pt x="1297214" y="10455"/>
                        <a:pt x="1304471" y="-24017"/>
                        <a:pt x="1328057" y="32226"/>
                      </a:cubicBezTo>
                      <a:cubicBezTo>
                        <a:pt x="1351643" y="88469"/>
                        <a:pt x="1355271" y="257198"/>
                        <a:pt x="1349828" y="347912"/>
                      </a:cubicBezTo>
                      <a:cubicBezTo>
                        <a:pt x="1344385" y="438626"/>
                        <a:pt x="1320800" y="505755"/>
                        <a:pt x="1295400" y="576512"/>
                      </a:cubicBezTo>
                      <a:cubicBezTo>
                        <a:pt x="1270000" y="647269"/>
                        <a:pt x="1248228" y="698069"/>
                        <a:pt x="1197428" y="772455"/>
                      </a:cubicBezTo>
                      <a:cubicBezTo>
                        <a:pt x="1146628" y="846841"/>
                        <a:pt x="1074057" y="932112"/>
                        <a:pt x="990600" y="1022826"/>
                      </a:cubicBezTo>
                      <a:cubicBezTo>
                        <a:pt x="907143" y="1113540"/>
                        <a:pt x="747486" y="1267754"/>
                        <a:pt x="696686" y="1316740"/>
                      </a:cubicBezTo>
                      <a:cubicBezTo>
                        <a:pt x="645886" y="1365726"/>
                        <a:pt x="685800" y="1316740"/>
                        <a:pt x="685800" y="1316740"/>
                      </a:cubicBezTo>
                    </a:path>
                  </a:pathLst>
                </a:custGeom>
                <a:noFill/>
                <a:ln w="476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116" name="Oval 115"/>
                <p:cNvSpPr/>
                <p:nvPr/>
              </p:nvSpPr>
              <p:spPr bwMode="auto">
                <a:xfrm>
                  <a:off x="2401820" y="4581128"/>
                  <a:ext cx="504056" cy="504056"/>
                </a:xfrm>
                <a:prstGeom prst="ellipse">
                  <a:avLst/>
                </a:prstGeom>
                <a:noFill/>
                <a:ln w="476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>
              <a:off x="4262950" y="1872208"/>
              <a:ext cx="1839778" cy="1623335"/>
              <a:chOff x="4943872" y="1988840"/>
              <a:chExt cx="1224136" cy="1080121"/>
            </a:xfrm>
          </p:grpSpPr>
          <p:sp>
            <p:nvSpPr>
              <p:cNvPr id="89" name="Hexagon 88"/>
              <p:cNvSpPr/>
              <p:nvPr/>
            </p:nvSpPr>
            <p:spPr bwMode="auto">
              <a:xfrm>
                <a:off x="4943872" y="1988840"/>
                <a:ext cx="1224136" cy="1080120"/>
              </a:xfrm>
              <a:prstGeom prst="hexagon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5009188" y="2016365"/>
                <a:ext cx="1080120" cy="1052596"/>
                <a:chOff x="782293" y="4365104"/>
                <a:chExt cx="2032059" cy="2073204"/>
              </a:xfrm>
            </p:grpSpPr>
            <p:sp>
              <p:nvSpPr>
                <p:cNvPr id="91" name="Up Arrow 90"/>
                <p:cNvSpPr/>
                <p:nvPr/>
              </p:nvSpPr>
              <p:spPr bwMode="auto">
                <a:xfrm>
                  <a:off x="1415480" y="4365104"/>
                  <a:ext cx="720080" cy="864096"/>
                </a:xfrm>
                <a:prstGeom prst="upArrow">
                  <a:avLst>
                    <a:gd name="adj1" fmla="val 50000"/>
                    <a:gd name="adj2" fmla="val 63606"/>
                  </a:avLst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92" name="Isosceles Triangle 91"/>
                <p:cNvSpPr/>
                <p:nvPr/>
              </p:nvSpPr>
              <p:spPr bwMode="auto">
                <a:xfrm rot="10800000">
                  <a:off x="1631504" y="5229200"/>
                  <a:ext cx="309804" cy="154902"/>
                </a:xfrm>
                <a:prstGeom prst="triangl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1580977" y="5184933"/>
                  <a:ext cx="880796" cy="1253375"/>
                </a:xfrm>
                <a:custGeom>
                  <a:avLst/>
                  <a:gdLst>
                    <a:gd name="connsiteX0" fmla="*/ 19223 w 880796"/>
                    <a:gd name="connsiteY0" fmla="*/ 1215867 h 1253375"/>
                    <a:gd name="connsiteX1" fmla="*/ 62766 w 880796"/>
                    <a:gd name="connsiteY1" fmla="*/ 878410 h 1253375"/>
                    <a:gd name="connsiteX2" fmla="*/ 149852 w 880796"/>
                    <a:gd name="connsiteY2" fmla="*/ 573610 h 1253375"/>
                    <a:gd name="connsiteX3" fmla="*/ 313137 w 880796"/>
                    <a:gd name="connsiteY3" fmla="*/ 323238 h 1253375"/>
                    <a:gd name="connsiteX4" fmla="*/ 541737 w 880796"/>
                    <a:gd name="connsiteY4" fmla="*/ 127296 h 1253375"/>
                    <a:gd name="connsiteX5" fmla="*/ 726794 w 880796"/>
                    <a:gd name="connsiteY5" fmla="*/ 7553 h 1253375"/>
                    <a:gd name="connsiteX6" fmla="*/ 879194 w 880796"/>
                    <a:gd name="connsiteY6" fmla="*/ 345010 h 1253375"/>
                    <a:gd name="connsiteX7" fmla="*/ 628823 w 880796"/>
                    <a:gd name="connsiteY7" fmla="*/ 497410 h 1253375"/>
                    <a:gd name="connsiteX8" fmla="*/ 487309 w 880796"/>
                    <a:gd name="connsiteY8" fmla="*/ 693353 h 1253375"/>
                    <a:gd name="connsiteX9" fmla="*/ 454652 w 880796"/>
                    <a:gd name="connsiteY9" fmla="*/ 823981 h 1253375"/>
                    <a:gd name="connsiteX10" fmla="*/ 400223 w 880796"/>
                    <a:gd name="connsiteY10" fmla="*/ 1074353 h 1253375"/>
                    <a:gd name="connsiteX11" fmla="*/ 389337 w 880796"/>
                    <a:gd name="connsiteY11" fmla="*/ 1226753 h 1253375"/>
                    <a:gd name="connsiteX12" fmla="*/ 19223 w 880796"/>
                    <a:gd name="connsiteY12" fmla="*/ 1215867 h 125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0796" h="1253375">
                      <a:moveTo>
                        <a:pt x="19223" y="1215867"/>
                      </a:moveTo>
                      <a:cubicBezTo>
                        <a:pt x="-35205" y="1157810"/>
                        <a:pt x="40995" y="985453"/>
                        <a:pt x="62766" y="878410"/>
                      </a:cubicBezTo>
                      <a:cubicBezTo>
                        <a:pt x="84537" y="771367"/>
                        <a:pt x="108124" y="666139"/>
                        <a:pt x="149852" y="573610"/>
                      </a:cubicBezTo>
                      <a:cubicBezTo>
                        <a:pt x="191580" y="481081"/>
                        <a:pt x="247823" y="397624"/>
                        <a:pt x="313137" y="323238"/>
                      </a:cubicBezTo>
                      <a:cubicBezTo>
                        <a:pt x="378451" y="248852"/>
                        <a:pt x="472794" y="179910"/>
                        <a:pt x="541737" y="127296"/>
                      </a:cubicBezTo>
                      <a:cubicBezTo>
                        <a:pt x="610680" y="74682"/>
                        <a:pt x="670551" y="-28733"/>
                        <a:pt x="726794" y="7553"/>
                      </a:cubicBezTo>
                      <a:cubicBezTo>
                        <a:pt x="783037" y="43839"/>
                        <a:pt x="895522" y="263367"/>
                        <a:pt x="879194" y="345010"/>
                      </a:cubicBezTo>
                      <a:cubicBezTo>
                        <a:pt x="862866" y="426653"/>
                        <a:pt x="694137" y="439353"/>
                        <a:pt x="628823" y="497410"/>
                      </a:cubicBezTo>
                      <a:cubicBezTo>
                        <a:pt x="563509" y="555467"/>
                        <a:pt x="516337" y="638925"/>
                        <a:pt x="487309" y="693353"/>
                      </a:cubicBezTo>
                      <a:cubicBezTo>
                        <a:pt x="458281" y="747781"/>
                        <a:pt x="469166" y="760481"/>
                        <a:pt x="454652" y="823981"/>
                      </a:cubicBezTo>
                      <a:cubicBezTo>
                        <a:pt x="440138" y="887481"/>
                        <a:pt x="411109" y="1007224"/>
                        <a:pt x="400223" y="1074353"/>
                      </a:cubicBezTo>
                      <a:cubicBezTo>
                        <a:pt x="389337" y="1141482"/>
                        <a:pt x="452837" y="1199539"/>
                        <a:pt x="389337" y="1226753"/>
                      </a:cubicBezTo>
                      <a:cubicBezTo>
                        <a:pt x="325837" y="1253967"/>
                        <a:pt x="73651" y="1273924"/>
                        <a:pt x="19223" y="121586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94" name="Isosceles Triangle 93"/>
                <p:cNvSpPr/>
                <p:nvPr/>
              </p:nvSpPr>
              <p:spPr bwMode="auto">
                <a:xfrm rot="4016337">
                  <a:off x="2189853" y="5052594"/>
                  <a:ext cx="804903" cy="444094"/>
                </a:xfrm>
                <a:prstGeom prst="triangle">
                  <a:avLst>
                    <a:gd name="adj" fmla="val 47145"/>
                  </a:avLst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1088487" y="5179419"/>
                  <a:ext cx="587913" cy="773232"/>
                </a:xfrm>
                <a:custGeom>
                  <a:avLst/>
                  <a:gdLst>
                    <a:gd name="connsiteX0" fmla="*/ 587913 w 587913"/>
                    <a:gd name="connsiteY0" fmla="*/ 361410 h 773232"/>
                    <a:gd name="connsiteX1" fmla="*/ 402856 w 587913"/>
                    <a:gd name="connsiteY1" fmla="*/ 165467 h 773232"/>
                    <a:gd name="connsiteX2" fmla="*/ 250456 w 587913"/>
                    <a:gd name="connsiteY2" fmla="*/ 78381 h 773232"/>
                    <a:gd name="connsiteX3" fmla="*/ 152484 w 587913"/>
                    <a:gd name="connsiteY3" fmla="*/ 13067 h 773232"/>
                    <a:gd name="connsiteX4" fmla="*/ 84 w 587913"/>
                    <a:gd name="connsiteY4" fmla="*/ 350524 h 773232"/>
                    <a:gd name="connsiteX5" fmla="*/ 174256 w 587913"/>
                    <a:gd name="connsiteY5" fmla="*/ 415838 h 773232"/>
                    <a:gd name="connsiteX6" fmla="*/ 348427 w 587913"/>
                    <a:gd name="connsiteY6" fmla="*/ 644438 h 773232"/>
                    <a:gd name="connsiteX7" fmla="*/ 402856 w 587913"/>
                    <a:gd name="connsiteY7" fmla="*/ 764181 h 773232"/>
                    <a:gd name="connsiteX8" fmla="*/ 587913 w 587913"/>
                    <a:gd name="connsiteY8" fmla="*/ 361410 h 77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7913" h="773232">
                      <a:moveTo>
                        <a:pt x="587913" y="361410"/>
                      </a:moveTo>
                      <a:cubicBezTo>
                        <a:pt x="587913" y="261624"/>
                        <a:pt x="459099" y="212639"/>
                        <a:pt x="402856" y="165467"/>
                      </a:cubicBezTo>
                      <a:cubicBezTo>
                        <a:pt x="346613" y="118295"/>
                        <a:pt x="292185" y="103781"/>
                        <a:pt x="250456" y="78381"/>
                      </a:cubicBezTo>
                      <a:cubicBezTo>
                        <a:pt x="208727" y="52981"/>
                        <a:pt x="194213" y="-32290"/>
                        <a:pt x="152484" y="13067"/>
                      </a:cubicBezTo>
                      <a:cubicBezTo>
                        <a:pt x="110755" y="58424"/>
                        <a:pt x="-3545" y="283396"/>
                        <a:pt x="84" y="350524"/>
                      </a:cubicBezTo>
                      <a:cubicBezTo>
                        <a:pt x="3713" y="417652"/>
                        <a:pt x="116199" y="366852"/>
                        <a:pt x="174256" y="415838"/>
                      </a:cubicBezTo>
                      <a:cubicBezTo>
                        <a:pt x="232313" y="464824"/>
                        <a:pt x="310327" y="586381"/>
                        <a:pt x="348427" y="644438"/>
                      </a:cubicBezTo>
                      <a:cubicBezTo>
                        <a:pt x="386527" y="702495"/>
                        <a:pt x="364756" y="804095"/>
                        <a:pt x="402856" y="764181"/>
                      </a:cubicBezTo>
                      <a:cubicBezTo>
                        <a:pt x="440956" y="724267"/>
                        <a:pt x="587913" y="461196"/>
                        <a:pt x="587913" y="3614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96" name="Isosceles Triangle 95"/>
                <p:cNvSpPr/>
                <p:nvPr/>
              </p:nvSpPr>
              <p:spPr bwMode="auto">
                <a:xfrm rot="17825251">
                  <a:off x="601888" y="5034521"/>
                  <a:ext cx="804903" cy="444094"/>
                </a:xfrm>
                <a:prstGeom prst="triangle">
                  <a:avLst>
                    <a:gd name="adj" fmla="val 47145"/>
                  </a:avLst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4262950" y="3711986"/>
              <a:ext cx="1839778" cy="1623334"/>
              <a:chOff x="7752184" y="1484784"/>
              <a:chExt cx="1224136" cy="1080120"/>
            </a:xfrm>
          </p:grpSpPr>
          <p:sp>
            <p:nvSpPr>
              <p:cNvPr id="83" name="Hexagon 82"/>
              <p:cNvSpPr/>
              <p:nvPr/>
            </p:nvSpPr>
            <p:spPr bwMode="auto">
              <a:xfrm>
                <a:off x="7752184" y="1484784"/>
                <a:ext cx="1224136" cy="1080120"/>
              </a:xfrm>
              <a:prstGeom prst="hexagon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8">
                <a:lum brigh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8248" y="1556792"/>
                <a:ext cx="504056" cy="444987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 rotWithShape="1">
              <a:blip r:embed="rId9">
                <a:lum brigh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814" b="17130"/>
              <a:stretch/>
            </p:blipFill>
            <p:spPr>
              <a:xfrm>
                <a:off x="8256240" y="2060848"/>
                <a:ext cx="288032" cy="458834"/>
              </a:xfrm>
              <a:prstGeom prst="rect">
                <a:avLst/>
              </a:prstGeom>
            </p:spPr>
          </p:pic>
          <p:grpSp>
            <p:nvGrpSpPr>
              <p:cNvPr id="86" name="Group 85"/>
              <p:cNvGrpSpPr/>
              <p:nvPr/>
            </p:nvGrpSpPr>
            <p:grpSpPr>
              <a:xfrm>
                <a:off x="7878622" y="1696614"/>
                <a:ext cx="432048" cy="432048"/>
                <a:chOff x="1127448" y="4267200"/>
                <a:chExt cx="1398038" cy="1394048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1428659" y="4349530"/>
                  <a:ext cx="360042" cy="129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b="1" dirty="0">
                      <a:solidFill>
                        <a:schemeClr val="bg1"/>
                      </a:solidFill>
                      <a:latin typeface="+mn-lt"/>
                    </a:rPr>
                    <a:t>£</a:t>
                  </a:r>
                </a:p>
              </p:txBody>
            </p:sp>
            <p:sp>
              <p:nvSpPr>
                <p:cNvPr id="88" name="Oval 87"/>
                <p:cNvSpPr/>
                <p:nvPr/>
              </p:nvSpPr>
              <p:spPr bwMode="auto">
                <a:xfrm>
                  <a:off x="1127448" y="4267200"/>
                  <a:ext cx="1398038" cy="1394048"/>
                </a:xfrm>
                <a:prstGeom prst="ellipse">
                  <a:avLst/>
                </a:prstGeom>
                <a:noFill/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2639616" y="2792097"/>
              <a:ext cx="1839778" cy="1623334"/>
              <a:chOff x="983432" y="1772816"/>
              <a:chExt cx="1224136" cy="1080120"/>
            </a:xfrm>
          </p:grpSpPr>
          <p:sp>
            <p:nvSpPr>
              <p:cNvPr id="77" name="Hexagon 76"/>
              <p:cNvSpPr/>
              <p:nvPr/>
            </p:nvSpPr>
            <p:spPr bwMode="auto">
              <a:xfrm>
                <a:off x="983432" y="1772816"/>
                <a:ext cx="1224136" cy="1080120"/>
              </a:xfrm>
              <a:prstGeom prst="hexagon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1271464" y="1916832"/>
                <a:ext cx="576064" cy="792088"/>
                <a:chOff x="9408368" y="3933056"/>
                <a:chExt cx="1368152" cy="1800200"/>
              </a:xfrm>
            </p:grpSpPr>
            <p:sp>
              <p:nvSpPr>
                <p:cNvPr id="80" name="Flowchart: Card 79"/>
                <p:cNvSpPr/>
                <p:nvPr/>
              </p:nvSpPr>
              <p:spPr bwMode="auto">
                <a:xfrm>
                  <a:off x="9408368" y="3933056"/>
                  <a:ext cx="1368152" cy="1800200"/>
                </a:xfrm>
                <a:prstGeom prst="flowChartPunchedCard">
                  <a:avLst/>
                </a:prstGeom>
                <a:noFill/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cxnSp>
              <p:nvCxnSpPr>
                <p:cNvPr id="81" name="Straight Connector 80"/>
                <p:cNvCxnSpPr/>
                <p:nvPr/>
              </p:nvCxnSpPr>
              <p:spPr bwMode="auto">
                <a:xfrm>
                  <a:off x="9696400" y="3933056"/>
                  <a:ext cx="0" cy="36004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2" name="Straight Connector 81"/>
                <p:cNvCxnSpPr/>
                <p:nvPr/>
              </p:nvCxnSpPr>
              <p:spPr bwMode="auto">
                <a:xfrm flipH="1">
                  <a:off x="9408368" y="4293096"/>
                  <a:ext cx="288032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79" name="TextBox 78"/>
              <p:cNvSpPr txBox="1"/>
              <p:nvPr/>
            </p:nvSpPr>
            <p:spPr>
              <a:xfrm>
                <a:off x="1253886" y="2204864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n-lt"/>
                  </a:rPr>
                  <a:t>CV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7536160" y="3711986"/>
              <a:ext cx="1839778" cy="1623334"/>
              <a:chOff x="7568590" y="3789040"/>
              <a:chExt cx="1839778" cy="1623334"/>
            </a:xfrm>
          </p:grpSpPr>
          <p:sp>
            <p:nvSpPr>
              <p:cNvPr id="75" name="Hexagon 74"/>
              <p:cNvSpPr/>
              <p:nvPr/>
            </p:nvSpPr>
            <p:spPr bwMode="auto">
              <a:xfrm>
                <a:off x="7568590" y="3789040"/>
                <a:ext cx="1839778" cy="1623334"/>
              </a:xfrm>
              <a:prstGeom prst="hexagon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10">
                <a:lum brigh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1478" y="4090152"/>
                <a:ext cx="1466702" cy="1015235"/>
              </a:xfrm>
              <a:prstGeom prst="rect">
                <a:avLst/>
              </a:prstGeom>
            </p:spPr>
          </p:pic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ECAC557-46EE-4C63-B8C8-8B4CAB2846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555" y="99366"/>
            <a:ext cx="1636981" cy="12421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86BE38-D884-4EDF-A3C7-037E776712E2}"/>
              </a:ext>
            </a:extLst>
          </p:cNvPr>
          <p:cNvSpPr txBox="1"/>
          <p:nvPr/>
        </p:nvSpPr>
        <p:spPr>
          <a:xfrm>
            <a:off x="1654533" y="6493395"/>
            <a:ext cx="9300977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dirty="0">
                <a:solidFill>
                  <a:schemeClr val="tx2"/>
                </a:solidFill>
                <a:latin typeface="+mn-lt"/>
                <a:ea typeface="+mn-ea"/>
                <a:cs typeface="Arial"/>
              </a:rPr>
              <a:t>Core Maths is a one year course,  with the examination taken at the end of Year 12</a:t>
            </a:r>
            <a:endParaRPr lang="en-US" sz="1400" dirty="0">
              <a:solidFill>
                <a:schemeClr val="tx2"/>
              </a:solidFill>
              <a:ea typeface="+mn-ea"/>
              <a:cs typeface="Times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0CFA09-73AE-45B9-8438-F845BDD9E1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16480" y="11096"/>
            <a:ext cx="1592749" cy="12085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879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90"/>
    </mc:Choice>
    <mc:Fallback xmlns="">
      <p:transition spd="slow" advTm="34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59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776" y="801857"/>
            <a:ext cx="8424936" cy="769441"/>
          </a:xfrm>
        </p:spPr>
        <p:txBody>
          <a:bodyPr/>
          <a:lstStyle/>
          <a:p>
            <a:r>
              <a:rPr lang="en-GB"/>
              <a:t>Many subjects use maths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4234758" y="3151524"/>
            <a:ext cx="2759706" cy="146297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Times" charset="0"/>
              <a:ea typeface="ヒラギノ角ゴ Pro W3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1382" y="3386885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>
                <a:solidFill>
                  <a:schemeClr val="bg1"/>
                </a:solidFill>
                <a:latin typeface="+mn-lt"/>
              </a:rPr>
              <a:t>Maths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351584" y="1838802"/>
            <a:ext cx="2376264" cy="1142948"/>
            <a:chOff x="-89514" y="2229934"/>
            <a:chExt cx="2376264" cy="1142948"/>
          </a:xfrm>
          <a:solidFill>
            <a:schemeClr val="tx1"/>
          </a:solidFill>
        </p:grpSpPr>
        <p:sp>
          <p:nvSpPr>
            <p:cNvPr id="19" name="Oval 18"/>
            <p:cNvSpPr/>
            <p:nvPr/>
          </p:nvSpPr>
          <p:spPr bwMode="auto">
            <a:xfrm>
              <a:off x="-89514" y="2229934"/>
              <a:ext cx="2376264" cy="1142948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Times" charset="0"/>
                <a:ea typeface="ヒラギノ角ゴ Pro W3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206" y="2419584"/>
              <a:ext cx="2016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>
                  <a:solidFill>
                    <a:schemeClr val="bg1"/>
                  </a:solidFill>
                  <a:latin typeface="+mn-lt"/>
                </a:rPr>
                <a:t>Physics</a:t>
              </a: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65843" y="4674548"/>
            <a:ext cx="3558143" cy="962710"/>
            <a:chOff x="152166" y="4648277"/>
            <a:chExt cx="3558143" cy="962710"/>
          </a:xfrm>
          <a:solidFill>
            <a:schemeClr val="tx1"/>
          </a:solidFill>
        </p:grpSpPr>
        <p:sp>
          <p:nvSpPr>
            <p:cNvPr id="24" name="Oval 23"/>
            <p:cNvSpPr/>
            <p:nvPr/>
          </p:nvSpPr>
          <p:spPr bwMode="auto">
            <a:xfrm>
              <a:off x="152166" y="4648277"/>
              <a:ext cx="3558143" cy="96271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Times" charset="0"/>
                <a:ea typeface="ヒラギノ角ゴ Pro W3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5756" y="4751839"/>
              <a:ext cx="29309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chemeClr val="bg1"/>
                  </a:solidFill>
                  <a:latin typeface="+mn-lt"/>
                </a:rPr>
                <a:t>Engineering</a:t>
              </a:r>
              <a:endParaRPr lang="en-GB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744072" y="1993639"/>
            <a:ext cx="2178683" cy="1219337"/>
            <a:chOff x="5246253" y="1604538"/>
            <a:chExt cx="2178683" cy="1219337"/>
          </a:xfrm>
        </p:grpSpPr>
        <p:sp>
          <p:nvSpPr>
            <p:cNvPr id="22" name="Oval 21"/>
            <p:cNvSpPr/>
            <p:nvPr/>
          </p:nvSpPr>
          <p:spPr bwMode="auto">
            <a:xfrm>
              <a:off x="5246253" y="1604538"/>
              <a:ext cx="2178683" cy="1219337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Times" charset="0"/>
                <a:ea typeface="ヒラギノ角ゴ Pro W3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70295" y="1710523"/>
              <a:ext cx="20162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>
                  <a:solidFill>
                    <a:schemeClr val="bg1"/>
                  </a:solidFill>
                  <a:latin typeface="+mn-lt"/>
                </a:rPr>
                <a:t>Business</a:t>
              </a:r>
              <a:r>
                <a:rPr lang="en-GB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GB" sz="3200">
                  <a:solidFill>
                    <a:schemeClr val="bg1"/>
                  </a:solidFill>
                  <a:latin typeface="+mn-lt"/>
                </a:rPr>
                <a:t>studies</a:t>
              </a: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004342" y="4669275"/>
            <a:ext cx="2886007" cy="838128"/>
            <a:chOff x="4608004" y="4532847"/>
            <a:chExt cx="2886007" cy="838128"/>
          </a:xfrm>
        </p:grpSpPr>
        <p:sp>
          <p:nvSpPr>
            <p:cNvPr id="25" name="Oval 24"/>
            <p:cNvSpPr/>
            <p:nvPr/>
          </p:nvSpPr>
          <p:spPr bwMode="auto">
            <a:xfrm>
              <a:off x="4608004" y="4579522"/>
              <a:ext cx="2556284" cy="791453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Times" charset="0"/>
                <a:ea typeface="ヒラギノ角ゴ Pro W3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45739" y="4532847"/>
              <a:ext cx="24482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+mn-lt"/>
                </a:rPr>
                <a:t>Design &amp; Technology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197968" y="1540409"/>
            <a:ext cx="2154616" cy="974749"/>
            <a:chOff x="7097762" y="1984610"/>
            <a:chExt cx="2154616" cy="974749"/>
          </a:xfrm>
          <a:solidFill>
            <a:schemeClr val="tx2"/>
          </a:solidFill>
        </p:grpSpPr>
        <p:sp>
          <p:nvSpPr>
            <p:cNvPr id="21" name="Oval 20"/>
            <p:cNvSpPr/>
            <p:nvPr/>
          </p:nvSpPr>
          <p:spPr bwMode="auto">
            <a:xfrm>
              <a:off x="7097762" y="1984610"/>
              <a:ext cx="1708310" cy="974749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Times" charset="0"/>
                <a:ea typeface="ヒラギノ角ゴ Pro W3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36154" y="2169010"/>
              <a:ext cx="2016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  <a:latin typeface="+mn-lt"/>
                </a:rPr>
                <a:t>Biology</a:t>
              </a:r>
              <a:endParaRPr lang="en-GB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95400" y="3645024"/>
            <a:ext cx="2416560" cy="903462"/>
            <a:chOff x="-994077" y="2972468"/>
            <a:chExt cx="2416560" cy="903462"/>
          </a:xfrm>
        </p:grpSpPr>
        <p:sp>
          <p:nvSpPr>
            <p:cNvPr id="23" name="Oval 22"/>
            <p:cNvSpPr/>
            <p:nvPr/>
          </p:nvSpPr>
          <p:spPr bwMode="auto">
            <a:xfrm>
              <a:off x="-994077" y="2972468"/>
              <a:ext cx="2416560" cy="903462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Times" charset="0"/>
                <a:ea typeface="ヒラギノ角ゴ Pro W3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886341" y="3077134"/>
              <a:ext cx="2268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solidFill>
                    <a:schemeClr val="bg1"/>
                  </a:solidFill>
                  <a:latin typeface="+mn-lt"/>
                </a:rPr>
                <a:t>Chemistry</a:t>
              </a:r>
              <a:endParaRPr lang="en-GB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040216" y="3284984"/>
            <a:ext cx="2631945" cy="1130138"/>
            <a:chOff x="6457735" y="2706126"/>
            <a:chExt cx="2631945" cy="1130138"/>
          </a:xfrm>
          <a:solidFill>
            <a:schemeClr val="bg2"/>
          </a:solidFill>
        </p:grpSpPr>
        <p:sp>
          <p:nvSpPr>
            <p:cNvPr id="20" name="Oval 19"/>
            <p:cNvSpPr/>
            <p:nvPr/>
          </p:nvSpPr>
          <p:spPr bwMode="auto">
            <a:xfrm>
              <a:off x="6457735" y="2706126"/>
              <a:ext cx="2631945" cy="1130138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Times" charset="0"/>
                <a:ea typeface="ヒラギノ角ゴ Pro W3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01751" y="2922150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solidFill>
                    <a:schemeClr val="bg1"/>
                  </a:solidFill>
                  <a:latin typeface="+mn-lt"/>
                </a:rPr>
                <a:t>Economics</a:t>
              </a:r>
              <a:endParaRPr lang="en-GB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184828" y="5649803"/>
            <a:ext cx="2725000" cy="738926"/>
            <a:chOff x="3237640" y="5545389"/>
            <a:chExt cx="2725000" cy="738926"/>
          </a:xfrm>
          <a:solidFill>
            <a:schemeClr val="bg2"/>
          </a:solidFill>
        </p:grpSpPr>
        <p:sp>
          <p:nvSpPr>
            <p:cNvPr id="27" name="Oval 26"/>
            <p:cNvSpPr/>
            <p:nvPr/>
          </p:nvSpPr>
          <p:spPr bwMode="auto">
            <a:xfrm>
              <a:off x="3237640" y="5564246"/>
              <a:ext cx="2725000" cy="720069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Times" charset="0"/>
                <a:ea typeface="ヒラギノ角ゴ Pro W3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12008" y="5545389"/>
              <a:ext cx="25085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solidFill>
                    <a:schemeClr val="bg1"/>
                  </a:solidFill>
                  <a:latin typeface="+mn-lt"/>
                </a:rPr>
                <a:t>Computing</a:t>
              </a:r>
              <a:endParaRPr lang="en-GB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79376" y="5661248"/>
            <a:ext cx="2104556" cy="623858"/>
            <a:chOff x="5029609" y="3609434"/>
            <a:chExt cx="2104556" cy="623858"/>
          </a:xfrm>
          <a:solidFill>
            <a:schemeClr val="tx2"/>
          </a:solidFill>
        </p:grpSpPr>
        <p:sp>
          <p:nvSpPr>
            <p:cNvPr id="26" name="Oval 25"/>
            <p:cNvSpPr/>
            <p:nvPr/>
          </p:nvSpPr>
          <p:spPr bwMode="auto">
            <a:xfrm>
              <a:off x="5029609" y="3609434"/>
              <a:ext cx="2104556" cy="623858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Times" charset="0"/>
                <a:ea typeface="ヒラギノ角ゴ Pro W3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17941" y="3635272"/>
              <a:ext cx="2016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latin typeface="+mn-lt"/>
                </a:rPr>
                <a:t>Geography</a:t>
              </a:r>
              <a:endParaRPr lang="en-GB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529285" y="5661248"/>
            <a:ext cx="2191717" cy="646759"/>
            <a:chOff x="6558104" y="5147991"/>
            <a:chExt cx="2191717" cy="646759"/>
          </a:xfrm>
          <a:solidFill>
            <a:schemeClr val="tx1"/>
          </a:solidFill>
        </p:grpSpPr>
        <p:sp>
          <p:nvSpPr>
            <p:cNvPr id="28" name="Oval 27"/>
            <p:cNvSpPr/>
            <p:nvPr/>
          </p:nvSpPr>
          <p:spPr bwMode="auto">
            <a:xfrm>
              <a:off x="6558104" y="5147991"/>
              <a:ext cx="2016224" cy="646759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Times" charset="0"/>
                <a:ea typeface="ヒラギノ角ゴ Pro W3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33597" y="5185239"/>
              <a:ext cx="2016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solidFill>
                    <a:schemeClr val="bg1"/>
                  </a:solidFill>
                  <a:latin typeface="+mn-lt"/>
                </a:rPr>
                <a:t>Sociology</a:t>
              </a: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890348" y="5488360"/>
            <a:ext cx="2581201" cy="577091"/>
            <a:chOff x="1783510" y="5756915"/>
            <a:chExt cx="1842742" cy="577091"/>
          </a:xfrm>
          <a:solidFill>
            <a:schemeClr val="bg2"/>
          </a:solidFill>
        </p:grpSpPr>
        <p:sp>
          <p:nvSpPr>
            <p:cNvPr id="30" name="Oval 29"/>
            <p:cNvSpPr/>
            <p:nvPr/>
          </p:nvSpPr>
          <p:spPr bwMode="auto">
            <a:xfrm>
              <a:off x="1783510" y="5756915"/>
              <a:ext cx="1205404" cy="577091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Times" charset="0"/>
                <a:ea typeface="ヒラギノ角ゴ Pro W3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01299" y="5775958"/>
              <a:ext cx="18249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latin typeface="+mn-lt"/>
                </a:rPr>
                <a:t>Business</a:t>
              </a:r>
              <a:endParaRPr lang="en-GB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159896" y="2204864"/>
            <a:ext cx="1728192" cy="577091"/>
            <a:chOff x="1527681" y="5741892"/>
            <a:chExt cx="1981492" cy="577091"/>
          </a:xfrm>
          <a:solidFill>
            <a:schemeClr val="bg2"/>
          </a:solidFill>
        </p:grpSpPr>
        <p:sp>
          <p:nvSpPr>
            <p:cNvPr id="61" name="Oval 60"/>
            <p:cNvSpPr/>
            <p:nvPr/>
          </p:nvSpPr>
          <p:spPr bwMode="auto">
            <a:xfrm>
              <a:off x="1527681" y="5741892"/>
              <a:ext cx="1205404" cy="577091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Times" charset="0"/>
                <a:ea typeface="ヒラギノ角ゴ Pro W3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684220" y="5768827"/>
              <a:ext cx="1824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64" name="Oval 63"/>
          <p:cNvSpPr/>
          <p:nvPr/>
        </p:nvSpPr>
        <p:spPr bwMode="auto">
          <a:xfrm>
            <a:off x="10056440" y="4581128"/>
            <a:ext cx="936104" cy="505083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Times" charset="0"/>
              <a:ea typeface="ヒラギノ角ゴ Pro W3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35960" y="4941168"/>
            <a:ext cx="1368152" cy="433075"/>
            <a:chOff x="1527681" y="5741892"/>
            <a:chExt cx="1981492" cy="577091"/>
          </a:xfrm>
          <a:solidFill>
            <a:schemeClr val="bg2"/>
          </a:solidFill>
        </p:grpSpPr>
        <p:sp>
          <p:nvSpPr>
            <p:cNvPr id="67" name="Oval 66"/>
            <p:cNvSpPr/>
            <p:nvPr/>
          </p:nvSpPr>
          <p:spPr bwMode="auto">
            <a:xfrm>
              <a:off x="1527681" y="5741892"/>
              <a:ext cx="1205404" cy="577091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Times" charset="0"/>
                <a:ea typeface="ヒラギノ角ゴ Pro W3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84220" y="5768827"/>
              <a:ext cx="1824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69" name="Oval 68"/>
          <p:cNvSpPr/>
          <p:nvPr/>
        </p:nvSpPr>
        <p:spPr bwMode="auto">
          <a:xfrm>
            <a:off x="1271464" y="2852936"/>
            <a:ext cx="1008112" cy="576064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ヒラギノ角ゴ Pro W3" charset="0"/>
              </a:rPr>
              <a:t>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612EDB-94CE-4E3B-8122-D3903D29C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55" y="99366"/>
            <a:ext cx="1636981" cy="1242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C7741C-8E4C-48D5-83C7-E1CB59D37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2731" y="127420"/>
            <a:ext cx="1591194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68"/>
    </mc:Choice>
    <mc:Fallback xmlns="">
      <p:transition spd="slow" advTm="1816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5445224"/>
            <a:ext cx="11640616" cy="14127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ヒラギノ角ゴ Pro W3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8BC8F3-5293-45DF-B0FC-FFB238BE1E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24150" r="17313" b="23351"/>
          <a:stretch/>
        </p:blipFill>
        <p:spPr>
          <a:xfrm>
            <a:off x="1524000" y="1450933"/>
            <a:ext cx="8964996" cy="5400600"/>
          </a:xfrm>
          <a:prstGeom prst="rect">
            <a:avLst/>
          </a:prstGeom>
          <a:ln w="3175">
            <a:noFill/>
          </a:ln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2063552" y="743047"/>
            <a:ext cx="8229600" cy="70788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9pPr>
          </a:lstStyle>
          <a:p>
            <a:r>
              <a:rPr lang="en-GB" sz="4000" kern="0"/>
              <a:t>What are the career opportunities?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DCC89E-FC4D-48DB-80DA-CD5D824EB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55" y="99366"/>
            <a:ext cx="1636981" cy="1242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62238A-D00E-47A9-A7DC-F1F931762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8722" y="94965"/>
            <a:ext cx="1591194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5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6"/>
    </mc:Choice>
    <mc:Fallback xmlns="">
      <p:transition spd="slow" advTm="971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23392" y="908720"/>
            <a:ext cx="10972800" cy="707886"/>
          </a:xfrm>
        </p:spPr>
        <p:txBody>
          <a:bodyPr/>
          <a:lstStyle/>
          <a:p>
            <a:r>
              <a:rPr lang="en-GB" sz="4000"/>
              <a:t>What are the career opportunities?</a:t>
            </a: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4799856" y="6334780"/>
            <a:ext cx="74946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143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400" dirty="0"/>
              <a:t>Rethinking the Value of Advanced Mathematics Participation </a:t>
            </a:r>
          </a:p>
          <a:p>
            <a:pPr eaLnBrk="1" hangingPunct="1"/>
            <a:r>
              <a:rPr lang="en-GB" altLang="en-US" sz="1400" dirty="0">
                <a:solidFill>
                  <a:srgbClr val="E00034"/>
                </a:solidFill>
                <a:hlinkClick r:id="rId3"/>
              </a:rPr>
              <a:t>http://www.nottingham.ac.uk/education/documents/research/revamp-final-report-3.1.17.pdf</a:t>
            </a:r>
            <a:endParaRPr lang="en-GB" altLang="en-US" sz="1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375920" y="2060848"/>
            <a:ext cx="6048672" cy="3096344"/>
            <a:chOff x="2855640" y="2060848"/>
            <a:chExt cx="6048672" cy="3096344"/>
          </a:xfrm>
        </p:grpSpPr>
        <p:sp>
          <p:nvSpPr>
            <p:cNvPr id="9" name="Rectangle 8"/>
            <p:cNvSpPr/>
            <p:nvPr/>
          </p:nvSpPr>
          <p:spPr>
            <a:xfrm>
              <a:off x="2855640" y="2276872"/>
              <a:ext cx="6048672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2900" lvl="0" eaLnBrk="1" hangingPunct="1">
                <a:spcBef>
                  <a:spcPct val="20000"/>
                </a:spcBef>
                <a:buClr>
                  <a:srgbClr val="E00034"/>
                </a:buClr>
                <a:defRPr/>
              </a:pPr>
              <a:r>
                <a:rPr lang="en-GB" sz="2800" kern="0" dirty="0">
                  <a:solidFill>
                    <a:srgbClr val="002147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“…analysis highlights the economic value of good mathematical skills and of higher level qualifications… There is compelling evidence of continued wage returns of up to 11% to A level Mathematics.”</a:t>
              </a:r>
            </a:p>
          </p:txBody>
        </p:sp>
        <p:sp>
          <p:nvSpPr>
            <p:cNvPr id="11" name="Rounded Rectangular Callout 10"/>
            <p:cNvSpPr/>
            <p:nvPr/>
          </p:nvSpPr>
          <p:spPr bwMode="auto">
            <a:xfrm>
              <a:off x="2855640" y="2060848"/>
              <a:ext cx="6048672" cy="3096344"/>
            </a:xfrm>
            <a:prstGeom prst="wedgeRoundRectCallout">
              <a:avLst>
                <a:gd name="adj1" fmla="val 37676"/>
                <a:gd name="adj2" fmla="val 65492"/>
                <a:gd name="adj3" fmla="val 16667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</a:endParaRPr>
            </a:p>
          </p:txBody>
        </p:sp>
      </p:grpSp>
      <p:grpSp>
        <p:nvGrpSpPr>
          <p:cNvPr id="25600" name="Group 25599"/>
          <p:cNvGrpSpPr/>
          <p:nvPr/>
        </p:nvGrpSpPr>
        <p:grpSpPr>
          <a:xfrm>
            <a:off x="839416" y="2564904"/>
            <a:ext cx="3960440" cy="1928151"/>
            <a:chOff x="983432" y="4309161"/>
            <a:chExt cx="3960440" cy="1928151"/>
          </a:xfrm>
        </p:grpSpPr>
        <p:grpSp>
          <p:nvGrpSpPr>
            <p:cNvPr id="45" name="Group 44"/>
            <p:cNvGrpSpPr/>
            <p:nvPr/>
          </p:nvGrpSpPr>
          <p:grpSpPr>
            <a:xfrm>
              <a:off x="3023658" y="5157192"/>
              <a:ext cx="864096" cy="1080120"/>
              <a:chOff x="3143672" y="5229200"/>
              <a:chExt cx="864096" cy="1080120"/>
            </a:xfrm>
          </p:grpSpPr>
          <p:sp>
            <p:nvSpPr>
              <p:cNvPr id="12" name="Flowchart: Magnetic Disk 11"/>
              <p:cNvSpPr/>
              <p:nvPr/>
            </p:nvSpPr>
            <p:spPr bwMode="auto">
              <a:xfrm>
                <a:off x="3215680" y="6165304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14" name="Flowchart: Magnetic Disk 13"/>
              <p:cNvSpPr/>
              <p:nvPr/>
            </p:nvSpPr>
            <p:spPr bwMode="auto">
              <a:xfrm>
                <a:off x="3143672" y="6093296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15" name="Flowchart: Magnetic Disk 14"/>
              <p:cNvSpPr/>
              <p:nvPr/>
            </p:nvSpPr>
            <p:spPr bwMode="auto">
              <a:xfrm>
                <a:off x="3215680" y="6021288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16" name="Flowchart: Magnetic Disk 15"/>
              <p:cNvSpPr/>
              <p:nvPr/>
            </p:nvSpPr>
            <p:spPr bwMode="auto">
              <a:xfrm>
                <a:off x="3143672" y="5949280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17" name="Flowchart: Magnetic Disk 16"/>
              <p:cNvSpPr/>
              <p:nvPr/>
            </p:nvSpPr>
            <p:spPr bwMode="auto">
              <a:xfrm>
                <a:off x="3215680" y="5877272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18" name="Flowchart: Magnetic Disk 17"/>
              <p:cNvSpPr/>
              <p:nvPr/>
            </p:nvSpPr>
            <p:spPr bwMode="auto">
              <a:xfrm>
                <a:off x="3287688" y="5805264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19" name="Flowchart: Magnetic Disk 18"/>
              <p:cNvSpPr/>
              <p:nvPr/>
            </p:nvSpPr>
            <p:spPr bwMode="auto">
              <a:xfrm>
                <a:off x="3215680" y="5733256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3143672" y="5229200"/>
                <a:ext cx="864096" cy="576064"/>
                <a:chOff x="4151784" y="5733256"/>
                <a:chExt cx="864096" cy="576064"/>
              </a:xfrm>
            </p:grpSpPr>
            <p:sp>
              <p:nvSpPr>
                <p:cNvPr id="20" name="Flowchart: Magnetic Disk 19"/>
                <p:cNvSpPr/>
                <p:nvPr/>
              </p:nvSpPr>
              <p:spPr bwMode="auto">
                <a:xfrm>
                  <a:off x="4223792" y="6165304"/>
                  <a:ext cx="720080" cy="144016"/>
                </a:xfrm>
                <a:prstGeom prst="flowChartMagneticDisk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21" name="Flowchart: Magnetic Disk 20"/>
                <p:cNvSpPr/>
                <p:nvPr/>
              </p:nvSpPr>
              <p:spPr bwMode="auto">
                <a:xfrm>
                  <a:off x="4151784" y="6093296"/>
                  <a:ext cx="720080" cy="144016"/>
                </a:xfrm>
                <a:prstGeom prst="flowChartMagneticDisk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22" name="Flowchart: Magnetic Disk 21"/>
                <p:cNvSpPr/>
                <p:nvPr/>
              </p:nvSpPr>
              <p:spPr bwMode="auto">
                <a:xfrm>
                  <a:off x="4223792" y="6021288"/>
                  <a:ext cx="720080" cy="144016"/>
                </a:xfrm>
                <a:prstGeom prst="flowChartMagneticDisk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23" name="Flowchart: Magnetic Disk 22"/>
                <p:cNvSpPr/>
                <p:nvPr/>
              </p:nvSpPr>
              <p:spPr bwMode="auto">
                <a:xfrm>
                  <a:off x="4151784" y="5949280"/>
                  <a:ext cx="720080" cy="144016"/>
                </a:xfrm>
                <a:prstGeom prst="flowChartMagneticDisk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24" name="Flowchart: Magnetic Disk 23"/>
                <p:cNvSpPr/>
                <p:nvPr/>
              </p:nvSpPr>
              <p:spPr bwMode="auto">
                <a:xfrm>
                  <a:off x="4223792" y="5877272"/>
                  <a:ext cx="720080" cy="144016"/>
                </a:xfrm>
                <a:prstGeom prst="flowChartMagneticDisk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25" name="Flowchart: Magnetic Disk 24"/>
                <p:cNvSpPr/>
                <p:nvPr/>
              </p:nvSpPr>
              <p:spPr bwMode="auto">
                <a:xfrm>
                  <a:off x="4295800" y="5805264"/>
                  <a:ext cx="720080" cy="144016"/>
                </a:xfrm>
                <a:prstGeom prst="flowChartMagneticDisk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26" name="Flowchart: Magnetic Disk 25"/>
                <p:cNvSpPr/>
                <p:nvPr/>
              </p:nvSpPr>
              <p:spPr bwMode="auto">
                <a:xfrm>
                  <a:off x="4223792" y="5733256"/>
                  <a:ext cx="720080" cy="144016"/>
                </a:xfrm>
                <a:prstGeom prst="flowChartMagneticDisk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</p:grpSp>
        </p:grpSp>
        <p:grpSp>
          <p:nvGrpSpPr>
            <p:cNvPr id="41" name="Group 40"/>
            <p:cNvGrpSpPr/>
            <p:nvPr/>
          </p:nvGrpSpPr>
          <p:grpSpPr>
            <a:xfrm>
              <a:off x="983432" y="5877272"/>
              <a:ext cx="792088" cy="360040"/>
              <a:chOff x="5231904" y="5877272"/>
              <a:chExt cx="792088" cy="360040"/>
            </a:xfrm>
          </p:grpSpPr>
          <p:sp>
            <p:nvSpPr>
              <p:cNvPr id="27" name="Flowchart: Magnetic Disk 26"/>
              <p:cNvSpPr/>
              <p:nvPr/>
            </p:nvSpPr>
            <p:spPr bwMode="auto">
              <a:xfrm>
                <a:off x="5303912" y="6093296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28" name="Flowchart: Magnetic Disk 27"/>
              <p:cNvSpPr/>
              <p:nvPr/>
            </p:nvSpPr>
            <p:spPr bwMode="auto">
              <a:xfrm>
                <a:off x="5231904" y="6021288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29" name="Flowchart: Magnetic Disk 28"/>
              <p:cNvSpPr/>
              <p:nvPr/>
            </p:nvSpPr>
            <p:spPr bwMode="auto">
              <a:xfrm>
                <a:off x="5303912" y="5949280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30" name="Flowchart: Magnetic Disk 29"/>
              <p:cNvSpPr/>
              <p:nvPr/>
            </p:nvSpPr>
            <p:spPr bwMode="auto">
              <a:xfrm>
                <a:off x="5231904" y="5877272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967541" y="5445224"/>
              <a:ext cx="864096" cy="792088"/>
              <a:chOff x="6384032" y="5445224"/>
              <a:chExt cx="864096" cy="792088"/>
            </a:xfrm>
          </p:grpSpPr>
          <p:sp>
            <p:nvSpPr>
              <p:cNvPr id="34" name="Flowchart: Magnetic Disk 33"/>
              <p:cNvSpPr/>
              <p:nvPr/>
            </p:nvSpPr>
            <p:spPr bwMode="auto">
              <a:xfrm>
                <a:off x="6456040" y="6093296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35" name="Flowchart: Magnetic Disk 34"/>
              <p:cNvSpPr/>
              <p:nvPr/>
            </p:nvSpPr>
            <p:spPr bwMode="auto">
              <a:xfrm>
                <a:off x="6384032" y="6021288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36" name="Flowchart: Magnetic Disk 35"/>
              <p:cNvSpPr/>
              <p:nvPr/>
            </p:nvSpPr>
            <p:spPr bwMode="auto">
              <a:xfrm>
                <a:off x="6456040" y="5949280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37" name="Flowchart: Magnetic Disk 36"/>
              <p:cNvSpPr/>
              <p:nvPr/>
            </p:nvSpPr>
            <p:spPr bwMode="auto">
              <a:xfrm>
                <a:off x="6384032" y="5877272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38" name="Flowchart: Magnetic Disk 37"/>
              <p:cNvSpPr/>
              <p:nvPr/>
            </p:nvSpPr>
            <p:spPr bwMode="auto">
              <a:xfrm>
                <a:off x="6456040" y="5805264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39" name="Flowchart: Magnetic Disk 38"/>
              <p:cNvSpPr/>
              <p:nvPr/>
            </p:nvSpPr>
            <p:spPr bwMode="auto">
              <a:xfrm>
                <a:off x="6528048" y="5733256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40" name="Flowchart: Magnetic Disk 39"/>
              <p:cNvSpPr/>
              <p:nvPr/>
            </p:nvSpPr>
            <p:spPr bwMode="auto">
              <a:xfrm>
                <a:off x="6456040" y="5661248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42" name="Flowchart: Magnetic Disk 41"/>
              <p:cNvSpPr/>
              <p:nvPr/>
            </p:nvSpPr>
            <p:spPr bwMode="auto">
              <a:xfrm>
                <a:off x="6456040" y="5589240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43" name="Flowchart: Magnetic Disk 42"/>
              <p:cNvSpPr/>
              <p:nvPr/>
            </p:nvSpPr>
            <p:spPr bwMode="auto">
              <a:xfrm>
                <a:off x="6528048" y="5517232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44" name="Flowchart: Magnetic Disk 43"/>
              <p:cNvSpPr/>
              <p:nvPr/>
            </p:nvSpPr>
            <p:spPr bwMode="auto">
              <a:xfrm>
                <a:off x="6456040" y="5445224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079776" y="5157192"/>
              <a:ext cx="864096" cy="1080120"/>
              <a:chOff x="3143672" y="5229200"/>
              <a:chExt cx="864096" cy="1080120"/>
            </a:xfrm>
          </p:grpSpPr>
          <p:sp>
            <p:nvSpPr>
              <p:cNvPr id="49" name="Flowchart: Magnetic Disk 48"/>
              <p:cNvSpPr/>
              <p:nvPr/>
            </p:nvSpPr>
            <p:spPr bwMode="auto">
              <a:xfrm>
                <a:off x="3215680" y="6165304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50" name="Flowchart: Magnetic Disk 49"/>
              <p:cNvSpPr/>
              <p:nvPr/>
            </p:nvSpPr>
            <p:spPr bwMode="auto">
              <a:xfrm>
                <a:off x="3143672" y="6093296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51" name="Flowchart: Magnetic Disk 50"/>
              <p:cNvSpPr/>
              <p:nvPr/>
            </p:nvSpPr>
            <p:spPr bwMode="auto">
              <a:xfrm>
                <a:off x="3215680" y="6021288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52" name="Flowchart: Magnetic Disk 51"/>
              <p:cNvSpPr/>
              <p:nvPr/>
            </p:nvSpPr>
            <p:spPr bwMode="auto">
              <a:xfrm>
                <a:off x="3143672" y="5949280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53" name="Flowchart: Magnetic Disk 52"/>
              <p:cNvSpPr/>
              <p:nvPr/>
            </p:nvSpPr>
            <p:spPr bwMode="auto">
              <a:xfrm>
                <a:off x="3215680" y="5877272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54" name="Flowchart: Magnetic Disk 53"/>
              <p:cNvSpPr/>
              <p:nvPr/>
            </p:nvSpPr>
            <p:spPr bwMode="auto">
              <a:xfrm>
                <a:off x="3287688" y="5805264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55" name="Flowchart: Magnetic Disk 54"/>
              <p:cNvSpPr/>
              <p:nvPr/>
            </p:nvSpPr>
            <p:spPr bwMode="auto">
              <a:xfrm>
                <a:off x="3215680" y="5733256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3143672" y="5229200"/>
                <a:ext cx="864096" cy="576064"/>
                <a:chOff x="4151784" y="5733256"/>
                <a:chExt cx="864096" cy="576064"/>
              </a:xfrm>
            </p:grpSpPr>
            <p:sp>
              <p:nvSpPr>
                <p:cNvPr id="57" name="Flowchart: Magnetic Disk 56"/>
                <p:cNvSpPr/>
                <p:nvPr/>
              </p:nvSpPr>
              <p:spPr bwMode="auto">
                <a:xfrm>
                  <a:off x="4223792" y="6165304"/>
                  <a:ext cx="720080" cy="144016"/>
                </a:xfrm>
                <a:prstGeom prst="flowChartMagneticDisk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58" name="Flowchart: Magnetic Disk 57"/>
                <p:cNvSpPr/>
                <p:nvPr/>
              </p:nvSpPr>
              <p:spPr bwMode="auto">
                <a:xfrm>
                  <a:off x="4151784" y="6093296"/>
                  <a:ext cx="720080" cy="144016"/>
                </a:xfrm>
                <a:prstGeom prst="flowChartMagneticDisk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59" name="Flowchart: Magnetic Disk 58"/>
                <p:cNvSpPr/>
                <p:nvPr/>
              </p:nvSpPr>
              <p:spPr bwMode="auto">
                <a:xfrm>
                  <a:off x="4223792" y="6021288"/>
                  <a:ext cx="720080" cy="144016"/>
                </a:xfrm>
                <a:prstGeom prst="flowChartMagneticDisk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60" name="Flowchart: Magnetic Disk 59"/>
                <p:cNvSpPr/>
                <p:nvPr/>
              </p:nvSpPr>
              <p:spPr bwMode="auto">
                <a:xfrm>
                  <a:off x="4151784" y="5949280"/>
                  <a:ext cx="720080" cy="144016"/>
                </a:xfrm>
                <a:prstGeom prst="flowChartMagneticDisk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61" name="Flowchart: Magnetic Disk 60"/>
                <p:cNvSpPr/>
                <p:nvPr/>
              </p:nvSpPr>
              <p:spPr bwMode="auto">
                <a:xfrm>
                  <a:off x="4223792" y="5877272"/>
                  <a:ext cx="720080" cy="144016"/>
                </a:xfrm>
                <a:prstGeom prst="flowChartMagneticDisk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62" name="Flowchart: Magnetic Disk 61"/>
                <p:cNvSpPr/>
                <p:nvPr/>
              </p:nvSpPr>
              <p:spPr bwMode="auto">
                <a:xfrm>
                  <a:off x="4295800" y="5805264"/>
                  <a:ext cx="720080" cy="144016"/>
                </a:xfrm>
                <a:prstGeom prst="flowChartMagneticDisk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63" name="Flowchart: Magnetic Disk 62"/>
                <p:cNvSpPr/>
                <p:nvPr/>
              </p:nvSpPr>
              <p:spPr bwMode="auto">
                <a:xfrm>
                  <a:off x="4223792" y="5733256"/>
                  <a:ext cx="720080" cy="144016"/>
                </a:xfrm>
                <a:prstGeom prst="flowChartMagneticDisk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</p:grpSp>
        </p:grpSp>
        <p:grpSp>
          <p:nvGrpSpPr>
            <p:cNvPr id="64" name="Group 63"/>
            <p:cNvGrpSpPr/>
            <p:nvPr/>
          </p:nvGrpSpPr>
          <p:grpSpPr>
            <a:xfrm>
              <a:off x="4079776" y="4869160"/>
              <a:ext cx="792088" cy="360040"/>
              <a:chOff x="5231904" y="5877272"/>
              <a:chExt cx="792088" cy="360040"/>
            </a:xfrm>
          </p:grpSpPr>
          <p:sp>
            <p:nvSpPr>
              <p:cNvPr id="65" name="Flowchart: Magnetic Disk 64"/>
              <p:cNvSpPr/>
              <p:nvPr/>
            </p:nvSpPr>
            <p:spPr bwMode="auto">
              <a:xfrm>
                <a:off x="5303912" y="6093296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66" name="Flowchart: Magnetic Disk 65"/>
              <p:cNvSpPr/>
              <p:nvPr/>
            </p:nvSpPr>
            <p:spPr bwMode="auto">
              <a:xfrm>
                <a:off x="5231904" y="6021288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67" name="Flowchart: Magnetic Disk 66"/>
              <p:cNvSpPr/>
              <p:nvPr/>
            </p:nvSpPr>
            <p:spPr bwMode="auto">
              <a:xfrm>
                <a:off x="5303912" y="5949280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sp>
            <p:nvSpPr>
              <p:cNvPr id="68" name="Flowchart: Magnetic Disk 67"/>
              <p:cNvSpPr/>
              <p:nvPr/>
            </p:nvSpPr>
            <p:spPr bwMode="auto">
              <a:xfrm>
                <a:off x="5231904" y="5877272"/>
                <a:ext cx="720080" cy="144016"/>
              </a:xfrm>
              <a:prstGeom prst="flowChartMagneticDisk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</p:grpSp>
        <p:sp>
          <p:nvSpPr>
            <p:cNvPr id="69" name="Flowchart: Magnetic Disk 68"/>
            <p:cNvSpPr/>
            <p:nvPr/>
          </p:nvSpPr>
          <p:spPr bwMode="auto">
            <a:xfrm>
              <a:off x="4151784" y="4797152"/>
              <a:ext cx="720080" cy="144016"/>
            </a:xfrm>
            <a:prstGeom prst="flowChartMagneticDisk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</a:endParaRPr>
            </a:p>
          </p:txBody>
        </p:sp>
        <p:sp>
          <p:nvSpPr>
            <p:cNvPr id="47" name="Curved Down Arrow 46"/>
            <p:cNvSpPr/>
            <p:nvPr/>
          </p:nvSpPr>
          <p:spPr bwMode="auto">
            <a:xfrm rot="20275359">
              <a:off x="1246331" y="5029241"/>
              <a:ext cx="936104" cy="432048"/>
            </a:xfrm>
            <a:prstGeom prst="curved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</a:endParaRPr>
            </a:p>
          </p:txBody>
        </p:sp>
        <p:sp>
          <p:nvSpPr>
            <p:cNvPr id="71" name="Curved Down Arrow 70"/>
            <p:cNvSpPr/>
            <p:nvPr/>
          </p:nvSpPr>
          <p:spPr bwMode="auto">
            <a:xfrm rot="20275359">
              <a:off x="3406572" y="4309161"/>
              <a:ext cx="936104" cy="432048"/>
            </a:xfrm>
            <a:prstGeom prst="curved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</a:endParaRPr>
            </a:p>
          </p:txBody>
        </p:sp>
        <p:sp>
          <p:nvSpPr>
            <p:cNvPr id="72" name="Curved Down Arrow 71"/>
            <p:cNvSpPr/>
            <p:nvPr/>
          </p:nvSpPr>
          <p:spPr bwMode="auto">
            <a:xfrm rot="20275359">
              <a:off x="2326451" y="4669202"/>
              <a:ext cx="936104" cy="432048"/>
            </a:xfrm>
            <a:prstGeom prst="curved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FDD8D80-1D1A-41F4-B771-7232E989B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55" y="99366"/>
            <a:ext cx="1636981" cy="1242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B7F04B-CA02-4663-85A4-181E51CFC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6480" y="83043"/>
            <a:ext cx="1591194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07732"/>
      </p:ext>
    </p:extLst>
  </p:cSld>
  <p:clrMapOvr>
    <a:masterClrMapping/>
  </p:clrMapOvr>
  <p:transition advTm="12954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University entry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4365104"/>
            <a:ext cx="8229600" cy="1800200"/>
          </a:xfrm>
        </p:spPr>
        <p:txBody>
          <a:bodyPr/>
          <a:lstStyle/>
          <a:p>
            <a:pPr marL="0" indent="0">
              <a:buClr>
                <a:srgbClr val="E00034"/>
              </a:buClr>
              <a:buNone/>
              <a:defRPr/>
            </a:pPr>
            <a:r>
              <a:rPr lang="en-GB" dirty="0"/>
              <a:t>In some cases </a:t>
            </a:r>
            <a:r>
              <a:rPr lang="en-GB" b="1" dirty="0"/>
              <a:t>a qualification in Core Maths or </a:t>
            </a:r>
            <a:r>
              <a:rPr lang="en-GB" b="1" dirty="0" err="1"/>
              <a:t>or</a:t>
            </a:r>
            <a:r>
              <a:rPr lang="en-GB" b="1" dirty="0"/>
              <a:t> A level Mathematics/Further Mathematics will reduce the grades required for entry </a:t>
            </a:r>
            <a:r>
              <a:rPr lang="en-GB" dirty="0"/>
              <a:t>to a degree course in a related subject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906" b="6160"/>
          <a:stretch/>
        </p:blipFill>
        <p:spPr>
          <a:xfrm>
            <a:off x="7886691" y="1844824"/>
            <a:ext cx="3584939" cy="21155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2088" y="191683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E00034"/>
              </a:buClr>
              <a:defRPr/>
            </a:pPr>
            <a:r>
              <a:rPr lang="en-GB" sz="2800" kern="0" dirty="0">
                <a:solidFill>
                  <a:srgbClr val="0021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at the entry requirements on an individual university’s website for the degree subjects that you might be interested in.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51384" y="1844824"/>
            <a:ext cx="6552728" cy="2016224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ヒラギノ角ゴ Pro W3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688288" y="4293096"/>
            <a:ext cx="2952328" cy="1999476"/>
            <a:chOff x="7608168" y="1916832"/>
            <a:chExt cx="2952328" cy="1872208"/>
          </a:xfrm>
        </p:grpSpPr>
        <p:sp>
          <p:nvSpPr>
            <p:cNvPr id="6" name="Rectangle 5"/>
            <p:cNvSpPr/>
            <p:nvPr/>
          </p:nvSpPr>
          <p:spPr>
            <a:xfrm>
              <a:off x="7623754" y="1988840"/>
              <a:ext cx="2936742" cy="1700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20000"/>
                </a:spcBef>
                <a:buClr>
                  <a:srgbClr val="E00034"/>
                </a:buClr>
                <a:defRPr/>
              </a:pPr>
              <a:r>
                <a:rPr lang="en-GB" sz="2800" kern="0" dirty="0">
                  <a:solidFill>
                    <a:srgbClr val="002147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Visit </a:t>
              </a:r>
              <a:r>
                <a:rPr lang="en-GB" sz="2800" kern="0" dirty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www.ucas.com </a:t>
              </a:r>
              <a:r>
                <a:rPr lang="en-GB" sz="2800" kern="0" dirty="0">
                  <a:solidFill>
                    <a:srgbClr val="002147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 additional information</a:t>
              </a: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7608168" y="1916832"/>
              <a:ext cx="2799928" cy="187220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 bwMode="auto">
          <a:xfrm>
            <a:off x="551384" y="4293096"/>
            <a:ext cx="7920880" cy="2016224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ヒラギノ角ゴ Pro W3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9D8BEA-D8A6-48B1-ADE9-1942706FB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55" y="99366"/>
            <a:ext cx="1636981" cy="12421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848FBF-95D6-48D8-A9B8-BB93B2D8A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9754" y="116875"/>
            <a:ext cx="1591194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69404"/>
      </p:ext>
    </p:extLst>
  </p:cSld>
  <p:clrMapOvr>
    <a:masterClrMapping/>
  </p:clrMapOvr>
  <p:transition advTm="10459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6E1F2-5B8B-4F71-B608-57CEB1A67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ADFD42-3A16-41C6-A8AC-97DAD6977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55" y="99366"/>
            <a:ext cx="1636981" cy="1242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D29F58-02A8-4FDA-8670-E8F3B1949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754" y="116875"/>
            <a:ext cx="1591194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5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1"/>
    </mc:Choice>
    <mc:Fallback xmlns="">
      <p:transition spd="slow" advTm="644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8" name="Text Box 3"/>
          <p:cNvSpPr txBox="1">
            <a:spLocks noChangeArrowheads="1"/>
          </p:cNvSpPr>
          <p:nvPr/>
        </p:nvSpPr>
        <p:spPr bwMode="auto">
          <a:xfrm>
            <a:off x="2144714" y="1500189"/>
            <a:ext cx="4757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rgbClr val="002060"/>
                </a:solidFill>
              </a:rPr>
              <a:t>2023 ‘A’-Level Maths Results: 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8269" name="Text Box 3"/>
          <p:cNvSpPr txBox="1">
            <a:spLocks noChangeArrowheads="1"/>
          </p:cNvSpPr>
          <p:nvPr/>
        </p:nvSpPr>
        <p:spPr bwMode="auto">
          <a:xfrm>
            <a:off x="2144714" y="4221163"/>
            <a:ext cx="5794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rgbClr val="002060"/>
                </a:solidFill>
              </a:rPr>
              <a:t>2023 ‘A’-Level Further Maths Results: 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8270" name="Text Box 2"/>
          <p:cNvSpPr txBox="1">
            <a:spLocks noChangeArrowheads="1"/>
          </p:cNvSpPr>
          <p:nvPr/>
        </p:nvSpPr>
        <p:spPr bwMode="auto">
          <a:xfrm>
            <a:off x="3143672" y="797720"/>
            <a:ext cx="5667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en-US" sz="2800" b="1" u="sng" dirty="0">
                <a:solidFill>
                  <a:srgbClr val="993300"/>
                </a:solidFill>
              </a:rPr>
              <a:t>Mathematics in The Sixth Form</a:t>
            </a:r>
            <a:endParaRPr lang="en-US" altLang="en-US" sz="2800" b="1" u="sng" dirty="0">
              <a:solidFill>
                <a:srgbClr val="9933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4B387-061E-4252-8B32-D351B2994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6480" y="11096"/>
            <a:ext cx="1592749" cy="120856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F5568E-A842-928F-4387-BD1CB4E63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786291"/>
              </p:ext>
            </p:extLst>
          </p:nvPr>
        </p:nvGraphicFramePr>
        <p:xfrm>
          <a:off x="2495600" y="1989137"/>
          <a:ext cx="6624733" cy="1796470"/>
        </p:xfrm>
        <a:graphic>
          <a:graphicData uri="http://schemas.openxmlformats.org/drawingml/2006/table">
            <a:tbl>
              <a:tblPr/>
              <a:tblGrid>
                <a:gridCol w="721926">
                  <a:extLst>
                    <a:ext uri="{9D8B030D-6E8A-4147-A177-3AD203B41FA5}">
                      <a16:colId xmlns:a16="http://schemas.microsoft.com/office/drawing/2014/main" val="94702225"/>
                    </a:ext>
                  </a:extLst>
                </a:gridCol>
                <a:gridCol w="721926">
                  <a:extLst>
                    <a:ext uri="{9D8B030D-6E8A-4147-A177-3AD203B41FA5}">
                      <a16:colId xmlns:a16="http://schemas.microsoft.com/office/drawing/2014/main" val="814381435"/>
                    </a:ext>
                  </a:extLst>
                </a:gridCol>
                <a:gridCol w="721926">
                  <a:extLst>
                    <a:ext uri="{9D8B030D-6E8A-4147-A177-3AD203B41FA5}">
                      <a16:colId xmlns:a16="http://schemas.microsoft.com/office/drawing/2014/main" val="3753957446"/>
                    </a:ext>
                  </a:extLst>
                </a:gridCol>
                <a:gridCol w="721926">
                  <a:extLst>
                    <a:ext uri="{9D8B030D-6E8A-4147-A177-3AD203B41FA5}">
                      <a16:colId xmlns:a16="http://schemas.microsoft.com/office/drawing/2014/main" val="3687924344"/>
                    </a:ext>
                  </a:extLst>
                </a:gridCol>
                <a:gridCol w="721926">
                  <a:extLst>
                    <a:ext uri="{9D8B030D-6E8A-4147-A177-3AD203B41FA5}">
                      <a16:colId xmlns:a16="http://schemas.microsoft.com/office/drawing/2014/main" val="2970545898"/>
                    </a:ext>
                  </a:extLst>
                </a:gridCol>
                <a:gridCol w="721926">
                  <a:extLst>
                    <a:ext uri="{9D8B030D-6E8A-4147-A177-3AD203B41FA5}">
                      <a16:colId xmlns:a16="http://schemas.microsoft.com/office/drawing/2014/main" val="3245848829"/>
                    </a:ext>
                  </a:extLst>
                </a:gridCol>
                <a:gridCol w="721926">
                  <a:extLst>
                    <a:ext uri="{9D8B030D-6E8A-4147-A177-3AD203B41FA5}">
                      <a16:colId xmlns:a16="http://schemas.microsoft.com/office/drawing/2014/main" val="2722195073"/>
                    </a:ext>
                  </a:extLst>
                </a:gridCol>
                <a:gridCol w="721926">
                  <a:extLst>
                    <a:ext uri="{9D8B030D-6E8A-4147-A177-3AD203B41FA5}">
                      <a16:colId xmlns:a16="http://schemas.microsoft.com/office/drawing/2014/main" val="53131968"/>
                    </a:ext>
                  </a:extLst>
                </a:gridCol>
                <a:gridCol w="849325">
                  <a:extLst>
                    <a:ext uri="{9D8B030D-6E8A-4147-A177-3AD203B41FA5}">
                      <a16:colId xmlns:a16="http://schemas.microsoft.com/office/drawing/2014/main" val="1070006922"/>
                    </a:ext>
                  </a:extLst>
                </a:gridCol>
              </a:tblGrid>
              <a:tr h="29565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OVERVIEW - MATHEMATICS A-LEVEL 2023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908585"/>
                  </a:ext>
                </a:extLst>
              </a:tr>
              <a:tr h="3012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459161"/>
                  </a:ext>
                </a:extLst>
              </a:tr>
              <a:tr h="3012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024836"/>
                  </a:ext>
                </a:extLst>
              </a:tr>
              <a:tr h="3012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212922"/>
                  </a:ext>
                </a:extLst>
              </a:tr>
              <a:tr h="59694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Cmltv 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3826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732917-0A1E-563C-B448-1312A6103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059833"/>
              </p:ext>
            </p:extLst>
          </p:nvPr>
        </p:nvGraphicFramePr>
        <p:xfrm>
          <a:off x="2495600" y="4713564"/>
          <a:ext cx="6624733" cy="1928536"/>
        </p:xfrm>
        <a:graphic>
          <a:graphicData uri="http://schemas.openxmlformats.org/drawingml/2006/table">
            <a:tbl>
              <a:tblPr/>
              <a:tblGrid>
                <a:gridCol w="721926">
                  <a:extLst>
                    <a:ext uri="{9D8B030D-6E8A-4147-A177-3AD203B41FA5}">
                      <a16:colId xmlns:a16="http://schemas.microsoft.com/office/drawing/2014/main" val="2579276643"/>
                    </a:ext>
                  </a:extLst>
                </a:gridCol>
                <a:gridCol w="721926">
                  <a:extLst>
                    <a:ext uri="{9D8B030D-6E8A-4147-A177-3AD203B41FA5}">
                      <a16:colId xmlns:a16="http://schemas.microsoft.com/office/drawing/2014/main" val="713269978"/>
                    </a:ext>
                  </a:extLst>
                </a:gridCol>
                <a:gridCol w="721926">
                  <a:extLst>
                    <a:ext uri="{9D8B030D-6E8A-4147-A177-3AD203B41FA5}">
                      <a16:colId xmlns:a16="http://schemas.microsoft.com/office/drawing/2014/main" val="687001044"/>
                    </a:ext>
                  </a:extLst>
                </a:gridCol>
                <a:gridCol w="721926">
                  <a:extLst>
                    <a:ext uri="{9D8B030D-6E8A-4147-A177-3AD203B41FA5}">
                      <a16:colId xmlns:a16="http://schemas.microsoft.com/office/drawing/2014/main" val="894514063"/>
                    </a:ext>
                  </a:extLst>
                </a:gridCol>
                <a:gridCol w="721926">
                  <a:extLst>
                    <a:ext uri="{9D8B030D-6E8A-4147-A177-3AD203B41FA5}">
                      <a16:colId xmlns:a16="http://schemas.microsoft.com/office/drawing/2014/main" val="1063479026"/>
                    </a:ext>
                  </a:extLst>
                </a:gridCol>
                <a:gridCol w="721926">
                  <a:extLst>
                    <a:ext uri="{9D8B030D-6E8A-4147-A177-3AD203B41FA5}">
                      <a16:colId xmlns:a16="http://schemas.microsoft.com/office/drawing/2014/main" val="3123097217"/>
                    </a:ext>
                  </a:extLst>
                </a:gridCol>
                <a:gridCol w="721926">
                  <a:extLst>
                    <a:ext uri="{9D8B030D-6E8A-4147-A177-3AD203B41FA5}">
                      <a16:colId xmlns:a16="http://schemas.microsoft.com/office/drawing/2014/main" val="2199242755"/>
                    </a:ext>
                  </a:extLst>
                </a:gridCol>
                <a:gridCol w="721926">
                  <a:extLst>
                    <a:ext uri="{9D8B030D-6E8A-4147-A177-3AD203B41FA5}">
                      <a16:colId xmlns:a16="http://schemas.microsoft.com/office/drawing/2014/main" val="4051370017"/>
                    </a:ext>
                  </a:extLst>
                </a:gridCol>
                <a:gridCol w="849325">
                  <a:extLst>
                    <a:ext uri="{9D8B030D-6E8A-4147-A177-3AD203B41FA5}">
                      <a16:colId xmlns:a16="http://schemas.microsoft.com/office/drawing/2014/main" val="4012257923"/>
                    </a:ext>
                  </a:extLst>
                </a:gridCol>
              </a:tblGrid>
              <a:tr h="317392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OVERVIEW - FURTHER MATHS A-LEVEL 2023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291360"/>
                  </a:ext>
                </a:extLst>
              </a:tr>
              <a:tr h="32343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83706"/>
                  </a:ext>
                </a:extLst>
              </a:tr>
              <a:tr h="32343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261402"/>
                  </a:ext>
                </a:extLst>
              </a:tr>
              <a:tr h="32343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989633"/>
                  </a:ext>
                </a:extLst>
              </a:tr>
              <a:tr h="6408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Cmltv 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10356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48381690"/>
      </p:ext>
    </p:extLst>
  </p:cSld>
  <p:clrMapOvr>
    <a:masterClrMapping/>
  </p:clrMapOvr>
  <p:transition advTm="14515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 bwMode="auto">
          <a:xfrm>
            <a:off x="0" y="5760640"/>
            <a:ext cx="12192000" cy="1268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ヒラギノ角ゴ Pro W3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639616" y="1872208"/>
            <a:ext cx="6601557" cy="4437112"/>
            <a:chOff x="3935760" y="2132856"/>
            <a:chExt cx="4392488" cy="2952328"/>
          </a:xfrm>
        </p:grpSpPr>
        <p:grpSp>
          <p:nvGrpSpPr>
            <p:cNvPr id="6" name="Group 5"/>
            <p:cNvGrpSpPr/>
            <p:nvPr/>
          </p:nvGrpSpPr>
          <p:grpSpPr>
            <a:xfrm>
              <a:off x="5015880" y="2132856"/>
              <a:ext cx="1224136" cy="1080121"/>
              <a:chOff x="4943872" y="1988840"/>
              <a:chExt cx="1224136" cy="1080121"/>
            </a:xfrm>
          </p:grpSpPr>
          <p:sp>
            <p:nvSpPr>
              <p:cNvPr id="49" name="Hexagon 48"/>
              <p:cNvSpPr/>
              <p:nvPr/>
            </p:nvSpPr>
            <p:spPr bwMode="auto">
              <a:xfrm>
                <a:off x="4943872" y="1988840"/>
                <a:ext cx="1224136" cy="1080120"/>
              </a:xfrm>
              <a:prstGeom prst="hexagon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5009188" y="2016365"/>
                <a:ext cx="1080120" cy="1052596"/>
                <a:chOff x="782293" y="4365104"/>
                <a:chExt cx="2032059" cy="2073204"/>
              </a:xfrm>
            </p:grpSpPr>
            <p:sp>
              <p:nvSpPr>
                <p:cNvPr id="51" name="Up Arrow 50"/>
                <p:cNvSpPr/>
                <p:nvPr/>
              </p:nvSpPr>
              <p:spPr bwMode="auto">
                <a:xfrm>
                  <a:off x="1415480" y="4365104"/>
                  <a:ext cx="720080" cy="864096"/>
                </a:xfrm>
                <a:prstGeom prst="upArrow">
                  <a:avLst>
                    <a:gd name="adj1" fmla="val 50000"/>
                    <a:gd name="adj2" fmla="val 63606"/>
                  </a:avLst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 bwMode="auto">
                <a:xfrm rot="10800000">
                  <a:off x="1631504" y="5229200"/>
                  <a:ext cx="309804" cy="154902"/>
                </a:xfrm>
                <a:prstGeom prst="triangl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53" name="Freeform 52"/>
                <p:cNvSpPr/>
                <p:nvPr/>
              </p:nvSpPr>
              <p:spPr bwMode="auto">
                <a:xfrm>
                  <a:off x="1580977" y="5184933"/>
                  <a:ext cx="880796" cy="1253375"/>
                </a:xfrm>
                <a:custGeom>
                  <a:avLst/>
                  <a:gdLst>
                    <a:gd name="connsiteX0" fmla="*/ 19223 w 880796"/>
                    <a:gd name="connsiteY0" fmla="*/ 1215867 h 1253375"/>
                    <a:gd name="connsiteX1" fmla="*/ 62766 w 880796"/>
                    <a:gd name="connsiteY1" fmla="*/ 878410 h 1253375"/>
                    <a:gd name="connsiteX2" fmla="*/ 149852 w 880796"/>
                    <a:gd name="connsiteY2" fmla="*/ 573610 h 1253375"/>
                    <a:gd name="connsiteX3" fmla="*/ 313137 w 880796"/>
                    <a:gd name="connsiteY3" fmla="*/ 323238 h 1253375"/>
                    <a:gd name="connsiteX4" fmla="*/ 541737 w 880796"/>
                    <a:gd name="connsiteY4" fmla="*/ 127296 h 1253375"/>
                    <a:gd name="connsiteX5" fmla="*/ 726794 w 880796"/>
                    <a:gd name="connsiteY5" fmla="*/ 7553 h 1253375"/>
                    <a:gd name="connsiteX6" fmla="*/ 879194 w 880796"/>
                    <a:gd name="connsiteY6" fmla="*/ 345010 h 1253375"/>
                    <a:gd name="connsiteX7" fmla="*/ 628823 w 880796"/>
                    <a:gd name="connsiteY7" fmla="*/ 497410 h 1253375"/>
                    <a:gd name="connsiteX8" fmla="*/ 487309 w 880796"/>
                    <a:gd name="connsiteY8" fmla="*/ 693353 h 1253375"/>
                    <a:gd name="connsiteX9" fmla="*/ 454652 w 880796"/>
                    <a:gd name="connsiteY9" fmla="*/ 823981 h 1253375"/>
                    <a:gd name="connsiteX10" fmla="*/ 400223 w 880796"/>
                    <a:gd name="connsiteY10" fmla="*/ 1074353 h 1253375"/>
                    <a:gd name="connsiteX11" fmla="*/ 389337 w 880796"/>
                    <a:gd name="connsiteY11" fmla="*/ 1226753 h 1253375"/>
                    <a:gd name="connsiteX12" fmla="*/ 19223 w 880796"/>
                    <a:gd name="connsiteY12" fmla="*/ 1215867 h 125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0796" h="1253375">
                      <a:moveTo>
                        <a:pt x="19223" y="1215867"/>
                      </a:moveTo>
                      <a:cubicBezTo>
                        <a:pt x="-35205" y="1157810"/>
                        <a:pt x="40995" y="985453"/>
                        <a:pt x="62766" y="878410"/>
                      </a:cubicBezTo>
                      <a:cubicBezTo>
                        <a:pt x="84537" y="771367"/>
                        <a:pt x="108124" y="666139"/>
                        <a:pt x="149852" y="573610"/>
                      </a:cubicBezTo>
                      <a:cubicBezTo>
                        <a:pt x="191580" y="481081"/>
                        <a:pt x="247823" y="397624"/>
                        <a:pt x="313137" y="323238"/>
                      </a:cubicBezTo>
                      <a:cubicBezTo>
                        <a:pt x="378451" y="248852"/>
                        <a:pt x="472794" y="179910"/>
                        <a:pt x="541737" y="127296"/>
                      </a:cubicBezTo>
                      <a:cubicBezTo>
                        <a:pt x="610680" y="74682"/>
                        <a:pt x="670551" y="-28733"/>
                        <a:pt x="726794" y="7553"/>
                      </a:cubicBezTo>
                      <a:cubicBezTo>
                        <a:pt x="783037" y="43839"/>
                        <a:pt x="895522" y="263367"/>
                        <a:pt x="879194" y="345010"/>
                      </a:cubicBezTo>
                      <a:cubicBezTo>
                        <a:pt x="862866" y="426653"/>
                        <a:pt x="694137" y="439353"/>
                        <a:pt x="628823" y="497410"/>
                      </a:cubicBezTo>
                      <a:cubicBezTo>
                        <a:pt x="563509" y="555467"/>
                        <a:pt x="516337" y="638925"/>
                        <a:pt x="487309" y="693353"/>
                      </a:cubicBezTo>
                      <a:cubicBezTo>
                        <a:pt x="458281" y="747781"/>
                        <a:pt x="469166" y="760481"/>
                        <a:pt x="454652" y="823981"/>
                      </a:cubicBezTo>
                      <a:cubicBezTo>
                        <a:pt x="440138" y="887481"/>
                        <a:pt x="411109" y="1007224"/>
                        <a:pt x="400223" y="1074353"/>
                      </a:cubicBezTo>
                      <a:cubicBezTo>
                        <a:pt x="389337" y="1141482"/>
                        <a:pt x="452837" y="1199539"/>
                        <a:pt x="389337" y="1226753"/>
                      </a:cubicBezTo>
                      <a:cubicBezTo>
                        <a:pt x="325837" y="1253967"/>
                        <a:pt x="73651" y="1273924"/>
                        <a:pt x="19223" y="121586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 bwMode="auto">
                <a:xfrm rot="4016337">
                  <a:off x="2189853" y="5052594"/>
                  <a:ext cx="804903" cy="444094"/>
                </a:xfrm>
                <a:prstGeom prst="triangle">
                  <a:avLst>
                    <a:gd name="adj" fmla="val 47145"/>
                  </a:avLst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55" name="Freeform 54"/>
                <p:cNvSpPr/>
                <p:nvPr/>
              </p:nvSpPr>
              <p:spPr bwMode="auto">
                <a:xfrm>
                  <a:off x="1088487" y="5179419"/>
                  <a:ext cx="587913" cy="773232"/>
                </a:xfrm>
                <a:custGeom>
                  <a:avLst/>
                  <a:gdLst>
                    <a:gd name="connsiteX0" fmla="*/ 587913 w 587913"/>
                    <a:gd name="connsiteY0" fmla="*/ 361410 h 773232"/>
                    <a:gd name="connsiteX1" fmla="*/ 402856 w 587913"/>
                    <a:gd name="connsiteY1" fmla="*/ 165467 h 773232"/>
                    <a:gd name="connsiteX2" fmla="*/ 250456 w 587913"/>
                    <a:gd name="connsiteY2" fmla="*/ 78381 h 773232"/>
                    <a:gd name="connsiteX3" fmla="*/ 152484 w 587913"/>
                    <a:gd name="connsiteY3" fmla="*/ 13067 h 773232"/>
                    <a:gd name="connsiteX4" fmla="*/ 84 w 587913"/>
                    <a:gd name="connsiteY4" fmla="*/ 350524 h 773232"/>
                    <a:gd name="connsiteX5" fmla="*/ 174256 w 587913"/>
                    <a:gd name="connsiteY5" fmla="*/ 415838 h 773232"/>
                    <a:gd name="connsiteX6" fmla="*/ 348427 w 587913"/>
                    <a:gd name="connsiteY6" fmla="*/ 644438 h 773232"/>
                    <a:gd name="connsiteX7" fmla="*/ 402856 w 587913"/>
                    <a:gd name="connsiteY7" fmla="*/ 764181 h 773232"/>
                    <a:gd name="connsiteX8" fmla="*/ 587913 w 587913"/>
                    <a:gd name="connsiteY8" fmla="*/ 361410 h 77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7913" h="773232">
                      <a:moveTo>
                        <a:pt x="587913" y="361410"/>
                      </a:moveTo>
                      <a:cubicBezTo>
                        <a:pt x="587913" y="261624"/>
                        <a:pt x="459099" y="212639"/>
                        <a:pt x="402856" y="165467"/>
                      </a:cubicBezTo>
                      <a:cubicBezTo>
                        <a:pt x="346613" y="118295"/>
                        <a:pt x="292185" y="103781"/>
                        <a:pt x="250456" y="78381"/>
                      </a:cubicBezTo>
                      <a:cubicBezTo>
                        <a:pt x="208727" y="52981"/>
                        <a:pt x="194213" y="-32290"/>
                        <a:pt x="152484" y="13067"/>
                      </a:cubicBezTo>
                      <a:cubicBezTo>
                        <a:pt x="110755" y="58424"/>
                        <a:pt x="-3545" y="283396"/>
                        <a:pt x="84" y="350524"/>
                      </a:cubicBezTo>
                      <a:cubicBezTo>
                        <a:pt x="3713" y="417652"/>
                        <a:pt x="116199" y="366852"/>
                        <a:pt x="174256" y="415838"/>
                      </a:cubicBezTo>
                      <a:cubicBezTo>
                        <a:pt x="232313" y="464824"/>
                        <a:pt x="310327" y="586381"/>
                        <a:pt x="348427" y="644438"/>
                      </a:cubicBezTo>
                      <a:cubicBezTo>
                        <a:pt x="386527" y="702495"/>
                        <a:pt x="364756" y="804095"/>
                        <a:pt x="402856" y="764181"/>
                      </a:cubicBezTo>
                      <a:cubicBezTo>
                        <a:pt x="440956" y="724267"/>
                        <a:pt x="587913" y="461196"/>
                        <a:pt x="587913" y="3614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56" name="Isosceles Triangle 55"/>
                <p:cNvSpPr/>
                <p:nvPr/>
              </p:nvSpPr>
              <p:spPr bwMode="auto">
                <a:xfrm rot="17825251">
                  <a:off x="601888" y="5034521"/>
                  <a:ext cx="804903" cy="444094"/>
                </a:xfrm>
                <a:prstGeom prst="triangle">
                  <a:avLst>
                    <a:gd name="adj" fmla="val 47145"/>
                  </a:avLst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6096000" y="2780928"/>
              <a:ext cx="1224136" cy="1080120"/>
              <a:chOff x="2999656" y="1196752"/>
              <a:chExt cx="1224136" cy="1080120"/>
            </a:xfrm>
          </p:grpSpPr>
          <p:sp>
            <p:nvSpPr>
              <p:cNvPr id="47" name="Hexagon 46"/>
              <p:cNvSpPr/>
              <p:nvPr/>
            </p:nvSpPr>
            <p:spPr bwMode="auto">
              <a:xfrm>
                <a:off x="2999656" y="1196752"/>
                <a:ext cx="1224136" cy="1080120"/>
              </a:xfrm>
              <a:prstGeom prst="hexagon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3091284" y="1459009"/>
                    <a:ext cx="1008112" cy="5294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ctrlPr>
                                <a:rPr lang="en-GB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GB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deg>
                            <m:e>
                              <m:r>
                                <a:rPr lang="en-GB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oMath>
                      </m:oMathPara>
                    </a14:m>
                    <a:endParaRPr lang="en-GB" sz="4400" b="1" dirty="0">
                      <a:solidFill>
                        <a:schemeClr val="bg1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1284" y="1459009"/>
                    <a:ext cx="1008112" cy="52941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/>
            <p:cNvGrpSpPr/>
            <p:nvPr/>
          </p:nvGrpSpPr>
          <p:grpSpPr>
            <a:xfrm>
              <a:off x="5951984" y="4005064"/>
              <a:ext cx="1224136" cy="1080120"/>
              <a:chOff x="6312024" y="1196752"/>
              <a:chExt cx="1224136" cy="1080120"/>
            </a:xfrm>
          </p:grpSpPr>
          <p:sp>
            <p:nvSpPr>
              <p:cNvPr id="27" name="Hexagon 26"/>
              <p:cNvSpPr/>
              <p:nvPr/>
            </p:nvSpPr>
            <p:spPr bwMode="auto">
              <a:xfrm>
                <a:off x="6312024" y="1196752"/>
                <a:ext cx="1224136" cy="1080120"/>
              </a:xfrm>
              <a:prstGeom prst="hexagon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6526977" y="1412776"/>
                <a:ext cx="728342" cy="733799"/>
                <a:chOff x="911424" y="4343831"/>
                <a:chExt cx="2236761" cy="2253521"/>
              </a:xfrm>
            </p:grpSpPr>
            <p:cxnSp>
              <p:nvCxnSpPr>
                <p:cNvPr id="29" name="Straight Connector 28"/>
                <p:cNvCxnSpPr/>
                <p:nvPr/>
              </p:nvCxnSpPr>
              <p:spPr bwMode="auto">
                <a:xfrm flipH="1">
                  <a:off x="1304122" y="5139614"/>
                  <a:ext cx="360040" cy="360040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" name="Straight Connector 29"/>
                <p:cNvCxnSpPr/>
                <p:nvPr/>
              </p:nvCxnSpPr>
              <p:spPr bwMode="auto">
                <a:xfrm flipH="1">
                  <a:off x="1991544" y="5805264"/>
                  <a:ext cx="360040" cy="360040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1" name="Straight Connector 30"/>
                <p:cNvCxnSpPr/>
                <p:nvPr/>
              </p:nvCxnSpPr>
              <p:spPr bwMode="auto">
                <a:xfrm flipH="1">
                  <a:off x="1559496" y="5157192"/>
                  <a:ext cx="720080" cy="763624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2" name="Straight Connector 31"/>
                <p:cNvCxnSpPr/>
                <p:nvPr/>
              </p:nvCxnSpPr>
              <p:spPr bwMode="auto">
                <a:xfrm>
                  <a:off x="1271464" y="5445224"/>
                  <a:ext cx="720080" cy="720080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3" name="Straight Connector 32"/>
                <p:cNvCxnSpPr/>
                <p:nvPr/>
              </p:nvCxnSpPr>
              <p:spPr bwMode="auto">
                <a:xfrm flipH="1">
                  <a:off x="1199456" y="5589240"/>
                  <a:ext cx="216024" cy="288032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" name="Straight Connector 33"/>
                <p:cNvCxnSpPr/>
                <p:nvPr/>
              </p:nvCxnSpPr>
              <p:spPr bwMode="auto">
                <a:xfrm flipH="1">
                  <a:off x="911424" y="5992824"/>
                  <a:ext cx="277146" cy="266260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5" name="Straight Connector 34"/>
                <p:cNvCxnSpPr/>
                <p:nvPr/>
              </p:nvCxnSpPr>
              <p:spPr bwMode="auto">
                <a:xfrm flipH="1">
                  <a:off x="1238806" y="6331092"/>
                  <a:ext cx="277146" cy="266260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" name="Straight Connector 35"/>
                <p:cNvCxnSpPr/>
                <p:nvPr/>
              </p:nvCxnSpPr>
              <p:spPr bwMode="auto">
                <a:xfrm flipH="1">
                  <a:off x="983432" y="6145224"/>
                  <a:ext cx="357538" cy="329884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" name="Straight Connector 36"/>
                <p:cNvCxnSpPr/>
                <p:nvPr/>
              </p:nvCxnSpPr>
              <p:spPr bwMode="auto">
                <a:xfrm>
                  <a:off x="1199456" y="5877272"/>
                  <a:ext cx="432048" cy="432048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" name="Straight Connector 37"/>
                <p:cNvCxnSpPr/>
                <p:nvPr/>
              </p:nvCxnSpPr>
              <p:spPr bwMode="auto">
                <a:xfrm flipH="1">
                  <a:off x="1631504" y="6093296"/>
                  <a:ext cx="277146" cy="216024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" name="Straight Connector 38"/>
                <p:cNvCxnSpPr/>
                <p:nvPr/>
              </p:nvCxnSpPr>
              <p:spPr bwMode="auto">
                <a:xfrm flipH="1">
                  <a:off x="983432" y="4869160"/>
                  <a:ext cx="432048" cy="410276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0" name="Straight Connector 39"/>
                <p:cNvCxnSpPr/>
                <p:nvPr/>
              </p:nvCxnSpPr>
              <p:spPr bwMode="auto">
                <a:xfrm flipH="1">
                  <a:off x="2185796" y="6082410"/>
                  <a:ext cx="432048" cy="410276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1" name="Straight Connector 40"/>
                <p:cNvCxnSpPr/>
                <p:nvPr/>
              </p:nvCxnSpPr>
              <p:spPr bwMode="auto">
                <a:xfrm>
                  <a:off x="2189990" y="6021288"/>
                  <a:ext cx="0" cy="482284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2" name="Straight Connector 41"/>
                <p:cNvCxnSpPr/>
                <p:nvPr/>
              </p:nvCxnSpPr>
              <p:spPr bwMode="auto">
                <a:xfrm flipH="1">
                  <a:off x="2639616" y="5445224"/>
                  <a:ext cx="72008" cy="626300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3" name="Straight Connector 42"/>
                <p:cNvCxnSpPr/>
                <p:nvPr/>
              </p:nvCxnSpPr>
              <p:spPr bwMode="auto">
                <a:xfrm flipH="1">
                  <a:off x="1415480" y="4797152"/>
                  <a:ext cx="504056" cy="50236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" name="Straight Connector 43"/>
                <p:cNvCxnSpPr/>
                <p:nvPr/>
              </p:nvCxnSpPr>
              <p:spPr bwMode="auto">
                <a:xfrm flipH="1" flipV="1">
                  <a:off x="983432" y="5279436"/>
                  <a:ext cx="504056" cy="21772"/>
                </a:xfrm>
                <a:prstGeom prst="line">
                  <a:avLst/>
                </a:prstGeom>
                <a:solidFill>
                  <a:schemeClr val="accent1"/>
                </a:solidFill>
                <a:ln w="47625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5" name="Freeform 44"/>
                <p:cNvSpPr/>
                <p:nvPr/>
              </p:nvSpPr>
              <p:spPr bwMode="auto">
                <a:xfrm>
                  <a:off x="1796143" y="4343831"/>
                  <a:ext cx="1352042" cy="1338511"/>
                </a:xfrm>
                <a:custGeom>
                  <a:avLst/>
                  <a:gdLst>
                    <a:gd name="connsiteX0" fmla="*/ 0 w 1352042"/>
                    <a:gd name="connsiteY0" fmla="*/ 630940 h 1338511"/>
                    <a:gd name="connsiteX1" fmla="*/ 457200 w 1352042"/>
                    <a:gd name="connsiteY1" fmla="*/ 206398 h 1338511"/>
                    <a:gd name="connsiteX2" fmla="*/ 794657 w 1352042"/>
                    <a:gd name="connsiteY2" fmla="*/ 32226 h 1338511"/>
                    <a:gd name="connsiteX3" fmla="*/ 1208314 w 1352042"/>
                    <a:gd name="connsiteY3" fmla="*/ 10455 h 1338511"/>
                    <a:gd name="connsiteX4" fmla="*/ 1328057 w 1352042"/>
                    <a:gd name="connsiteY4" fmla="*/ 32226 h 1338511"/>
                    <a:gd name="connsiteX5" fmla="*/ 1349828 w 1352042"/>
                    <a:gd name="connsiteY5" fmla="*/ 347912 h 1338511"/>
                    <a:gd name="connsiteX6" fmla="*/ 1295400 w 1352042"/>
                    <a:gd name="connsiteY6" fmla="*/ 576512 h 1338511"/>
                    <a:gd name="connsiteX7" fmla="*/ 1197428 w 1352042"/>
                    <a:gd name="connsiteY7" fmla="*/ 772455 h 1338511"/>
                    <a:gd name="connsiteX8" fmla="*/ 990600 w 1352042"/>
                    <a:gd name="connsiteY8" fmla="*/ 1022826 h 1338511"/>
                    <a:gd name="connsiteX9" fmla="*/ 696686 w 1352042"/>
                    <a:gd name="connsiteY9" fmla="*/ 1316740 h 1338511"/>
                    <a:gd name="connsiteX10" fmla="*/ 685800 w 1352042"/>
                    <a:gd name="connsiteY10" fmla="*/ 1316740 h 1338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52042" h="1338511">
                      <a:moveTo>
                        <a:pt x="0" y="630940"/>
                      </a:moveTo>
                      <a:cubicBezTo>
                        <a:pt x="162378" y="468562"/>
                        <a:pt x="324757" y="306184"/>
                        <a:pt x="457200" y="206398"/>
                      </a:cubicBezTo>
                      <a:cubicBezTo>
                        <a:pt x="589643" y="106612"/>
                        <a:pt x="669471" y="64883"/>
                        <a:pt x="794657" y="32226"/>
                      </a:cubicBezTo>
                      <a:cubicBezTo>
                        <a:pt x="919843" y="-431"/>
                        <a:pt x="1119414" y="10455"/>
                        <a:pt x="1208314" y="10455"/>
                      </a:cubicBezTo>
                      <a:cubicBezTo>
                        <a:pt x="1297214" y="10455"/>
                        <a:pt x="1304471" y="-24017"/>
                        <a:pt x="1328057" y="32226"/>
                      </a:cubicBezTo>
                      <a:cubicBezTo>
                        <a:pt x="1351643" y="88469"/>
                        <a:pt x="1355271" y="257198"/>
                        <a:pt x="1349828" y="347912"/>
                      </a:cubicBezTo>
                      <a:cubicBezTo>
                        <a:pt x="1344385" y="438626"/>
                        <a:pt x="1320800" y="505755"/>
                        <a:pt x="1295400" y="576512"/>
                      </a:cubicBezTo>
                      <a:cubicBezTo>
                        <a:pt x="1270000" y="647269"/>
                        <a:pt x="1248228" y="698069"/>
                        <a:pt x="1197428" y="772455"/>
                      </a:cubicBezTo>
                      <a:cubicBezTo>
                        <a:pt x="1146628" y="846841"/>
                        <a:pt x="1074057" y="932112"/>
                        <a:pt x="990600" y="1022826"/>
                      </a:cubicBezTo>
                      <a:cubicBezTo>
                        <a:pt x="907143" y="1113540"/>
                        <a:pt x="747486" y="1267754"/>
                        <a:pt x="696686" y="1316740"/>
                      </a:cubicBezTo>
                      <a:cubicBezTo>
                        <a:pt x="645886" y="1365726"/>
                        <a:pt x="685800" y="1316740"/>
                        <a:pt x="685800" y="1316740"/>
                      </a:cubicBezTo>
                    </a:path>
                  </a:pathLst>
                </a:custGeom>
                <a:noFill/>
                <a:ln w="476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 bwMode="auto">
                <a:xfrm>
                  <a:off x="2401820" y="4581128"/>
                  <a:ext cx="504056" cy="504056"/>
                </a:xfrm>
                <a:prstGeom prst="ellipse">
                  <a:avLst/>
                </a:prstGeom>
                <a:noFill/>
                <a:ln w="476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4943872" y="3356992"/>
              <a:ext cx="1224136" cy="1080120"/>
              <a:chOff x="7752184" y="1484784"/>
              <a:chExt cx="1224136" cy="1080120"/>
            </a:xfrm>
          </p:grpSpPr>
          <p:sp>
            <p:nvSpPr>
              <p:cNvPr id="21" name="Hexagon 20"/>
              <p:cNvSpPr/>
              <p:nvPr/>
            </p:nvSpPr>
            <p:spPr bwMode="auto">
              <a:xfrm>
                <a:off x="7752184" y="1484784"/>
                <a:ext cx="1224136" cy="1080120"/>
              </a:xfrm>
              <a:prstGeom prst="hexagon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>
                <a:lum brigh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8248" y="1556792"/>
                <a:ext cx="504056" cy="444987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7">
                <a:lum brigh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814" b="17130"/>
              <a:stretch/>
            </p:blipFill>
            <p:spPr>
              <a:xfrm>
                <a:off x="8256240" y="2060848"/>
                <a:ext cx="288032" cy="458834"/>
              </a:xfrm>
              <a:prstGeom prst="rect">
                <a:avLst/>
              </a:prstGeom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7878622" y="1696614"/>
                <a:ext cx="432048" cy="432048"/>
                <a:chOff x="1127448" y="4267200"/>
                <a:chExt cx="1398038" cy="1394048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1428659" y="4349530"/>
                  <a:ext cx="360042" cy="129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b="1" dirty="0">
                      <a:solidFill>
                        <a:schemeClr val="bg1"/>
                      </a:solidFill>
                      <a:latin typeface="+mn-lt"/>
                    </a:rPr>
                    <a:t>£</a:t>
                  </a:r>
                </a:p>
              </p:txBody>
            </p:sp>
            <p:sp>
              <p:nvSpPr>
                <p:cNvPr id="26" name="Oval 25"/>
                <p:cNvSpPr/>
                <p:nvPr/>
              </p:nvSpPr>
              <p:spPr bwMode="auto">
                <a:xfrm>
                  <a:off x="1127448" y="4267200"/>
                  <a:ext cx="1398038" cy="1394048"/>
                </a:xfrm>
                <a:prstGeom prst="ellipse">
                  <a:avLst/>
                </a:prstGeom>
                <a:noFill/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3935760" y="2708920"/>
              <a:ext cx="1224136" cy="1080120"/>
              <a:chOff x="983432" y="1772816"/>
              <a:chExt cx="1224136" cy="1080120"/>
            </a:xfrm>
          </p:grpSpPr>
          <p:sp>
            <p:nvSpPr>
              <p:cNvPr id="15" name="Hexagon 14"/>
              <p:cNvSpPr/>
              <p:nvPr/>
            </p:nvSpPr>
            <p:spPr bwMode="auto">
              <a:xfrm>
                <a:off x="983432" y="1772816"/>
                <a:ext cx="1224136" cy="1080120"/>
              </a:xfrm>
              <a:prstGeom prst="hexagon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1271464" y="1916832"/>
                <a:ext cx="576064" cy="792088"/>
                <a:chOff x="9408368" y="3933056"/>
                <a:chExt cx="1368152" cy="1800200"/>
              </a:xfrm>
            </p:grpSpPr>
            <p:sp>
              <p:nvSpPr>
                <p:cNvPr id="18" name="Flowchart: Card 17"/>
                <p:cNvSpPr/>
                <p:nvPr/>
              </p:nvSpPr>
              <p:spPr bwMode="auto">
                <a:xfrm>
                  <a:off x="9408368" y="3933056"/>
                  <a:ext cx="1368152" cy="1800200"/>
                </a:xfrm>
                <a:prstGeom prst="flowChartPunchedCard">
                  <a:avLst/>
                </a:prstGeom>
                <a:noFill/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  <a:ea typeface="ヒラギノ角ゴ Pro W3" charset="0"/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 bwMode="auto">
                <a:xfrm>
                  <a:off x="9696400" y="3933056"/>
                  <a:ext cx="0" cy="36004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" name="Straight Connector 19"/>
                <p:cNvCxnSpPr/>
                <p:nvPr/>
              </p:nvCxnSpPr>
              <p:spPr bwMode="auto">
                <a:xfrm flipH="1">
                  <a:off x="9408368" y="4293096"/>
                  <a:ext cx="288032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7" name="TextBox 16"/>
              <p:cNvSpPr txBox="1"/>
              <p:nvPr/>
            </p:nvSpPr>
            <p:spPr>
              <a:xfrm>
                <a:off x="1253886" y="2204864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+mn-lt"/>
                  </a:rPr>
                  <a:t>CV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104112" y="3429000"/>
              <a:ext cx="1224136" cy="1080120"/>
              <a:chOff x="9408368" y="1484784"/>
              <a:chExt cx="1224136" cy="1080120"/>
            </a:xfrm>
          </p:grpSpPr>
          <p:sp>
            <p:nvSpPr>
              <p:cNvPr id="13" name="Hexagon 12"/>
              <p:cNvSpPr/>
              <p:nvPr/>
            </p:nvSpPr>
            <p:spPr bwMode="auto">
              <a:xfrm>
                <a:off x="9408368" y="1484784"/>
                <a:ext cx="1224136" cy="1080120"/>
              </a:xfrm>
              <a:prstGeom prst="hexagon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ヒラギノ角ゴ Pro W3" charset="0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8">
                <a:lum brigh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36710" y="1685135"/>
                <a:ext cx="975902" cy="675508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06093B6-2895-4D7E-A1F1-6783B4FD0B54}"/>
              </a:ext>
            </a:extLst>
          </p:cNvPr>
          <p:cNvSpPr txBox="1"/>
          <p:nvPr/>
        </p:nvSpPr>
        <p:spPr>
          <a:xfrm>
            <a:off x="6023992" y="1728192"/>
            <a:ext cx="531333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dirty="0">
                <a:latin typeface="+mn-lt"/>
                <a:ea typeface="+mn-ea"/>
                <a:cs typeface="Arial"/>
              </a:rPr>
              <a:t>Leads to versatile qualifications</a:t>
            </a:r>
            <a:endParaRPr lang="en-US" dirty="0">
              <a:ea typeface="+mn-ea"/>
              <a:cs typeface="Times" panose="02020603050405020304" pitchFamily="18" charset="0"/>
            </a:endParaRPr>
          </a:p>
          <a:p>
            <a:r>
              <a:rPr lang="en-GB" sz="1400" dirty="0">
                <a:latin typeface="+mn-lt"/>
                <a:ea typeface="+mn-ea"/>
                <a:cs typeface="Arial"/>
              </a:rPr>
              <a:t>well-respected by employers and higher education</a:t>
            </a:r>
            <a:endParaRPr lang="en-US" sz="1400" dirty="0">
              <a:ea typeface="+mn-ea"/>
              <a:cs typeface="Times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B2071C-AC3E-483F-B1D6-CB36497FA306}"/>
              </a:ext>
            </a:extLst>
          </p:cNvPr>
          <p:cNvSpPr txBox="1"/>
          <p:nvPr/>
        </p:nvSpPr>
        <p:spPr>
          <a:xfrm>
            <a:off x="7627750" y="2736304"/>
            <a:ext cx="456425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dirty="0">
                <a:solidFill>
                  <a:srgbClr val="E00034"/>
                </a:solidFill>
                <a:latin typeface="Arial"/>
                <a:ea typeface="ヒラギノ角ゴ Pro W3"/>
                <a:cs typeface="Arial"/>
              </a:rPr>
              <a:t>Increase knowledge and understanding</a:t>
            </a:r>
            <a:endParaRPr lang="en-US" b="1" dirty="0">
              <a:solidFill>
                <a:srgbClr val="E00034"/>
              </a:solidFill>
              <a:ea typeface="ヒラギノ角ゴ Pro W3"/>
            </a:endParaRPr>
          </a:p>
          <a:p>
            <a:r>
              <a:rPr lang="en-GB" sz="1400" dirty="0">
                <a:solidFill>
                  <a:srgbClr val="E00034"/>
                </a:solidFill>
                <a:latin typeface="Arial"/>
                <a:ea typeface="ヒラギノ角ゴ Pro W3"/>
                <a:cs typeface="Arial"/>
              </a:rPr>
              <a:t>of mathematical techniques and their applications​</a:t>
            </a:r>
            <a:endParaRPr lang="en-GB" sz="1400" dirty="0">
              <a:solidFill>
                <a:srgbClr val="E00034"/>
              </a:solidFill>
              <a:ea typeface="ヒラギノ角ゴ Pro W3"/>
              <a:cs typeface="Time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F8238B-04D6-4F07-9274-8F0C41BD1506}"/>
              </a:ext>
            </a:extLst>
          </p:cNvPr>
          <p:cNvSpPr txBox="1"/>
          <p:nvPr/>
        </p:nvSpPr>
        <p:spPr>
          <a:xfrm>
            <a:off x="9024729" y="4997661"/>
            <a:ext cx="340187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dirty="0">
                <a:solidFill>
                  <a:srgbClr val="FCAF17"/>
                </a:solidFill>
                <a:latin typeface="+mn-lt"/>
                <a:ea typeface="+mn-ea"/>
                <a:cs typeface="Arial"/>
              </a:rPr>
              <a:t>Excellent preparation</a:t>
            </a:r>
            <a:endParaRPr lang="en-US" b="1" dirty="0">
              <a:solidFill>
                <a:srgbClr val="FCAF17"/>
              </a:solidFill>
              <a:ea typeface="+mn-ea"/>
              <a:cs typeface="Times" panose="02020603050405020304" pitchFamily="18" charset="0"/>
            </a:endParaRPr>
          </a:p>
          <a:p>
            <a:r>
              <a:rPr lang="en-GB" sz="1400" dirty="0">
                <a:solidFill>
                  <a:srgbClr val="FCAF17"/>
                </a:solidFill>
                <a:latin typeface="+mn-lt"/>
                <a:ea typeface="+mn-ea"/>
                <a:cs typeface="Arial"/>
              </a:rPr>
              <a:t>for a wide range of university courses</a:t>
            </a:r>
            <a:endParaRPr lang="en-US" sz="1400" dirty="0">
              <a:solidFill>
                <a:srgbClr val="FCAF17"/>
              </a:solidFill>
              <a:ea typeface="+mn-ea"/>
              <a:cs typeface="Time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9E67BB6-25F4-4829-B3A1-D66798174215}"/>
              </a:ext>
            </a:extLst>
          </p:cNvPr>
          <p:cNvSpPr txBox="1"/>
          <p:nvPr/>
        </p:nvSpPr>
        <p:spPr>
          <a:xfrm>
            <a:off x="0" y="2232248"/>
            <a:ext cx="3892657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dirty="0">
                <a:solidFill>
                  <a:srgbClr val="E00034"/>
                </a:solidFill>
                <a:latin typeface="+mn-lt"/>
                <a:ea typeface="+mn-ea"/>
                <a:cs typeface="Arial"/>
              </a:rPr>
              <a:t>Develop key employability skills</a:t>
            </a:r>
            <a:endParaRPr lang="en-US" b="1" dirty="0">
              <a:solidFill>
                <a:srgbClr val="E00034"/>
              </a:solidFill>
              <a:ea typeface="+mn-ea"/>
              <a:cs typeface="Times" panose="02020603050405020304" pitchFamily="18" charset="0"/>
            </a:endParaRPr>
          </a:p>
          <a:p>
            <a:r>
              <a:rPr lang="en-GB" sz="1400" dirty="0">
                <a:solidFill>
                  <a:srgbClr val="E00034"/>
                </a:solidFill>
                <a:latin typeface="+mn-lt"/>
                <a:ea typeface="+mn-ea"/>
                <a:cs typeface="Arial"/>
              </a:rPr>
              <a:t>e.g. problem-solving, communication,</a:t>
            </a:r>
          </a:p>
          <a:p>
            <a:r>
              <a:rPr lang="en-GB" sz="1400" dirty="0">
                <a:solidFill>
                  <a:srgbClr val="E00034"/>
                </a:solidFill>
                <a:latin typeface="+mn-lt"/>
                <a:ea typeface="+mn-ea"/>
                <a:cs typeface="Arial"/>
              </a:rPr>
              <a:t>logical reasoning and resilience</a:t>
            </a:r>
            <a:endParaRPr lang="en-US" sz="1400" dirty="0">
              <a:solidFill>
                <a:srgbClr val="E00034"/>
              </a:solidFill>
              <a:ea typeface="+mn-ea"/>
              <a:cs typeface="Time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7D85BBA-2103-498D-A1AF-1F49AE7FE6B0}"/>
              </a:ext>
            </a:extLst>
          </p:cNvPr>
          <p:cNvSpPr txBox="1"/>
          <p:nvPr/>
        </p:nvSpPr>
        <p:spPr>
          <a:xfrm>
            <a:off x="191344" y="4536504"/>
            <a:ext cx="39701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dirty="0">
                <a:solidFill>
                  <a:srgbClr val="FCAF17"/>
                </a:solidFill>
                <a:latin typeface="+mn-lt"/>
                <a:ea typeface="+mn-ea"/>
                <a:cs typeface="Arial"/>
              </a:rPr>
              <a:t>Support the study of other A levels</a:t>
            </a:r>
            <a:endParaRPr lang="en-US" b="1" dirty="0">
              <a:solidFill>
                <a:srgbClr val="FCAF17"/>
              </a:solidFill>
              <a:ea typeface="+mn-ea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B08B554-8C87-4780-A1B1-B97C1E0BEFD2}"/>
              </a:ext>
            </a:extLst>
          </p:cNvPr>
          <p:cNvSpPr txBox="1"/>
          <p:nvPr/>
        </p:nvSpPr>
        <p:spPr>
          <a:xfrm>
            <a:off x="1631504" y="5904656"/>
            <a:ext cx="44867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dirty="0">
                <a:latin typeface="+mn-lt"/>
                <a:ea typeface="+mn-ea"/>
                <a:cs typeface="Arial"/>
              </a:rPr>
              <a:t>Stimulating and challenging courses</a:t>
            </a:r>
            <a:endParaRPr lang="en-US" b="1" dirty="0">
              <a:ea typeface="+mn-ea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1524000" y="981078"/>
            <a:ext cx="9144000" cy="11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ヒラギノ角ゴ Pro W3" charset="0"/>
              </a:defRPr>
            </a:lvl9pPr>
          </a:lstStyle>
          <a:p>
            <a:r>
              <a:rPr lang="en-GB" altLang="en-US" kern="0" dirty="0">
                <a:solidFill>
                  <a:srgbClr val="E00034"/>
                </a:solidFill>
              </a:rPr>
              <a:t>Why study Mathematics?</a:t>
            </a:r>
            <a:br>
              <a:rPr lang="en-GB" altLang="en-US" kern="0" dirty="0">
                <a:solidFill>
                  <a:srgbClr val="E00034"/>
                </a:solidFill>
              </a:rPr>
            </a:br>
            <a:endParaRPr lang="en-GB" altLang="en-US" kern="0" dirty="0">
              <a:solidFill>
                <a:srgbClr val="E00034"/>
              </a:solidFill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B4F8159D-75EF-47DB-A245-6D3665A7E2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555" y="99366"/>
            <a:ext cx="1636981" cy="124213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8FA472B-B127-45CC-94F8-8A005138BE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16480" y="11096"/>
            <a:ext cx="1592749" cy="12085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168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31"/>
    </mc:Choice>
    <mc:Fallback xmlns="">
      <p:transition spd="slow" advTm="35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  <p:bldP spid="59" grpId="0"/>
      <p:bldP spid="61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972" y="994718"/>
            <a:ext cx="8157592" cy="778098"/>
          </a:xfrm>
        </p:spPr>
        <p:txBody>
          <a:bodyPr/>
          <a:lstStyle/>
          <a:p>
            <a:r>
              <a:rPr lang="en-GB" i="0" dirty="0">
                <a:solidFill>
                  <a:srgbClr val="E00034"/>
                </a:solidFill>
              </a:rPr>
              <a:t>What are the options?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35360" y="1916832"/>
            <a:ext cx="3312369" cy="95410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+mn-lt"/>
              </a:rPr>
              <a:t>A level Mathematics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360" y="3140968"/>
            <a:ext cx="331236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+mn-lt"/>
              </a:rPr>
              <a:t>A level Further Mathematics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359" y="4365104"/>
            <a:ext cx="3312369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+mn-lt"/>
              </a:rPr>
              <a:t>Level 3 Core </a:t>
            </a:r>
          </a:p>
          <a:p>
            <a:pPr algn="ctr"/>
            <a:r>
              <a:rPr lang="en-GB" sz="2800" dirty="0">
                <a:latin typeface="+mn-lt"/>
              </a:rPr>
              <a:t>Maths</a:t>
            </a:r>
          </a:p>
        </p:txBody>
      </p:sp>
      <p:sp>
        <p:nvSpPr>
          <p:cNvPr id="4" name="Rectangle 3"/>
          <p:cNvSpPr/>
          <p:nvPr/>
        </p:nvSpPr>
        <p:spPr>
          <a:xfrm>
            <a:off x="3431704" y="4365104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srgbClr val="E00034"/>
              </a:buClr>
            </a:pPr>
            <a:r>
              <a:rPr lang="en-GB" sz="2800" kern="0" dirty="0">
                <a:solidFill>
                  <a:srgbClr val="0021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Develops maths skills and knowledge to focus on applied problem solving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431704" y="2132275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srgbClr val="E00034"/>
              </a:buClr>
            </a:pPr>
            <a:r>
              <a:rPr lang="en-GB" sz="2800" kern="0" dirty="0">
                <a:solidFill>
                  <a:srgbClr val="0021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Extends GCSE Maths and introduces new ideas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69992" y="3134274"/>
            <a:ext cx="67393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kern="0" dirty="0">
                <a:solidFill>
                  <a:srgbClr val="0021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Taken in </a:t>
            </a:r>
            <a:r>
              <a:rPr lang="en-GB" sz="2800" b="1" kern="0" dirty="0">
                <a:solidFill>
                  <a:srgbClr val="0021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addition</a:t>
            </a:r>
            <a:r>
              <a:rPr lang="en-GB" sz="2800" kern="0" dirty="0">
                <a:solidFill>
                  <a:srgbClr val="0021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the ordinary A level </a:t>
            </a:r>
          </a:p>
          <a:p>
            <a:r>
              <a:rPr lang="en-GB" sz="2800" kern="0" dirty="0">
                <a:solidFill>
                  <a:srgbClr val="0021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Adds breadth/depth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8BC1C2-072B-4500-B333-00F944725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55" y="99366"/>
            <a:ext cx="1636981" cy="12421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41FB91-B0EE-413D-A811-80F5A9CC917D}"/>
              </a:ext>
            </a:extLst>
          </p:cNvPr>
          <p:cNvSpPr txBox="1"/>
          <p:nvPr/>
        </p:nvSpPr>
        <p:spPr>
          <a:xfrm>
            <a:off x="2639616" y="5733256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tx2"/>
                </a:solidFill>
                <a:latin typeface="+mn-lt"/>
              </a:rPr>
              <a:t>Which should you choose?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5CCD80-82DC-4BAB-AD92-770654A4F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6480" y="11096"/>
            <a:ext cx="1592749" cy="12085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810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11"/>
    </mc:Choice>
    <mc:Fallback xmlns="">
      <p:transition spd="slow" advTm="42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528" y="1061540"/>
            <a:ext cx="8435280" cy="584775"/>
          </a:xfrm>
        </p:spPr>
        <p:txBody>
          <a:bodyPr/>
          <a:lstStyle/>
          <a:p>
            <a:pPr>
              <a:defRPr/>
            </a:pPr>
            <a:r>
              <a:rPr lang="en-GB" sz="3200" dirty="0">
                <a:solidFill>
                  <a:schemeClr val="tx2"/>
                </a:solidFill>
              </a:rPr>
              <a:t>What is covered in A level Mathematics?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3512" y="2141660"/>
            <a:ext cx="8712968" cy="855292"/>
          </a:xfrm>
        </p:spPr>
        <p:txBody>
          <a:bodyPr/>
          <a:lstStyle/>
          <a:p>
            <a:pPr marL="72900" indent="0">
              <a:buNone/>
            </a:pPr>
            <a:r>
              <a:rPr lang="en-GB" sz="2400" dirty="0"/>
              <a:t>All of the content in the A level Mathematics qualification is compulsory.  We study the Edexcel exam board.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95400" y="3725836"/>
            <a:ext cx="10801200" cy="72008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" charset="0"/>
              <a:ea typeface="ヒラギノ角ゴ Pro W3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608170" y="3725836"/>
            <a:ext cx="1944214" cy="936104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" charset="0"/>
              <a:ea typeface="ヒラギノ角ゴ Pro W3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95400" y="3725836"/>
            <a:ext cx="6912769" cy="9361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" charset="0"/>
              <a:ea typeface="ヒラギノ角ゴ Pro W3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552385" y="3725836"/>
            <a:ext cx="1944214" cy="936104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" charset="0"/>
              <a:ea typeface="ヒラギノ角ゴ Pro W3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62118" y="3819377"/>
            <a:ext cx="309634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n-lt"/>
              </a:rPr>
              <a:t>Pure Mathematics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+mn-lt"/>
              </a:rPr>
              <a:t>66%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60197" y="3778389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n-lt"/>
              </a:rPr>
              <a:t>Statistics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+mn-lt"/>
              </a:rPr>
              <a:t>17%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83160" y="3749084"/>
            <a:ext cx="1944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n-lt"/>
              </a:rPr>
              <a:t>Mechanics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+mn-lt"/>
              </a:rPr>
              <a:t>17%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3FF1F-56AD-4B0A-99A4-099C35F8B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55" y="99366"/>
            <a:ext cx="1636981" cy="12421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E34FFA-C570-4DEE-9E6C-CCC89541C0AE}"/>
              </a:ext>
            </a:extLst>
          </p:cNvPr>
          <p:cNvSpPr/>
          <p:nvPr/>
        </p:nvSpPr>
        <p:spPr bwMode="auto">
          <a:xfrm>
            <a:off x="2351584" y="5733256"/>
            <a:ext cx="7344816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ヒラギノ角ゴ Pro W3" charset="0"/>
              </a:rPr>
              <a:t>Grade 7 at GCSE is the minimum grade required to gain  entry onto the A level Course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AF7F00-905E-4A76-A18E-2B2778E2D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6480" y="11096"/>
            <a:ext cx="1592749" cy="120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11216"/>
      </p:ext>
    </p:extLst>
  </p:cSld>
  <p:clrMapOvr>
    <a:masterClrMapping/>
  </p:clrMapOvr>
  <p:transition advTm="14615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6424" y="846342"/>
            <a:ext cx="8229600" cy="769441"/>
          </a:xfrm>
        </p:spPr>
        <p:txBody>
          <a:bodyPr/>
          <a:lstStyle/>
          <a:p>
            <a:r>
              <a:rPr lang="en-GB" dirty="0"/>
              <a:t>What is Pure Mathematics?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7448" y="1949931"/>
            <a:ext cx="10225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latin typeface="Arial"/>
                <a:ea typeface="ＭＳ Ｐゴシック" pitchFamily="34" charset="-128"/>
              </a:rPr>
              <a:t>Methods and techniques which underpin the study of all other areas of mathematics, such as, proof, algebra, trigonometry, calculus, and vectors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7" y="3560538"/>
            <a:ext cx="2952328" cy="19420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64" y="3560538"/>
            <a:ext cx="2917464" cy="19442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872" y="3488530"/>
            <a:ext cx="2190774" cy="20287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FA52DC-A90D-4F4C-B43C-7F8DD29ED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555" y="99366"/>
            <a:ext cx="1636981" cy="1242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89FE7A-E0DB-49F7-B1E0-AB7C8A89F1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6480" y="11096"/>
            <a:ext cx="1592749" cy="120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1974"/>
      </p:ext>
    </p:extLst>
  </p:cSld>
  <p:clrMapOvr>
    <a:masterClrMapping/>
  </p:clrMapOvr>
  <p:transition advTm="1916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929748" y="1513430"/>
            <a:ext cx="8558740" cy="1050219"/>
          </a:xfrm>
          <a:prstGeom prst="rect">
            <a:avLst/>
          </a:prstGeom>
        </p:spPr>
        <p:txBody>
          <a:bodyPr vert="horz"/>
          <a:lstStyle>
            <a:lvl1pPr marL="342900" indent="-270000" algn="l" rtl="0" fontAlgn="base">
              <a:spcBef>
                <a:spcPct val="20000"/>
              </a:spcBef>
              <a:spcAft>
                <a:spcPts val="600"/>
              </a:spcAft>
              <a:buClr>
                <a:srgbClr val="D2002A"/>
              </a:buClr>
              <a:buFont typeface="Wingdings" charset="2"/>
              <a:buChar char="§"/>
              <a:defRPr sz="2400" kern="1200" spc="0">
                <a:solidFill>
                  <a:srgbClr val="3C3C3B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fontAlgn="base">
              <a:spcBef>
                <a:spcPts val="572"/>
              </a:spcBef>
              <a:spcAft>
                <a:spcPts val="500"/>
              </a:spcAft>
              <a:buClr>
                <a:srgbClr val="D2002A"/>
              </a:buClr>
              <a:buChar char="–"/>
              <a:defRPr sz="2400">
                <a:solidFill>
                  <a:srgbClr val="3C3C3B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fontAlgn="base">
              <a:spcBef>
                <a:spcPts val="400"/>
              </a:spcBef>
              <a:spcAft>
                <a:spcPts val="500"/>
              </a:spcAft>
              <a:buClr>
                <a:srgbClr val="D2002A"/>
              </a:buClr>
              <a:buChar char="•"/>
              <a:defRPr sz="2000" baseline="0">
                <a:solidFill>
                  <a:srgbClr val="3C3C3B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2002A"/>
              </a:buClr>
              <a:buChar char="–"/>
              <a:defRPr sz="2000">
                <a:solidFill>
                  <a:srgbClr val="3C3C3B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fontAlgn="base">
              <a:spcBef>
                <a:spcPts val="432"/>
              </a:spcBef>
              <a:spcAft>
                <a:spcPts val="400"/>
              </a:spcAft>
              <a:buClr>
                <a:srgbClr val="D2002A"/>
              </a:buClr>
              <a:buChar char="»"/>
              <a:defRPr sz="1800">
                <a:solidFill>
                  <a:srgbClr val="3C3C3B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6424" y="846342"/>
            <a:ext cx="8229600" cy="769441"/>
          </a:xfrm>
        </p:spPr>
        <p:txBody>
          <a:bodyPr/>
          <a:lstStyle/>
          <a:p>
            <a:r>
              <a:rPr lang="en-GB" dirty="0"/>
              <a:t>What is Statistics?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2924944"/>
            <a:ext cx="3348370" cy="2232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6"/>
          <a:stretch/>
        </p:blipFill>
        <p:spPr>
          <a:xfrm>
            <a:off x="1055440" y="2924944"/>
            <a:ext cx="3157804" cy="2232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5" b="4300"/>
          <a:stretch/>
        </p:blipFill>
        <p:spPr>
          <a:xfrm>
            <a:off x="4470931" y="2924944"/>
            <a:ext cx="3507023" cy="22322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27448" y="1772816"/>
            <a:ext cx="10225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+mn-lt"/>
              </a:rPr>
              <a:t>Reaching conclusions from data and calculating the likelihood of an event occurring.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DB17D-FB24-4DF5-8AE9-3C15AEA37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555" y="99366"/>
            <a:ext cx="1636981" cy="1242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D1DCB7-D5C1-4ACC-9199-0D5F4F34A5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6480" y="11096"/>
            <a:ext cx="1592749" cy="120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26465"/>
      </p:ext>
    </p:extLst>
  </p:cSld>
  <p:clrMapOvr>
    <a:masterClrMapping/>
  </p:clrMapOvr>
  <p:transition advTm="15637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57965" y="852091"/>
            <a:ext cx="8229600" cy="769441"/>
          </a:xfrm>
        </p:spPr>
        <p:txBody>
          <a:bodyPr/>
          <a:lstStyle/>
          <a:p>
            <a:r>
              <a:rPr lang="en-GB"/>
              <a:t>What is Mechanics?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1772816"/>
            <a:ext cx="9649072" cy="1088640"/>
          </a:xfrm>
        </p:spPr>
        <p:txBody>
          <a:bodyPr>
            <a:normAutofit/>
          </a:bodyPr>
          <a:lstStyle/>
          <a:p>
            <a:pPr marL="72900" indent="0">
              <a:buNone/>
              <a:defRPr/>
            </a:pPr>
            <a:r>
              <a:rPr lang="en-GB" dirty="0"/>
              <a:t>The modelling of the world around us, the motion of objects and the forces acting on them.</a:t>
            </a:r>
          </a:p>
          <a:p>
            <a:pPr marL="72900" indent="0">
              <a:buNone/>
              <a:defRPr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273" r="9437"/>
          <a:stretch/>
        </p:blipFill>
        <p:spPr>
          <a:xfrm>
            <a:off x="1271464" y="3164632"/>
            <a:ext cx="3146763" cy="2088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52" y="2924944"/>
            <a:ext cx="2759968" cy="2759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3286" y="3164632"/>
            <a:ext cx="3137250" cy="2088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2EA3F4-C442-4FFA-A6EE-F0DE3B57A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555" y="99366"/>
            <a:ext cx="1636981" cy="1242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27E85F-ACE7-4ABC-BDD3-2DC8A72F90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6480" y="11096"/>
            <a:ext cx="1592749" cy="120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9595"/>
      </p:ext>
    </p:extLst>
  </p:cSld>
  <p:clrMapOvr>
    <a:masterClrMapping/>
  </p:clrMapOvr>
  <p:transition advTm="11596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787354"/>
            <a:ext cx="8229600" cy="769441"/>
          </a:xfrm>
        </p:spPr>
        <p:txBody>
          <a:bodyPr/>
          <a:lstStyle/>
          <a:p>
            <a:r>
              <a:rPr lang="en-GB"/>
              <a:t>What is Further Mathematics?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5440" y="1772816"/>
            <a:ext cx="10081120" cy="936104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E00034"/>
              </a:buClr>
              <a:buNone/>
              <a:defRPr/>
            </a:pPr>
            <a:r>
              <a:rPr lang="en-GB" dirty="0"/>
              <a:t>Further Mathematics is an additional A level qualification taken </a:t>
            </a:r>
            <a:r>
              <a:rPr lang="en-GB" b="1" dirty="0"/>
              <a:t>in addition to </a:t>
            </a:r>
            <a:r>
              <a:rPr lang="en-GB" dirty="0"/>
              <a:t>an A level in Mathematics. </a:t>
            </a:r>
          </a:p>
          <a:p>
            <a:pPr marL="0" indent="0">
              <a:buClr>
                <a:srgbClr val="E00034"/>
              </a:buClr>
              <a:buNone/>
              <a:defRPr/>
            </a:pPr>
            <a:endParaRPr lang="en-GB" dirty="0"/>
          </a:p>
          <a:p>
            <a:pPr marL="0" indent="0">
              <a:buClr>
                <a:srgbClr val="E00034"/>
              </a:buClr>
              <a:buNone/>
              <a:defRPr/>
            </a:pPr>
            <a:endParaRPr lang="en-GB" dirty="0"/>
          </a:p>
          <a:p>
            <a:pPr marL="0" indent="0">
              <a:buClr>
                <a:srgbClr val="E00034"/>
              </a:buClr>
              <a:buNone/>
              <a:defRPr/>
            </a:pPr>
            <a:endParaRPr lang="en-GB" dirty="0"/>
          </a:p>
          <a:p>
            <a:pPr marL="0" indent="0">
              <a:buClr>
                <a:srgbClr val="E00034"/>
              </a:buClr>
              <a:buNone/>
              <a:defRPr/>
            </a:pPr>
            <a:endParaRPr lang="en-GB" dirty="0"/>
          </a:p>
          <a:p>
            <a:pPr marL="0" indent="0">
              <a:buClr>
                <a:srgbClr val="E00034"/>
              </a:buClr>
              <a:buNone/>
              <a:defRPr/>
            </a:pPr>
            <a:endParaRPr lang="en-GB" dirty="0"/>
          </a:p>
          <a:p>
            <a:pPr marL="0" indent="0">
              <a:buClr>
                <a:srgbClr val="E00034"/>
              </a:buClr>
              <a:buNone/>
              <a:defRPr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16" y="3082000"/>
            <a:ext cx="3096344" cy="2181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07"/>
          <a:stretch/>
        </p:blipFill>
        <p:spPr>
          <a:xfrm>
            <a:off x="4337236" y="3068960"/>
            <a:ext cx="2739080" cy="2194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992" y="3082000"/>
            <a:ext cx="3851124" cy="21602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704B53-67E9-41BF-8830-D8A17C2E9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555" y="99366"/>
            <a:ext cx="1636981" cy="1242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3CC755-33A0-40CE-B432-3308D6A9F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6480" y="11096"/>
            <a:ext cx="1592749" cy="120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7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63"/>
    </mc:Choice>
    <mc:Fallback xmlns="">
      <p:transition spd="slow" advTm="2146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|1.1|4.6|7.1|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0.3|0.7|1|0.4|0.7"/>
</p:tagLst>
</file>

<file path=ppt/theme/theme1.xml><?xml version="1.0" encoding="utf-8"?>
<a:theme xmlns:a="http://schemas.openxmlformats.org/drawingml/2006/main" name="Why-study-mathematics-presentation-Sep2018 v1.2">
  <a:themeElements>
    <a:clrScheme name="AMSP">
      <a:dk1>
        <a:srgbClr val="002147"/>
      </a:dk1>
      <a:lt1>
        <a:sysClr val="window" lastClr="FFFFFF"/>
      </a:lt1>
      <a:dk2>
        <a:srgbClr val="E00034"/>
      </a:dk2>
      <a:lt2>
        <a:srgbClr val="FCAF17"/>
      </a:lt2>
      <a:accent1>
        <a:srgbClr val="E00034"/>
      </a:accent1>
      <a:accent2>
        <a:srgbClr val="FCAF17"/>
      </a:accent2>
      <a:accent3>
        <a:srgbClr val="002147"/>
      </a:accent3>
      <a:accent4>
        <a:srgbClr val="FFEBCB"/>
      </a:accent4>
      <a:accent5>
        <a:srgbClr val="FF5800"/>
      </a:accent5>
      <a:accent6>
        <a:srgbClr val="50B848"/>
      </a:accent6>
      <a:hlink>
        <a:srgbClr val="E00034"/>
      </a:hlink>
      <a:folHlink>
        <a:srgbClr val="002147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ヒラギノ角ゴ Pro W3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hy-study-mathematics-presentation-Sep2018 v1.2" id="{711CFE06-EA29-4E5B-ACA1-069B0A515092}" vid="{945DFF12-D4B6-4373-855A-65A2A97748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95B76088D4B4B9E956675D2B1C818" ma:contentTypeVersion="5" ma:contentTypeDescription="Create a new document." ma:contentTypeScope="" ma:versionID="c1c851a167931a2769a4f353e88a10fa">
  <xsd:schema xmlns:xsd="http://www.w3.org/2001/XMLSchema" xmlns:xs="http://www.w3.org/2001/XMLSchema" xmlns:p="http://schemas.microsoft.com/office/2006/metadata/properties" xmlns:ns2="078ded66-d37e-4b31-85fd-9001821be6a1" targetNamespace="http://schemas.microsoft.com/office/2006/metadata/properties" ma:root="true" ma:fieldsID="85f29722d25b3bc831c327ba5fa3ab8f" ns2:_="">
    <xsd:import namespace="078ded66-d37e-4b31-85fd-9001821be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ded66-d37e-4b31-85fd-9001821be6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0A9547-E874-45B3-9724-5ABABB27AF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8ded66-d37e-4b31-85fd-9001821be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080062-D444-4546-9D0F-3BEF2D40391C}">
  <ds:schemaRefs>
    <ds:schemaRef ds:uri="http://schemas.microsoft.com/office/2006/metadata/properties"/>
    <ds:schemaRef ds:uri="078ded66-d37e-4b31-85fd-9001821be6a1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C54E903-845E-44B2-9793-E60DF1FCDA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849</Words>
  <Application>Microsoft Office PowerPoint</Application>
  <PresentationFormat>Widescreen</PresentationFormat>
  <Paragraphs>200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ＭＳ Ｐゴシック</vt:lpstr>
      <vt:lpstr>Arial</vt:lpstr>
      <vt:lpstr>Calibri</vt:lpstr>
      <vt:lpstr>Cambria Math</vt:lpstr>
      <vt:lpstr>Times</vt:lpstr>
      <vt:lpstr>Wingdings</vt:lpstr>
      <vt:lpstr>ヒラギノ角ゴ Pro W3</vt:lpstr>
      <vt:lpstr>Why-study-mathematics-presentation-Sep2018 v1.2</vt:lpstr>
      <vt:lpstr>PowerPoint Presentation</vt:lpstr>
      <vt:lpstr>PowerPoint Presentation</vt:lpstr>
      <vt:lpstr>PowerPoint Presentation</vt:lpstr>
      <vt:lpstr>What are the options?</vt:lpstr>
      <vt:lpstr>What is covered in A level Mathematics?</vt:lpstr>
      <vt:lpstr>What is Pure Mathematics?</vt:lpstr>
      <vt:lpstr>What is Statistics?</vt:lpstr>
      <vt:lpstr>What is Mechanics?</vt:lpstr>
      <vt:lpstr>What is Further Mathematics?</vt:lpstr>
      <vt:lpstr>PowerPoint Presentation</vt:lpstr>
      <vt:lpstr>What is Core Maths?</vt:lpstr>
      <vt:lpstr>Many subjects use maths</vt:lpstr>
      <vt:lpstr>PowerPoint Presentation</vt:lpstr>
      <vt:lpstr>What are the career opportunities?</vt:lpstr>
      <vt:lpstr>University entry requirements</vt:lpstr>
      <vt:lpstr>PowerPoint Presentation</vt:lpstr>
    </vt:vector>
  </TitlesOfParts>
  <Company>Rumba Graphic Design Ltd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 PowerPoint Template</dc:title>
  <dc:creator>Rachel Beddoes;Claire Baldwin</dc:creator>
  <cp:lastModifiedBy>Mrs R Monk (St Ambrose College)</cp:lastModifiedBy>
  <cp:revision>699</cp:revision>
  <cp:lastPrinted>2019-10-14T10:15:39Z</cp:lastPrinted>
  <dcterms:created xsi:type="dcterms:W3CDTF">2012-04-23T14:18:00Z</dcterms:created>
  <dcterms:modified xsi:type="dcterms:W3CDTF">2023-11-13T15:58:49Z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0x01010085895B76088D4B4B9E956675D2B1C818</vt:lpwstr>
  </property>
</Properties>
</file>