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5"/>
  </p:notesMasterIdLst>
  <p:sldIdLst>
    <p:sldId id="256" r:id="rId2"/>
    <p:sldId id="260" r:id="rId3"/>
    <p:sldId id="258" r:id="rId4"/>
    <p:sldId id="257" r:id="rId5"/>
    <p:sldId id="272" r:id="rId6"/>
    <p:sldId id="259" r:id="rId7"/>
    <p:sldId id="263" r:id="rId8"/>
    <p:sldId id="262" r:id="rId9"/>
    <p:sldId id="264" r:id="rId10"/>
    <p:sldId id="265" r:id="rId11"/>
    <p:sldId id="268" r:id="rId12"/>
    <p:sldId id="271"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R Berry (St Ambrose College)" initials="DRB(AC" lastIdx="1" clrIdx="0">
    <p:extLst>
      <p:ext uri="{19B8F6BF-5375-455C-9EA6-DF929625EA0E}">
        <p15:presenceInfo xmlns:p15="http://schemas.microsoft.com/office/powerpoint/2012/main" userId="S-1-5-21-3058913328-1372270786-1147308357-1138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56" y="9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5-10T10:42:25.629" idx="1">
    <p:pos x="2434" y="2341"/>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DAEEAC-1E83-4C7B-9380-6BA87F326D2E}" type="datetimeFigureOut">
              <a:rPr lang="en-GB" smtClean="0"/>
              <a:t>12/11/2025</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87F463-6937-45F2-BDA2-648ABF8126B9}" type="slidenum">
              <a:rPr lang="en-GB" smtClean="0"/>
              <a:t>‹#›</a:t>
            </a:fld>
            <a:endParaRPr lang="en-GB"/>
          </a:p>
        </p:txBody>
      </p:sp>
    </p:spTree>
    <p:extLst>
      <p:ext uri="{BB962C8B-B14F-4D97-AF65-F5344CB8AC3E}">
        <p14:creationId xmlns:p14="http://schemas.microsoft.com/office/powerpoint/2010/main" val="778630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If you have enjoyed the Chemical content of GCSE you will probably appreciate the greater level of detail needed at A level.</a:t>
            </a:r>
          </a:p>
          <a:p>
            <a:endParaRPr lang="en-GB" dirty="0"/>
          </a:p>
        </p:txBody>
      </p:sp>
      <p:sp>
        <p:nvSpPr>
          <p:cNvPr id="4" name="Slide Number Placeholder 3"/>
          <p:cNvSpPr>
            <a:spLocks noGrp="1"/>
          </p:cNvSpPr>
          <p:nvPr>
            <p:ph type="sldNum" sz="quarter" idx="5"/>
          </p:nvPr>
        </p:nvSpPr>
        <p:spPr/>
        <p:txBody>
          <a:bodyPr/>
          <a:lstStyle/>
          <a:p>
            <a:fld id="{8987F463-6937-45F2-BDA2-648ABF8126B9}" type="slidenum">
              <a:rPr lang="en-GB" smtClean="0"/>
              <a:t>2</a:t>
            </a:fld>
            <a:endParaRPr lang="en-GB"/>
          </a:p>
        </p:txBody>
      </p:sp>
    </p:spTree>
    <p:extLst>
      <p:ext uri="{BB962C8B-B14F-4D97-AF65-F5344CB8AC3E}">
        <p14:creationId xmlns:p14="http://schemas.microsoft.com/office/powerpoint/2010/main" val="161787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7388"/>
            <a:ext cx="6092825" cy="3427412"/>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E2A0676-299B-498F-8086-134F79B94B6C}" type="slidenum">
              <a:rPr lang="en-GB" smtClean="0"/>
              <a:pPr/>
              <a:t>12</a:t>
            </a:fld>
            <a:endParaRPr lang="en-GB" dirty="0"/>
          </a:p>
        </p:txBody>
      </p:sp>
    </p:spTree>
    <p:extLst>
      <p:ext uri="{BB962C8B-B14F-4D97-AF65-F5344CB8AC3E}">
        <p14:creationId xmlns:p14="http://schemas.microsoft.com/office/powerpoint/2010/main" val="32724683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820F2-9FD9-4787-818A-670182D268F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BBD5565-D4FC-49FF-9704-7C17E2185C3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52BC653-8C79-4826-869F-8217847ABB11}"/>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98EDC2C3-7EA2-4A32-ABE3-626387EABF65}"/>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0A468CD7-00F6-4C9C-824A-57BC7EEFE1BE}"/>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54886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3BFAC-E7ED-43CC-A8EC-C1F97272429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355719-EEA0-435B-AFC1-D21EEB8215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F50FE8-A654-452F-9151-3A2E4AF3A84A}"/>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4C00126-241B-4E94-BB1B-77BFA8862281}"/>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5B821FC6-6B34-4286-A617-FD8B56944A53}"/>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31139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B98D49-F60D-4DC3-88A7-99154E134BC6}"/>
              </a:ext>
            </a:extLst>
          </p:cNvPr>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1209AE2-17D7-4FAB-9753-1A839888D42F}"/>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3B895E-FBAB-4B5B-8AAB-F4D22F63F975}"/>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5880E145-0096-4EB1-AD2D-BF30258B70F3}"/>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7AFE997B-B214-4DDE-888C-5BB75D2E53AB}"/>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334915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1063D-6A4F-4BEB-ACD3-95D91960EE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81DEB1D-13F8-448F-B971-AC904DCCF8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BD2ED3-159B-48DC-A2B6-7C12B5C2F62E}"/>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2667012-E0DB-4489-BEF4-7B0940A2E528}"/>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BF23B762-C67F-456C-A5F7-51913125B3EF}"/>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837875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609F5-1C7A-4718-8EBB-24B1660678D9}"/>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699B14-964F-41C7-BDC2-5174FAC928B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EE371F-B6B1-40F4-97DF-A8D0A02CDA7D}"/>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6F535FC3-AB97-4506-AE79-82C52D07CBCF}"/>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9560CFC7-5F43-4226-B0B5-15337A656545}"/>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646731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6A1BE-C12D-4B1F-8DEA-C29B2B2928C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4610E7-CDF9-4E82-9D58-F18463B988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2ED1120-5BD4-4560-BBC5-40AFF5086B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4DE828B-ECE1-430E-82AD-0D55AF9C4291}"/>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9FDC23C4-E08B-41DC-815F-2AB804544E66}"/>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8928225E-66A6-4C2A-8A33-56E2DE5518BC}"/>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94405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652E1-3C71-4984-93D5-81F75ABE1F01}"/>
              </a:ext>
            </a:extLst>
          </p:cNvPr>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5629106-932C-4BD0-A55F-FB13C508B36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4A3DF1-CE23-4A5F-95C9-3B149BFCF9B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6BD044F-8BD5-42F3-8A7E-1B885B1E3263}"/>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D5B3337-A43D-4ACE-9E67-2AC0520E6351}"/>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8A8DDAC-0A2C-4DBA-B837-FA96C70047E0}"/>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8" name="Footer Placeholder 7">
            <a:extLst>
              <a:ext uri="{FF2B5EF4-FFF2-40B4-BE49-F238E27FC236}">
                <a16:creationId xmlns:a16="http://schemas.microsoft.com/office/drawing/2014/main" id="{16676558-578F-4211-B96E-16A7627DCEF9}"/>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9" name="Slide Number Placeholder 8">
            <a:extLst>
              <a:ext uri="{FF2B5EF4-FFF2-40B4-BE49-F238E27FC236}">
                <a16:creationId xmlns:a16="http://schemas.microsoft.com/office/drawing/2014/main" id="{677EBE67-3856-40CC-A1AE-DC8FE526584D}"/>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787222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99666-6463-4F4D-AE8E-27931F147AD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DACEB9D-DF94-4BFC-94DC-3CE5D70D6082}"/>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4" name="Footer Placeholder 3">
            <a:extLst>
              <a:ext uri="{FF2B5EF4-FFF2-40B4-BE49-F238E27FC236}">
                <a16:creationId xmlns:a16="http://schemas.microsoft.com/office/drawing/2014/main" id="{09A9F4A9-5F1C-4D29-A5E3-64334341EF49}"/>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5" name="Slide Number Placeholder 4">
            <a:extLst>
              <a:ext uri="{FF2B5EF4-FFF2-40B4-BE49-F238E27FC236}">
                <a16:creationId xmlns:a16="http://schemas.microsoft.com/office/drawing/2014/main" id="{D19C957D-40D4-49EF-915E-6BAD55E176BF}"/>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1823899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A0148B-7597-4A2F-B112-D1971764C835}"/>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3" name="Footer Placeholder 2">
            <a:extLst>
              <a:ext uri="{FF2B5EF4-FFF2-40B4-BE49-F238E27FC236}">
                <a16:creationId xmlns:a16="http://schemas.microsoft.com/office/drawing/2014/main" id="{89433C16-A80F-4788-9877-F3C6AB4C994E}"/>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4" name="Slide Number Placeholder 3">
            <a:extLst>
              <a:ext uri="{FF2B5EF4-FFF2-40B4-BE49-F238E27FC236}">
                <a16:creationId xmlns:a16="http://schemas.microsoft.com/office/drawing/2014/main" id="{E1AF1908-E167-493E-BD62-5A8AFD93B3BF}"/>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60002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9AE3F-F115-44C7-B0F9-A98A98DF315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00E6452-DE8B-4E8C-8F6E-6D16CCFAE14E}"/>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22B0E8-526D-4BF8-BE78-887F29F9575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75E17C5-8D7A-4C0E-B0ED-B4631AA9E775}"/>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5DA1BD61-26E1-4F03-9D0E-0B00E555E79E}"/>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81944BBF-87E2-48BE-9E52-4887D1864E62}"/>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144653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E5EA3-221C-4432-BF4F-0CF37EE5F9F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DD30886-1396-4828-9C46-35D2E39D245F}"/>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A64864F2-42BE-458E-80AA-94B72751F0D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ADFE614-0C06-4B1C-AFD1-ADAFCA64A8A8}"/>
              </a:ext>
            </a:extLst>
          </p:cNvPr>
          <p:cNvSpPr>
            <a:spLocks noGrp="1"/>
          </p:cNvSpPr>
          <p:nvPr>
            <p:ph type="dt" sz="half" idx="10"/>
          </p:nvPr>
        </p:nvSpPr>
        <p:spPr/>
        <p:txBody>
          <a:body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6" name="Footer Placeholder 5">
            <a:extLst>
              <a:ext uri="{FF2B5EF4-FFF2-40B4-BE49-F238E27FC236}">
                <a16:creationId xmlns:a16="http://schemas.microsoft.com/office/drawing/2014/main" id="{0DC4D498-2383-4F07-97C0-3C0C08986379}"/>
              </a:ext>
            </a:extLst>
          </p:cNvPr>
          <p:cNvSpPr>
            <a:spLocks noGrp="1"/>
          </p:cNvSpPr>
          <p:nvPr>
            <p:ph type="ftr" sz="quarter" idx="11"/>
          </p:nvPr>
        </p:nvSpPr>
        <p:spPr/>
        <p:txBody>
          <a:bodyPr/>
          <a:lstStyle/>
          <a:p>
            <a:pPr defTabSz="685800">
              <a:defRPr/>
            </a:pPr>
            <a:endParaRPr lang="en-GB">
              <a:solidFill>
                <a:prstClr val="black">
                  <a:tint val="75000"/>
                </a:prstClr>
              </a:solidFill>
            </a:endParaRPr>
          </a:p>
        </p:txBody>
      </p:sp>
      <p:sp>
        <p:nvSpPr>
          <p:cNvPr id="7" name="Slide Number Placeholder 6">
            <a:extLst>
              <a:ext uri="{FF2B5EF4-FFF2-40B4-BE49-F238E27FC236}">
                <a16:creationId xmlns:a16="http://schemas.microsoft.com/office/drawing/2014/main" id="{3086A719-6B73-481C-866A-78162115908C}"/>
              </a:ext>
            </a:extLst>
          </p:cNvPr>
          <p:cNvSpPr>
            <a:spLocks noGrp="1"/>
          </p:cNvSpPr>
          <p:nvPr>
            <p:ph type="sldNum" sz="quarter" idx="12"/>
          </p:nvPr>
        </p:nvSpPr>
        <p:spPr/>
        <p:txBody>
          <a:body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spTree>
    <p:extLst>
      <p:ext uri="{BB962C8B-B14F-4D97-AF65-F5344CB8AC3E}">
        <p14:creationId xmlns:p14="http://schemas.microsoft.com/office/powerpoint/2010/main" val="291746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06828-A645-4E71-B01B-37F1ADE55E3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0CF06B-57C0-41BE-A883-C11A975666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4B9054-1A96-4BC8-AC04-A8E88C1D74D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0E127971-AA61-478F-B5A0-5378D88CA5AC}" type="datetimeFigureOut">
              <a:rPr lang="en-GB" smtClean="0">
                <a:solidFill>
                  <a:prstClr val="black">
                    <a:tint val="75000"/>
                  </a:prstClr>
                </a:solidFill>
              </a:rPr>
              <a:pPr defTabSz="685800">
                <a:defRPr/>
              </a:pPr>
              <a:t>12/11/2025</a:t>
            </a:fld>
            <a:endParaRPr lang="en-GB">
              <a:solidFill>
                <a:prstClr val="black">
                  <a:tint val="75000"/>
                </a:prstClr>
              </a:solidFill>
            </a:endParaRPr>
          </a:p>
        </p:txBody>
      </p:sp>
      <p:sp>
        <p:nvSpPr>
          <p:cNvPr id="5" name="Footer Placeholder 4">
            <a:extLst>
              <a:ext uri="{FF2B5EF4-FFF2-40B4-BE49-F238E27FC236}">
                <a16:creationId xmlns:a16="http://schemas.microsoft.com/office/drawing/2014/main" id="{D87EA2F8-AFA2-41DD-9D27-F97B8F0550B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a:defRPr/>
            </a:pPr>
            <a:endParaRPr lang="en-GB">
              <a:solidFill>
                <a:prstClr val="black">
                  <a:tint val="75000"/>
                </a:prstClr>
              </a:solidFill>
            </a:endParaRPr>
          </a:p>
        </p:txBody>
      </p:sp>
      <p:sp>
        <p:nvSpPr>
          <p:cNvPr id="6" name="Slide Number Placeholder 5">
            <a:extLst>
              <a:ext uri="{FF2B5EF4-FFF2-40B4-BE49-F238E27FC236}">
                <a16:creationId xmlns:a16="http://schemas.microsoft.com/office/drawing/2014/main" id="{D2F7A024-BC90-486C-BD9B-E5CC08F27B70}"/>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0CE51C18-33E1-4717-891D-A8CFE508F7A8}" type="slidenum">
              <a:rPr lang="en-GB" smtClean="0">
                <a:solidFill>
                  <a:prstClr val="black">
                    <a:tint val="75000"/>
                  </a:prstClr>
                </a:solidFill>
              </a:rPr>
              <a:pPr defTabSz="685800">
                <a:defRPr/>
              </a:pPr>
              <a:t>‹#›</a:t>
            </a:fld>
            <a:endParaRPr lang="en-GB">
              <a:solidFill>
                <a:prstClr val="black">
                  <a:tint val="75000"/>
                </a:prstClr>
              </a:solidFill>
            </a:endParaRPr>
          </a:p>
        </p:txBody>
      </p:sp>
      <p:pic>
        <p:nvPicPr>
          <p:cNvPr id="7" name="Picture 6">
            <a:extLst>
              <a:ext uri="{FF2B5EF4-FFF2-40B4-BE49-F238E27FC236}">
                <a16:creationId xmlns:a16="http://schemas.microsoft.com/office/drawing/2014/main" id="{20BE360D-EF5E-4ED2-96C7-806958C78F74}"/>
              </a:ext>
            </a:extLst>
          </p:cNvPr>
          <p:cNvPicPr>
            <a:picLocks noChangeAspect="1"/>
          </p:cNvPicPr>
          <p:nvPr userDrawn="1"/>
        </p:nvPicPr>
        <p:blipFill>
          <a:blip r:embed="rId13"/>
          <a:stretch>
            <a:fillRect/>
          </a:stretch>
        </p:blipFill>
        <p:spPr>
          <a:xfrm>
            <a:off x="1" y="-21417"/>
            <a:ext cx="10850881" cy="6858000"/>
          </a:xfrm>
          <a:prstGeom prst="rect">
            <a:avLst/>
          </a:prstGeom>
        </p:spPr>
      </p:pic>
    </p:spTree>
    <p:extLst>
      <p:ext uri="{BB962C8B-B14F-4D97-AF65-F5344CB8AC3E}">
        <p14:creationId xmlns:p14="http://schemas.microsoft.com/office/powerpoint/2010/main" val="341179753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mailto:drrberry@st-ambrosecollege.org.u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Why A Level Chemistry?</a:t>
            </a:r>
          </a:p>
        </p:txBody>
      </p:sp>
      <p:sp>
        <p:nvSpPr>
          <p:cNvPr id="3" name="Subtitle 2"/>
          <p:cNvSpPr>
            <a:spLocks noGrp="1"/>
          </p:cNvSpPr>
          <p:nvPr>
            <p:ph type="subTitle" idx="1"/>
          </p:nvPr>
        </p:nvSpPr>
        <p:spPr/>
        <p:txBody>
          <a:bodyPr/>
          <a:lstStyle/>
          <a:p>
            <a:r>
              <a:rPr lang="en-GB" dirty="0"/>
              <a:t>Sixth Form Open Evening 2024</a:t>
            </a:r>
          </a:p>
        </p:txBody>
      </p:sp>
      <p:sp>
        <p:nvSpPr>
          <p:cNvPr id="4" name="Rectangle: Rounded Corners 3">
            <a:extLst>
              <a:ext uri="{FF2B5EF4-FFF2-40B4-BE49-F238E27FC236}">
                <a16:creationId xmlns:a16="http://schemas.microsoft.com/office/drawing/2014/main" id="{36AB1C60-1240-4CE5-834C-9306D22A1878}"/>
              </a:ext>
            </a:extLst>
          </p:cNvPr>
          <p:cNvSpPr/>
          <p:nvPr/>
        </p:nvSpPr>
        <p:spPr>
          <a:xfrm>
            <a:off x="191344" y="116632"/>
            <a:ext cx="367240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would highly recommend Chemistry at St Ambrose as it has some of the best resources, there is always plenty of support and probably one of, if not the best departments in the school.”</a:t>
            </a:r>
          </a:p>
          <a:p>
            <a:pPr algn="ctr"/>
            <a:r>
              <a:rPr lang="en-GB" dirty="0"/>
              <a:t>(Year 13 student who joined St. Ambrose only in year 12)</a:t>
            </a:r>
          </a:p>
        </p:txBody>
      </p:sp>
      <p:sp>
        <p:nvSpPr>
          <p:cNvPr id="5" name="Rectangle: Rounded Corners 4">
            <a:extLst>
              <a:ext uri="{FF2B5EF4-FFF2-40B4-BE49-F238E27FC236}">
                <a16:creationId xmlns:a16="http://schemas.microsoft.com/office/drawing/2014/main" id="{C474C960-460A-4CCE-ACCB-F7B59BFB874E}"/>
              </a:ext>
            </a:extLst>
          </p:cNvPr>
          <p:cNvSpPr/>
          <p:nvPr/>
        </p:nvSpPr>
        <p:spPr>
          <a:xfrm>
            <a:off x="8303581" y="132656"/>
            <a:ext cx="367240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“Able to ask thoughtful questions and be given answers that I can understand. The teachers also can have a laugh with us, making you feel at ease during the lessons.”</a:t>
            </a:r>
          </a:p>
          <a:p>
            <a:pPr algn="ctr"/>
            <a:r>
              <a:rPr lang="en-GB" dirty="0"/>
              <a:t>(Year 13 student who joined St. Ambrose only in year 12)</a:t>
            </a:r>
          </a:p>
        </p:txBody>
      </p:sp>
      <p:sp>
        <p:nvSpPr>
          <p:cNvPr id="6" name="Rectangle: Rounded Corners 5">
            <a:extLst>
              <a:ext uri="{FF2B5EF4-FFF2-40B4-BE49-F238E27FC236}">
                <a16:creationId xmlns:a16="http://schemas.microsoft.com/office/drawing/2014/main" id="{3CC25451-313F-43BC-8D08-8871BA02ADF4}"/>
              </a:ext>
            </a:extLst>
          </p:cNvPr>
          <p:cNvSpPr/>
          <p:nvPr/>
        </p:nvSpPr>
        <p:spPr>
          <a:xfrm>
            <a:off x="188190" y="3608110"/>
            <a:ext cx="367240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notes are incredible and very well put together - extremely useful for revision</a:t>
            </a:r>
          </a:p>
          <a:p>
            <a:pPr algn="ctr"/>
            <a:r>
              <a:rPr lang="en-GB" dirty="0"/>
              <a:t>All chemistry teachers have different perspectives and give useful tips and tricks to approaching questions.”</a:t>
            </a:r>
          </a:p>
          <a:p>
            <a:pPr algn="ctr"/>
            <a:r>
              <a:rPr lang="en-GB" dirty="0"/>
              <a:t>(Year 13 student)</a:t>
            </a:r>
          </a:p>
        </p:txBody>
      </p:sp>
      <p:sp>
        <p:nvSpPr>
          <p:cNvPr id="9" name="Rectangle: Rounded Corners 8">
            <a:extLst>
              <a:ext uri="{FF2B5EF4-FFF2-40B4-BE49-F238E27FC236}">
                <a16:creationId xmlns:a16="http://schemas.microsoft.com/office/drawing/2014/main" id="{2E5BED7E-85C7-42AB-AAFD-9BFE4A3533DE}"/>
              </a:ext>
            </a:extLst>
          </p:cNvPr>
          <p:cNvSpPr/>
          <p:nvPr/>
        </p:nvSpPr>
        <p:spPr>
          <a:xfrm>
            <a:off x="8328248" y="3608110"/>
            <a:ext cx="3672408" cy="23042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“Out of the sciences, I would recommend chemistry the most as the subject covers interesting and rewarding topics and the support from all teachers is second to none.”</a:t>
            </a:r>
          </a:p>
          <a:p>
            <a:pPr algn="ctr"/>
            <a:r>
              <a:rPr lang="en-GB" dirty="0"/>
              <a:t>(Year 13 student)</a:t>
            </a:r>
          </a:p>
        </p:txBody>
      </p:sp>
    </p:spTree>
    <p:extLst>
      <p:ext uri="{BB962C8B-B14F-4D97-AF65-F5344CB8AC3E}">
        <p14:creationId xmlns:p14="http://schemas.microsoft.com/office/powerpoint/2010/main" val="38287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Group Sizes</a:t>
            </a:r>
          </a:p>
        </p:txBody>
      </p:sp>
      <p:sp>
        <p:nvSpPr>
          <p:cNvPr id="3" name="Content Placeholder 2"/>
          <p:cNvSpPr>
            <a:spLocks noGrp="1"/>
          </p:cNvSpPr>
          <p:nvPr>
            <p:ph idx="1"/>
          </p:nvPr>
        </p:nvSpPr>
        <p:spPr/>
        <p:txBody>
          <a:bodyPr>
            <a:normAutofit/>
          </a:bodyPr>
          <a:lstStyle/>
          <a:p>
            <a:r>
              <a:rPr lang="en-GB" sz="3600" dirty="0"/>
              <a:t>Currently around 60 boys in 3 groups in year 13 and 40 in year 12.</a:t>
            </a:r>
          </a:p>
          <a:p>
            <a:pPr marL="0" indent="0">
              <a:buNone/>
            </a:pPr>
            <a:endParaRPr lang="en-GB" sz="3600" dirty="0"/>
          </a:p>
        </p:txBody>
      </p:sp>
    </p:spTree>
    <p:extLst>
      <p:ext uri="{BB962C8B-B14F-4D97-AF65-F5344CB8AC3E}">
        <p14:creationId xmlns:p14="http://schemas.microsoft.com/office/powerpoint/2010/main" val="2452767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5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blip>
          <a:stretch>
            <a:fillRect/>
          </a:stretch>
        </p:blipFill>
        <p:spPr>
          <a:xfrm>
            <a:off x="7869329" y="0"/>
            <a:ext cx="4350934" cy="3024336"/>
          </a:xfrm>
          <a:prstGeom prst="rect">
            <a:avLst/>
          </a:prstGeom>
        </p:spPr>
      </p:pic>
      <p:sp>
        <p:nvSpPr>
          <p:cNvPr id="2" name="Title 1"/>
          <p:cNvSpPr>
            <a:spLocks noGrp="1"/>
          </p:cNvSpPr>
          <p:nvPr>
            <p:ph type="title"/>
          </p:nvPr>
        </p:nvSpPr>
        <p:spPr/>
        <p:txBody>
          <a:bodyPr/>
          <a:lstStyle/>
          <a:p>
            <a:r>
              <a:rPr lang="en-GB" dirty="0"/>
              <a:t>Course Structure</a:t>
            </a:r>
          </a:p>
        </p:txBody>
      </p:sp>
      <p:sp>
        <p:nvSpPr>
          <p:cNvPr id="3" name="Content Placeholder 2"/>
          <p:cNvSpPr>
            <a:spLocks noGrp="1"/>
          </p:cNvSpPr>
          <p:nvPr>
            <p:ph idx="1"/>
          </p:nvPr>
        </p:nvSpPr>
        <p:spPr/>
        <p:txBody>
          <a:bodyPr>
            <a:normAutofit/>
          </a:bodyPr>
          <a:lstStyle/>
          <a:p>
            <a:r>
              <a:rPr lang="en-GB" sz="2800" dirty="0"/>
              <a:t>A Level</a:t>
            </a:r>
          </a:p>
          <a:p>
            <a:r>
              <a:rPr lang="en-GB" sz="2800" dirty="0"/>
              <a:t>Paper 1 Physical and Inorganic Chemistry (105 marks) 2 hours</a:t>
            </a:r>
          </a:p>
          <a:p>
            <a:r>
              <a:rPr lang="en-GB" sz="2800" dirty="0"/>
              <a:t>Paper 2 Physical and Organic Chemistry(105 marks) 2 hours</a:t>
            </a:r>
          </a:p>
          <a:p>
            <a:r>
              <a:rPr lang="en-GB" sz="2800" dirty="0"/>
              <a:t>Paper 3 Any content (90 marks) 2 hours</a:t>
            </a:r>
          </a:p>
          <a:p>
            <a:r>
              <a:rPr lang="en-US" sz="2800" dirty="0"/>
              <a:t>12/14 compulsory </a:t>
            </a:r>
            <a:r>
              <a:rPr lang="en-US" sz="2800" dirty="0" err="1"/>
              <a:t>practicals</a:t>
            </a:r>
            <a:r>
              <a:rPr lang="en-US" sz="2800" dirty="0"/>
              <a:t> to be assessed in the written papers</a:t>
            </a:r>
            <a:endParaRPr lang="en-GB" sz="2800" dirty="0"/>
          </a:p>
          <a:p>
            <a:pPr marL="68580" indent="0">
              <a:buNone/>
            </a:pPr>
            <a:r>
              <a:rPr lang="en-GB" sz="2800" dirty="0"/>
              <a:t>ALL EXAMS IN SUMMER SESSION</a:t>
            </a:r>
          </a:p>
          <a:p>
            <a:pPr marL="68580" indent="0">
              <a:buNone/>
            </a:pPr>
            <a:endParaRPr lang="en-GB" sz="2800" dirty="0"/>
          </a:p>
        </p:txBody>
      </p:sp>
      <p:sp>
        <p:nvSpPr>
          <p:cNvPr id="5" name="Rectangle: Rounded Corners 4">
            <a:extLst>
              <a:ext uri="{FF2B5EF4-FFF2-40B4-BE49-F238E27FC236}">
                <a16:creationId xmlns:a16="http://schemas.microsoft.com/office/drawing/2014/main" id="{3B494067-50D0-6615-8380-7DA2F2558AA1}"/>
              </a:ext>
            </a:extLst>
          </p:cNvPr>
          <p:cNvSpPr/>
          <p:nvPr/>
        </p:nvSpPr>
        <p:spPr>
          <a:xfrm>
            <a:off x="8208592" y="4509120"/>
            <a:ext cx="3672408"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“Well resourced lessons, teachers are supportive, homework supports progress, lessons are engaging, good atmosphere in lessons..”</a:t>
            </a:r>
          </a:p>
          <a:p>
            <a:pPr algn="ctr"/>
            <a:r>
              <a:rPr lang="en-GB" dirty="0"/>
              <a:t>(Year 13 student)</a:t>
            </a:r>
          </a:p>
        </p:txBody>
      </p:sp>
    </p:spTree>
    <p:extLst>
      <p:ext uri="{BB962C8B-B14F-4D97-AF65-F5344CB8AC3E}">
        <p14:creationId xmlns:p14="http://schemas.microsoft.com/office/powerpoint/2010/main" val="3841703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0"/>
                                        <p:tgtEl>
                                          <p:spTgt spid="3">
                                            <p:txEl>
                                              <p:pRg st="0" end="0"/>
                                            </p:txEl>
                                          </p:spTgt>
                                        </p:tgtEl>
                                      </p:cBhvr>
                                    </p:animEffec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childTnLst>
                                </p:cTn>
                              </p:par>
                            </p:childTnLst>
                          </p:cTn>
                        </p:par>
                        <p:par>
                          <p:cTn id="15" fill="hold">
                            <p:stCondLst>
                              <p:cond delay="10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0"/>
                                        <p:tgtEl>
                                          <p:spTgt spid="3">
                                            <p:txEl>
                                              <p:pRg st="2" end="2"/>
                                            </p:txEl>
                                          </p:spTgt>
                                        </p:tgtEl>
                                      </p:cBhvr>
                                    </p:animEffect>
                                  </p:childTnLst>
                                </p:cTn>
                              </p:par>
                            </p:childTnLst>
                          </p:cTn>
                        </p:par>
                        <p:par>
                          <p:cTn id="19" fill="hold">
                            <p:stCondLst>
                              <p:cond delay="15000"/>
                            </p:stCondLst>
                            <p:childTnLst>
                              <p:par>
                                <p:cTn id="20" presetID="10" presetClass="entr" presetSubtype="0"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0"/>
                                        <p:tgtEl>
                                          <p:spTgt spid="3">
                                            <p:txEl>
                                              <p:pRg st="3" end="3"/>
                                            </p:txEl>
                                          </p:spTgt>
                                        </p:tgtEl>
                                      </p:cBhvr>
                                    </p:animEffect>
                                  </p:childTnLst>
                                </p:cTn>
                              </p:par>
                            </p:childTnLst>
                          </p:cTn>
                        </p:par>
                        <p:par>
                          <p:cTn id="23" fill="hold">
                            <p:stCondLst>
                              <p:cond delay="20000"/>
                            </p:stCondLst>
                            <p:childTnLst>
                              <p:par>
                                <p:cTn id="24" presetID="10" presetClass="entr" presetSubtype="0" fill="hold" nodeType="after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0"/>
                                        <p:tgtEl>
                                          <p:spTgt spid="3">
                                            <p:txEl>
                                              <p:pRg st="4" end="4"/>
                                            </p:txEl>
                                          </p:spTgt>
                                        </p:tgtEl>
                                      </p:cBhvr>
                                    </p:animEffect>
                                  </p:childTnLst>
                                </p:cTn>
                              </p:par>
                            </p:childTnLst>
                          </p:cTn>
                        </p:par>
                        <p:par>
                          <p:cTn id="27" fill="hold">
                            <p:stCondLst>
                              <p:cond delay="25000"/>
                            </p:stCondLst>
                            <p:childTnLst>
                              <p:par>
                                <p:cTn id="28" presetID="10" presetClass="entr" presetSubtype="0" fill="hold" nodeType="afterEffect">
                                  <p:stCondLst>
                                    <p:cond delay="5000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06400"/>
            <a:ext cx="8686800" cy="439738"/>
          </a:xfrm>
        </p:spPr>
        <p:txBody>
          <a:bodyPr>
            <a:noAutofit/>
          </a:bodyPr>
          <a:lstStyle/>
          <a:p>
            <a:r>
              <a:rPr lang="en-US" sz="2600" dirty="0">
                <a:solidFill>
                  <a:schemeClr val="tx2"/>
                </a:solidFill>
              </a:rPr>
              <a:t>A-level assessment </a:t>
            </a:r>
            <a:r>
              <a:rPr lang="en-GB" sz="2600" dirty="0">
                <a:solidFill>
                  <a:schemeClr val="tx2"/>
                </a:solidFill>
              </a:rPr>
              <a:t>in more detail</a:t>
            </a:r>
            <a:endParaRPr lang="en-GB" dirty="0">
              <a:latin typeface="+mj-lt"/>
            </a:endParaRPr>
          </a:p>
        </p:txBody>
      </p:sp>
      <p:sp>
        <p:nvSpPr>
          <p:cNvPr id="4" name="Date Placeholder 7"/>
          <p:cNvSpPr txBox="1">
            <a:spLocks/>
          </p:cNvSpPr>
          <p:nvPr/>
        </p:nvSpPr>
        <p:spPr>
          <a:xfrm>
            <a:off x="1972574" y="6413744"/>
            <a:ext cx="1422400" cy="347873"/>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Slide 9</a:t>
            </a:r>
          </a:p>
        </p:txBody>
      </p:sp>
      <p:sp>
        <p:nvSpPr>
          <p:cNvPr id="6" name="Footer Placeholder 3"/>
          <p:cNvSpPr txBox="1">
            <a:spLocks/>
          </p:cNvSpPr>
          <p:nvPr/>
        </p:nvSpPr>
        <p:spPr>
          <a:xfrm>
            <a:off x="3612580" y="6413739"/>
            <a:ext cx="2678112" cy="2413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800" dirty="0"/>
              <a:t>Copyright © AQA and its licensors. All rights reserved.</a:t>
            </a:r>
          </a:p>
        </p:txBody>
      </p:sp>
      <p:graphicFrame>
        <p:nvGraphicFramePr>
          <p:cNvPr id="5" name="Table 4"/>
          <p:cNvGraphicFramePr>
            <a:graphicFrameLocks noGrp="1"/>
          </p:cNvGraphicFramePr>
          <p:nvPr>
            <p:extLst>
              <p:ext uri="{D42A27DB-BD31-4B8C-83A1-F6EECF244321}">
                <p14:modId xmlns:p14="http://schemas.microsoft.com/office/powerpoint/2010/main" val="774462446"/>
              </p:ext>
            </p:extLst>
          </p:nvPr>
        </p:nvGraphicFramePr>
        <p:xfrm>
          <a:off x="2063017" y="1205866"/>
          <a:ext cx="7348253" cy="5094184"/>
        </p:xfrm>
        <a:graphic>
          <a:graphicData uri="http://schemas.openxmlformats.org/drawingml/2006/table">
            <a:tbl>
              <a:tblPr firstRow="1" firstCol="1" bandRow="1"/>
              <a:tblGrid>
                <a:gridCol w="2259939">
                  <a:extLst>
                    <a:ext uri="{9D8B030D-6E8A-4147-A177-3AD203B41FA5}">
                      <a16:colId xmlns:a16="http://schemas.microsoft.com/office/drawing/2014/main" val="20000"/>
                    </a:ext>
                  </a:extLst>
                </a:gridCol>
                <a:gridCol w="265731">
                  <a:extLst>
                    <a:ext uri="{9D8B030D-6E8A-4147-A177-3AD203B41FA5}">
                      <a16:colId xmlns:a16="http://schemas.microsoft.com/office/drawing/2014/main" val="20001"/>
                    </a:ext>
                  </a:extLst>
                </a:gridCol>
                <a:gridCol w="2278426">
                  <a:extLst>
                    <a:ext uri="{9D8B030D-6E8A-4147-A177-3AD203B41FA5}">
                      <a16:colId xmlns:a16="http://schemas.microsoft.com/office/drawing/2014/main" val="20002"/>
                    </a:ext>
                  </a:extLst>
                </a:gridCol>
                <a:gridCol w="265731">
                  <a:extLst>
                    <a:ext uri="{9D8B030D-6E8A-4147-A177-3AD203B41FA5}">
                      <a16:colId xmlns:a16="http://schemas.microsoft.com/office/drawing/2014/main" val="20003"/>
                    </a:ext>
                  </a:extLst>
                </a:gridCol>
                <a:gridCol w="2278426">
                  <a:extLst>
                    <a:ext uri="{9D8B030D-6E8A-4147-A177-3AD203B41FA5}">
                      <a16:colId xmlns:a16="http://schemas.microsoft.com/office/drawing/2014/main" val="20004"/>
                    </a:ext>
                  </a:extLst>
                </a:gridCol>
              </a:tblGrid>
              <a:tr h="574407">
                <a:tc>
                  <a:txBody>
                    <a:bodyPr/>
                    <a:lstStyle/>
                    <a:p>
                      <a:pPr marL="457200">
                        <a:spcBef>
                          <a:spcPts val="300"/>
                        </a:spcBef>
                        <a:spcAft>
                          <a:spcPts val="300"/>
                        </a:spcAft>
                      </a:pPr>
                      <a:r>
                        <a:rPr lang="en-GB" sz="1200" b="1" dirty="0">
                          <a:solidFill>
                            <a:srgbClr val="000000"/>
                          </a:solidFill>
                          <a:effectLst/>
                          <a:latin typeface="Arial"/>
                          <a:ea typeface="Times New Roman"/>
                        </a:rPr>
                        <a:t>Paper 1:   Inorganic and Physical chemistry</a:t>
                      </a:r>
                      <a:endParaRPr lang="en-GB" sz="12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spcBef>
                          <a:spcPts val="300"/>
                        </a:spcBef>
                        <a:spcAft>
                          <a:spcPts val="300"/>
                        </a:spcAft>
                      </a:pPr>
                      <a:r>
                        <a:rPr lang="en-GB" sz="1000" b="1" dirty="0">
                          <a:solidFill>
                            <a:srgbClr val="000000"/>
                          </a:solidFill>
                          <a:effectLst/>
                          <a:latin typeface="Arial"/>
                          <a:ea typeface="Times New Roman"/>
                        </a:rPr>
                        <a:t>+</a:t>
                      </a:r>
                      <a:endParaRPr lang="en-GB" sz="10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457200">
                        <a:spcBef>
                          <a:spcPts val="300"/>
                        </a:spcBef>
                        <a:spcAft>
                          <a:spcPts val="300"/>
                        </a:spcAft>
                      </a:pPr>
                      <a:r>
                        <a:rPr lang="en-GB" sz="1200" b="1" dirty="0">
                          <a:solidFill>
                            <a:srgbClr val="000000"/>
                          </a:solidFill>
                          <a:effectLst/>
                          <a:latin typeface="Arial"/>
                          <a:ea typeface="Times New Roman"/>
                        </a:rPr>
                        <a:t>Paper 2: Organic  and Physical chemistry</a:t>
                      </a:r>
                      <a:endParaRPr lang="en-GB" sz="12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457200">
                        <a:spcBef>
                          <a:spcPts val="300"/>
                        </a:spcBef>
                        <a:spcAft>
                          <a:spcPts val="300"/>
                        </a:spcAft>
                      </a:pPr>
                      <a:r>
                        <a:rPr lang="en-GB" sz="1000" b="1" dirty="0">
                          <a:solidFill>
                            <a:srgbClr val="000000"/>
                          </a:solidFill>
                          <a:effectLst/>
                          <a:latin typeface="Arial"/>
                          <a:ea typeface="Times New Roman"/>
                        </a:rPr>
                        <a:t>+</a:t>
                      </a:r>
                      <a:endParaRPr lang="en-GB" sz="10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457200">
                        <a:spcBef>
                          <a:spcPts val="300"/>
                        </a:spcBef>
                        <a:spcAft>
                          <a:spcPts val="300"/>
                        </a:spcAft>
                      </a:pPr>
                      <a:r>
                        <a:rPr lang="en-GB" sz="1200" b="1" dirty="0">
                          <a:solidFill>
                            <a:srgbClr val="000000"/>
                          </a:solidFill>
                          <a:effectLst/>
                          <a:latin typeface="Arial"/>
                          <a:ea typeface="Times New Roman"/>
                        </a:rPr>
                        <a:t>Paper 3: Practical skills, data handling and synopsis</a:t>
                      </a:r>
                      <a:endParaRPr lang="en-GB" sz="12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2658377">
                <a:tc>
                  <a:txBody>
                    <a:bodyPr/>
                    <a:lstStyle/>
                    <a:p>
                      <a:pPr marL="457200">
                        <a:spcBef>
                          <a:spcPts val="300"/>
                        </a:spcBef>
                        <a:spcAft>
                          <a:spcPts val="0"/>
                        </a:spcAft>
                      </a:pPr>
                      <a:r>
                        <a:rPr lang="en-GB" sz="1200" b="1" dirty="0">
                          <a:solidFill>
                            <a:srgbClr val="000000"/>
                          </a:solidFill>
                          <a:effectLst/>
                          <a:latin typeface="Arial"/>
                          <a:ea typeface="Times New Roman"/>
                        </a:rPr>
                        <a:t>Content</a:t>
                      </a:r>
                      <a:endParaRPr lang="en-GB" sz="1200" dirty="0">
                        <a:effectLst/>
                        <a:latin typeface="Times New Roman"/>
                        <a:ea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Inorganic chemistry</a:t>
                      </a:r>
                      <a:endParaRPr lang="en-GB" sz="1200" dirty="0">
                        <a:effectLst/>
                        <a:latin typeface="Times New Roman"/>
                        <a:ea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Relevant practical skills</a:t>
                      </a:r>
                      <a:endParaRPr lang="en-GB" sz="1200" dirty="0">
                        <a:effectLst/>
                        <a:latin typeface="Times New Roman"/>
                        <a:ea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Relevant physical chemistry topics</a:t>
                      </a:r>
                      <a:r>
                        <a:rPr lang="en-GB" sz="1200" baseline="0" dirty="0">
                          <a:solidFill>
                            <a:srgbClr val="000000"/>
                          </a:solidFill>
                          <a:effectLst/>
                          <a:latin typeface="Arial"/>
                          <a:ea typeface="Times New Roman"/>
                        </a:rPr>
                        <a:t> eg:</a:t>
                      </a:r>
                      <a:endParaRPr lang="en-GB" sz="1200" dirty="0">
                        <a:solidFill>
                          <a:srgbClr val="000000"/>
                        </a:solidFill>
                        <a:effectLst/>
                        <a:latin typeface="Arial"/>
                        <a:ea typeface="Times New Roman"/>
                      </a:endParaRPr>
                    </a:p>
                    <a:p>
                      <a:pPr marL="315595" indent="-171450" algn="l">
                        <a:spcBef>
                          <a:spcPts val="300"/>
                        </a:spcBef>
                        <a:spcAft>
                          <a:spcPts val="0"/>
                        </a:spcAft>
                        <a:buFontTx/>
                        <a:buChar char="−"/>
                      </a:pPr>
                      <a:r>
                        <a:rPr lang="en-GB" sz="1200" dirty="0">
                          <a:solidFill>
                            <a:srgbClr val="000000"/>
                          </a:solidFill>
                          <a:effectLst/>
                          <a:latin typeface="Arial"/>
                          <a:ea typeface="Times New Roman"/>
                        </a:rPr>
                        <a:t>Atomic</a:t>
                      </a:r>
                      <a:r>
                        <a:rPr lang="en-GB" sz="1200" baseline="0" dirty="0">
                          <a:solidFill>
                            <a:srgbClr val="000000"/>
                          </a:solidFill>
                          <a:effectLst/>
                          <a:latin typeface="Arial"/>
                          <a:ea typeface="Times New Roman"/>
                        </a:rPr>
                        <a:t> structure</a:t>
                      </a:r>
                      <a:endParaRPr lang="en-GB" sz="1200" dirty="0">
                        <a:solidFill>
                          <a:srgbClr val="000000"/>
                        </a:solidFill>
                        <a:effectLst/>
                        <a:latin typeface="Arial"/>
                        <a:ea typeface="Times New Roman"/>
                      </a:endParaRPr>
                    </a:p>
                    <a:p>
                      <a:pPr marL="315595" indent="-171450" algn="l">
                        <a:spcBef>
                          <a:spcPts val="300"/>
                        </a:spcBef>
                        <a:spcAft>
                          <a:spcPts val="0"/>
                        </a:spcAft>
                        <a:buFontTx/>
                        <a:buChar char="−"/>
                      </a:pPr>
                      <a:r>
                        <a:rPr lang="en-GB" sz="1200" dirty="0">
                          <a:solidFill>
                            <a:srgbClr val="000000"/>
                          </a:solidFill>
                          <a:effectLst/>
                          <a:latin typeface="Arial"/>
                          <a:ea typeface="Times New Roman"/>
                        </a:rPr>
                        <a:t>Amount of substance</a:t>
                      </a:r>
                    </a:p>
                    <a:p>
                      <a:pPr marL="315595" indent="-171450" algn="l">
                        <a:spcBef>
                          <a:spcPts val="300"/>
                        </a:spcBef>
                        <a:spcAft>
                          <a:spcPts val="0"/>
                        </a:spcAft>
                        <a:buFontTx/>
                        <a:buChar char="−"/>
                      </a:pPr>
                      <a:r>
                        <a:rPr lang="en-GB" sz="1200" dirty="0">
                          <a:solidFill>
                            <a:srgbClr val="000000"/>
                          </a:solidFill>
                          <a:effectLst/>
                          <a:latin typeface="Arial"/>
                          <a:ea typeface="Times New Roman"/>
                        </a:rPr>
                        <a:t>Bonding</a:t>
                      </a:r>
                      <a:endParaRPr lang="en-GB" sz="1200" dirty="0">
                        <a:effectLst/>
                        <a:latin typeface="Times New Roman"/>
                        <a:ea typeface="Times New Roman"/>
                      </a:endParaRPr>
                    </a:p>
                    <a:p>
                      <a:pPr marL="315595" indent="-171450" algn="l">
                        <a:spcBef>
                          <a:spcPts val="300"/>
                        </a:spcBef>
                        <a:spcAft>
                          <a:spcPts val="0"/>
                        </a:spcAft>
                        <a:buFontTx/>
                        <a:buChar char="−"/>
                      </a:pPr>
                      <a:r>
                        <a:rPr lang="en-GB" sz="1200" dirty="0">
                          <a:solidFill>
                            <a:srgbClr val="000000"/>
                          </a:solidFill>
                          <a:effectLst/>
                          <a:latin typeface="Arial"/>
                          <a:ea typeface="Times New Roman"/>
                        </a:rPr>
                        <a:t>Energetics</a:t>
                      </a:r>
                      <a:endParaRPr lang="en-GB" sz="1200" dirty="0">
                        <a:effectLst/>
                        <a:latin typeface="Times New Roman"/>
                        <a:ea typeface="Times New Roman"/>
                      </a:endParaRPr>
                    </a:p>
                    <a:p>
                      <a:pPr marL="315595" indent="-171450" algn="l">
                        <a:spcBef>
                          <a:spcPts val="300"/>
                        </a:spcBef>
                        <a:spcAft>
                          <a:spcPts val="0"/>
                        </a:spcAft>
                        <a:buFontTx/>
                        <a:buChar char="−"/>
                      </a:pPr>
                      <a:r>
                        <a:rPr lang="en-GB" sz="1200" dirty="0" err="1">
                          <a:solidFill>
                            <a:srgbClr val="000000"/>
                          </a:solidFill>
                          <a:effectLst/>
                          <a:latin typeface="Arial"/>
                          <a:ea typeface="Times New Roman"/>
                        </a:rPr>
                        <a:t>Equilibria</a:t>
                      </a:r>
                      <a:endParaRPr lang="en-GB" sz="1200" dirty="0">
                        <a:effectLst/>
                        <a:latin typeface="Times New Roman"/>
                        <a:ea typeface="Times New Roman"/>
                      </a:endParaRPr>
                    </a:p>
                    <a:p>
                      <a:pPr marL="315595" indent="-171450" algn="l">
                        <a:spcBef>
                          <a:spcPts val="300"/>
                        </a:spcBef>
                        <a:spcAft>
                          <a:spcPts val="0"/>
                        </a:spcAft>
                        <a:buFontTx/>
                        <a:buChar char="−"/>
                      </a:pPr>
                      <a:r>
                        <a:rPr lang="en-GB" sz="1200" dirty="0">
                          <a:solidFill>
                            <a:srgbClr val="000000"/>
                          </a:solidFill>
                          <a:effectLst/>
                          <a:latin typeface="Arial"/>
                          <a:ea typeface="Times New Roman"/>
                        </a:rPr>
                        <a:t>Acids and bases</a:t>
                      </a:r>
                      <a:endParaRPr lang="en-GB" sz="1200" dirty="0">
                        <a:effectLst/>
                        <a:latin typeface="Times New Roman"/>
                        <a:ea typeface="Times New Roman"/>
                      </a:endParaRPr>
                    </a:p>
                    <a:p>
                      <a:pPr marL="315595" indent="-171450" algn="l">
                        <a:spcBef>
                          <a:spcPts val="300"/>
                        </a:spcBef>
                        <a:spcAft>
                          <a:spcPts val="0"/>
                        </a:spcAft>
                        <a:buFontTx/>
                        <a:buChar char="−"/>
                      </a:pPr>
                      <a:r>
                        <a:rPr lang="en-GB" sz="1200" dirty="0">
                          <a:solidFill>
                            <a:srgbClr val="000000"/>
                          </a:solidFill>
                          <a:effectLst/>
                          <a:latin typeface="Arial"/>
                          <a:ea typeface="Times New Roman"/>
                        </a:rPr>
                        <a:t>Redox </a:t>
                      </a:r>
                      <a:endParaRPr lang="en-GB" sz="12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Bef>
                          <a:spcPts val="300"/>
                        </a:spcBef>
                        <a:spcAft>
                          <a:spcPts val="0"/>
                        </a:spcAft>
                      </a:pPr>
                      <a:r>
                        <a:rPr lang="en-GB" sz="1000" b="1" dirty="0">
                          <a:solidFill>
                            <a:srgbClr val="000000"/>
                          </a:solidFill>
                          <a:effectLst/>
                          <a:latin typeface="Arial"/>
                          <a:ea typeface="Times New Roman"/>
                        </a:rPr>
                        <a:t> </a:t>
                      </a:r>
                      <a:endParaRPr lang="en-GB" sz="10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457200">
                        <a:spcBef>
                          <a:spcPts val="300"/>
                        </a:spcBef>
                        <a:spcAft>
                          <a:spcPts val="0"/>
                        </a:spcAft>
                      </a:pPr>
                      <a:r>
                        <a:rPr lang="en-GB" sz="1200" b="1" dirty="0">
                          <a:solidFill>
                            <a:srgbClr val="000000"/>
                          </a:solidFill>
                          <a:effectLst/>
                          <a:latin typeface="Arial"/>
                          <a:ea typeface="Times New Roman"/>
                        </a:rPr>
                        <a:t>Content</a:t>
                      </a:r>
                      <a:endParaRPr lang="en-GB" sz="1200" dirty="0">
                        <a:effectLst/>
                        <a:latin typeface="Times New Roman"/>
                        <a:ea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Organic chemistry</a:t>
                      </a:r>
                      <a:endParaRPr lang="en-GB" sz="1200" dirty="0">
                        <a:effectLst/>
                        <a:latin typeface="Times New Roman"/>
                        <a:ea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Relevant practical skills</a:t>
                      </a:r>
                      <a:endParaRPr lang="en-GB" sz="1200" dirty="0">
                        <a:effectLst/>
                        <a:latin typeface="Times New Roman"/>
                        <a:ea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Relevant physical chemistry topics</a:t>
                      </a:r>
                      <a:r>
                        <a:rPr lang="en-GB" sz="1200" baseline="0" dirty="0">
                          <a:solidFill>
                            <a:srgbClr val="000000"/>
                          </a:solidFill>
                          <a:effectLst/>
                          <a:latin typeface="Arial"/>
                          <a:ea typeface="Times New Roman"/>
                        </a:rPr>
                        <a:t> eg:</a:t>
                      </a:r>
                      <a:endParaRPr lang="en-GB" sz="1200" dirty="0">
                        <a:effectLst/>
                        <a:latin typeface="Times New Roman"/>
                        <a:ea typeface="Times New Roman"/>
                      </a:endParaRPr>
                    </a:p>
                    <a:p>
                      <a:pPr marL="628650" lvl="1" indent="-171450">
                        <a:lnSpc>
                          <a:spcPts val="1300"/>
                        </a:lnSpc>
                        <a:spcBef>
                          <a:spcPts val="300"/>
                        </a:spcBef>
                        <a:spcAft>
                          <a:spcPts val="0"/>
                        </a:spcAft>
                        <a:buFontTx/>
                        <a:buChar char="−"/>
                      </a:pPr>
                      <a:r>
                        <a:rPr lang="en-GB" sz="1200" dirty="0">
                          <a:solidFill>
                            <a:srgbClr val="000000"/>
                          </a:solidFill>
                          <a:effectLst/>
                          <a:latin typeface="Arial"/>
                          <a:ea typeface="Times New Roman"/>
                          <a:cs typeface="Arial"/>
                        </a:rPr>
                        <a:t>Amount of substance</a:t>
                      </a:r>
                      <a:endParaRPr lang="en-GB" sz="1200" dirty="0">
                        <a:effectLst/>
                        <a:latin typeface="Arial"/>
                        <a:ea typeface="Times New Roman"/>
                        <a:cs typeface="Times New Roman"/>
                      </a:endParaRPr>
                    </a:p>
                    <a:p>
                      <a:pPr marL="628650" lvl="1" indent="-171450">
                        <a:lnSpc>
                          <a:spcPts val="1300"/>
                        </a:lnSpc>
                        <a:spcBef>
                          <a:spcPts val="300"/>
                        </a:spcBef>
                        <a:spcAft>
                          <a:spcPts val="0"/>
                        </a:spcAft>
                        <a:buFontTx/>
                        <a:buChar char="−"/>
                      </a:pPr>
                      <a:r>
                        <a:rPr lang="en-US" sz="1200" dirty="0">
                          <a:solidFill>
                            <a:srgbClr val="000000"/>
                          </a:solidFill>
                          <a:effectLst/>
                          <a:latin typeface="Arial"/>
                          <a:ea typeface="Times New Roman"/>
                          <a:cs typeface="Arial"/>
                        </a:rPr>
                        <a:t>B</a:t>
                      </a:r>
                      <a:r>
                        <a:rPr lang="en-GB" sz="1200" dirty="0" err="1">
                          <a:solidFill>
                            <a:srgbClr val="000000"/>
                          </a:solidFill>
                          <a:effectLst/>
                          <a:latin typeface="Arial"/>
                          <a:ea typeface="Times New Roman"/>
                          <a:cs typeface="Arial"/>
                        </a:rPr>
                        <a:t>onding</a:t>
                      </a:r>
                      <a:endParaRPr lang="en-GB" sz="1200" dirty="0">
                        <a:solidFill>
                          <a:srgbClr val="000000"/>
                        </a:solidFill>
                        <a:effectLst/>
                        <a:latin typeface="Arial"/>
                        <a:ea typeface="Times New Roman"/>
                        <a:cs typeface="Arial"/>
                      </a:endParaRPr>
                    </a:p>
                    <a:p>
                      <a:pPr marL="628650" marR="0" lvl="1" indent="-171450" algn="l" defTabSz="457200" rtl="0" eaLnBrk="1" fontAlgn="auto" latinLnBrk="0" hangingPunct="1">
                        <a:lnSpc>
                          <a:spcPts val="1300"/>
                        </a:lnSpc>
                        <a:spcBef>
                          <a:spcPts val="300"/>
                        </a:spcBef>
                        <a:spcAft>
                          <a:spcPts val="0"/>
                        </a:spcAft>
                        <a:buClrTx/>
                        <a:buSzTx/>
                        <a:buFontTx/>
                        <a:buChar char="−"/>
                        <a:tabLst/>
                        <a:defRPr/>
                      </a:pPr>
                      <a:r>
                        <a:rPr lang="en-GB" sz="1200" dirty="0">
                          <a:solidFill>
                            <a:srgbClr val="000000"/>
                          </a:solidFill>
                          <a:effectLst/>
                          <a:latin typeface="+mn-lt"/>
                          <a:ea typeface="Times New Roman"/>
                        </a:rPr>
                        <a:t>Energetics</a:t>
                      </a:r>
                    </a:p>
                    <a:p>
                      <a:pPr marL="628650" marR="0" lvl="1" indent="-171450" algn="l" defTabSz="457200" rtl="0" eaLnBrk="1" fontAlgn="auto" latinLnBrk="0" hangingPunct="1">
                        <a:lnSpc>
                          <a:spcPts val="1300"/>
                        </a:lnSpc>
                        <a:spcBef>
                          <a:spcPts val="300"/>
                        </a:spcBef>
                        <a:spcAft>
                          <a:spcPts val="0"/>
                        </a:spcAft>
                        <a:buClrTx/>
                        <a:buSzTx/>
                        <a:buFontTx/>
                        <a:buChar char="−"/>
                        <a:tabLst/>
                        <a:defRPr/>
                      </a:pPr>
                      <a:r>
                        <a:rPr lang="en-GB" sz="1200" dirty="0" err="1">
                          <a:solidFill>
                            <a:srgbClr val="000000"/>
                          </a:solidFill>
                          <a:effectLst/>
                          <a:latin typeface="+mn-lt"/>
                          <a:ea typeface="Times New Roman"/>
                        </a:rPr>
                        <a:t>Equilibria</a:t>
                      </a:r>
                      <a:r>
                        <a:rPr lang="en-GB" sz="1200" dirty="0">
                          <a:solidFill>
                            <a:srgbClr val="000000"/>
                          </a:solidFill>
                          <a:effectLst/>
                          <a:latin typeface="+mn-lt"/>
                          <a:ea typeface="Times New Roman"/>
                        </a:rPr>
                        <a:t> </a:t>
                      </a:r>
                      <a:endParaRPr lang="en-GB" sz="1200" dirty="0">
                        <a:solidFill>
                          <a:schemeClr val="tx1"/>
                        </a:solidFill>
                        <a:effectLst/>
                        <a:latin typeface="Arial"/>
                        <a:ea typeface="Times New Roman"/>
                        <a:cs typeface="Times New Roman"/>
                      </a:endParaRPr>
                    </a:p>
                    <a:p>
                      <a:pPr marL="628650" lvl="1" indent="-171450">
                        <a:lnSpc>
                          <a:spcPts val="1300"/>
                        </a:lnSpc>
                        <a:spcBef>
                          <a:spcPts val="300"/>
                        </a:spcBef>
                        <a:spcAft>
                          <a:spcPts val="0"/>
                        </a:spcAft>
                        <a:buFontTx/>
                        <a:buChar char="−"/>
                      </a:pPr>
                      <a:r>
                        <a:rPr lang="en-GB" sz="1200" dirty="0">
                          <a:solidFill>
                            <a:srgbClr val="000000"/>
                          </a:solidFill>
                          <a:effectLst/>
                          <a:latin typeface="Arial"/>
                          <a:ea typeface="Times New Roman"/>
                        </a:rPr>
                        <a:t>Kinetics</a:t>
                      </a:r>
                    </a:p>
                    <a:p>
                      <a:pPr marL="144145">
                        <a:spcBef>
                          <a:spcPts val="300"/>
                        </a:spcBef>
                        <a:spcAft>
                          <a:spcPts val="0"/>
                        </a:spcAft>
                      </a:pPr>
                      <a:endParaRPr lang="en-GB" sz="1200" dirty="0">
                        <a:effectLst/>
                        <a:latin typeface="Times New Roman"/>
                        <a:ea typeface="Times New Roman"/>
                      </a:endParaRPr>
                    </a:p>
                    <a:p>
                      <a:pPr marL="144145">
                        <a:spcBef>
                          <a:spcPts val="300"/>
                        </a:spcBef>
                        <a:spcAft>
                          <a:spcPts val="0"/>
                        </a:spcAft>
                      </a:pPr>
                      <a:r>
                        <a:rPr lang="en-GB" sz="1200" dirty="0">
                          <a:solidFill>
                            <a:srgbClr val="000000"/>
                          </a:solidFill>
                          <a:effectLst/>
                          <a:latin typeface="Arial"/>
                          <a:ea typeface="Times New Roman"/>
                        </a:rPr>
                        <a:t> </a:t>
                      </a:r>
                      <a:endParaRPr lang="en-GB" sz="12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pPr>
                      <a:r>
                        <a:rPr lang="en-GB" sz="1000" b="1" dirty="0">
                          <a:solidFill>
                            <a:srgbClr val="000000"/>
                          </a:solidFill>
                          <a:effectLst/>
                          <a:latin typeface="Arial"/>
                          <a:ea typeface="Times New Roman"/>
                        </a:rPr>
                        <a:t> </a:t>
                      </a:r>
                      <a:endParaRPr lang="en-GB" sz="10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457200">
                        <a:spcBef>
                          <a:spcPts val="300"/>
                        </a:spcBef>
                        <a:spcAft>
                          <a:spcPts val="0"/>
                        </a:spcAft>
                      </a:pPr>
                      <a:r>
                        <a:rPr lang="en-GB" sz="1200" b="1" dirty="0">
                          <a:solidFill>
                            <a:srgbClr val="000000"/>
                          </a:solidFill>
                          <a:effectLst/>
                          <a:latin typeface="Arial"/>
                          <a:ea typeface="Times New Roman"/>
                        </a:rPr>
                        <a:t>Content</a:t>
                      </a:r>
                      <a:endParaRPr lang="en-GB" sz="1200" dirty="0">
                        <a:effectLst/>
                        <a:latin typeface="Times New Roman"/>
                        <a:ea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All content</a:t>
                      </a:r>
                      <a:endParaRPr lang="en-GB" sz="1200" dirty="0">
                        <a:effectLst/>
                        <a:latin typeface="Times New Roman"/>
                        <a:ea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All practical skills</a:t>
                      </a:r>
                      <a:endParaRPr lang="en-GB" sz="1200" dirty="0">
                        <a:effectLst/>
                        <a:latin typeface="Times New Roman"/>
                        <a:ea typeface="Times New Roman"/>
                      </a:endParaRPr>
                    </a:p>
                    <a:p>
                      <a:pPr marL="457200">
                        <a:spcBef>
                          <a:spcPts val="300"/>
                        </a:spcBef>
                        <a:spcAft>
                          <a:spcPts val="0"/>
                        </a:spcAft>
                      </a:pPr>
                      <a:r>
                        <a:rPr lang="en-GB" sz="1200" dirty="0">
                          <a:solidFill>
                            <a:srgbClr val="000000"/>
                          </a:solidFill>
                          <a:effectLst/>
                          <a:latin typeface="Arial"/>
                          <a:ea typeface="Times New Roman"/>
                        </a:rPr>
                        <a:t> </a:t>
                      </a:r>
                      <a:endParaRPr lang="en-GB" sz="12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61400">
                <a:tc>
                  <a:txBody>
                    <a:bodyPr/>
                    <a:lstStyle/>
                    <a:p>
                      <a:pPr>
                        <a:lnSpc>
                          <a:spcPts val="1300"/>
                        </a:lnSpc>
                        <a:spcBef>
                          <a:spcPts val="300"/>
                        </a:spcBef>
                        <a:spcAft>
                          <a:spcPts val="0"/>
                        </a:spcAft>
                      </a:pPr>
                      <a:r>
                        <a:rPr lang="en-GB" sz="1200" b="1" dirty="0">
                          <a:solidFill>
                            <a:srgbClr val="000000"/>
                          </a:solidFill>
                          <a:effectLst/>
                          <a:latin typeface="Arial"/>
                          <a:ea typeface="Times New Roman"/>
                          <a:cs typeface="Arial"/>
                        </a:rPr>
                        <a:t>Questions</a:t>
                      </a:r>
                      <a:endParaRPr lang="en-GB" sz="1200" dirty="0">
                        <a:effectLst/>
                        <a:latin typeface="Arial"/>
                        <a:ea typeface="Times New Roman"/>
                        <a:cs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105 marks, with a mixture of short and long answer questions</a:t>
                      </a:r>
                      <a:endParaRPr lang="en-GB" sz="1200" dirty="0">
                        <a:effectLst/>
                        <a:latin typeface="Times New Roman"/>
                        <a:ea typeface="Times New Roman"/>
                      </a:endParaRPr>
                    </a:p>
                    <a:p>
                      <a:pPr marL="457200">
                        <a:spcBef>
                          <a:spcPts val="300"/>
                        </a:spcBef>
                        <a:spcAft>
                          <a:spcPts val="0"/>
                        </a:spcAft>
                      </a:pPr>
                      <a:r>
                        <a:rPr lang="en-GB" sz="1200" dirty="0">
                          <a:solidFill>
                            <a:srgbClr val="000000"/>
                          </a:solidFill>
                          <a:effectLst/>
                          <a:latin typeface="Arial"/>
                          <a:ea typeface="Times New Roman"/>
                        </a:rPr>
                        <a:t> </a:t>
                      </a:r>
                      <a:endParaRPr lang="en-GB" sz="12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Bef>
                          <a:spcPts val="300"/>
                        </a:spcBef>
                        <a:spcAft>
                          <a:spcPts val="0"/>
                        </a:spcAft>
                      </a:pPr>
                      <a:r>
                        <a:rPr lang="en-GB" sz="1000" b="1" dirty="0">
                          <a:solidFill>
                            <a:srgbClr val="000000"/>
                          </a:solidFill>
                          <a:effectLst/>
                          <a:latin typeface="Arial"/>
                          <a:ea typeface="Times New Roman"/>
                        </a:rPr>
                        <a:t> </a:t>
                      </a:r>
                      <a:endParaRPr lang="en-GB" sz="10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ts val="1300"/>
                        </a:lnSpc>
                        <a:spcBef>
                          <a:spcPts val="300"/>
                        </a:spcBef>
                        <a:spcAft>
                          <a:spcPts val="0"/>
                        </a:spcAft>
                      </a:pPr>
                      <a:r>
                        <a:rPr lang="en-GB" sz="1200" b="1" dirty="0">
                          <a:solidFill>
                            <a:srgbClr val="000000"/>
                          </a:solidFill>
                          <a:effectLst/>
                          <a:latin typeface="Arial"/>
                          <a:ea typeface="Times New Roman"/>
                          <a:cs typeface="Arial"/>
                        </a:rPr>
                        <a:t>Questions</a:t>
                      </a:r>
                      <a:endParaRPr lang="en-GB" sz="1200" dirty="0">
                        <a:effectLst/>
                        <a:latin typeface="Arial"/>
                        <a:ea typeface="Times New Roman"/>
                        <a:cs typeface="Times New Roman"/>
                      </a:endParaRPr>
                    </a:p>
                    <a:p>
                      <a:pPr marL="171450" lvl="0" indent="-171450">
                        <a:spcBef>
                          <a:spcPts val="300"/>
                        </a:spcBef>
                        <a:spcAft>
                          <a:spcPts val="0"/>
                        </a:spcAft>
                        <a:buFont typeface="Arial" panose="020B0604020202020204" pitchFamily="34" charset="0"/>
                        <a:buChar char="•"/>
                        <a:tabLst>
                          <a:tab pos="270510" algn="l"/>
                        </a:tabLst>
                      </a:pPr>
                      <a:r>
                        <a:rPr lang="en-GB" sz="1200" dirty="0">
                          <a:solidFill>
                            <a:srgbClr val="000000"/>
                          </a:solidFill>
                          <a:effectLst/>
                          <a:latin typeface="Arial"/>
                          <a:ea typeface="Times New Roman"/>
                        </a:rPr>
                        <a:t>105 marks, with a mixture of short and long answer questions</a:t>
                      </a:r>
                      <a:endParaRPr lang="en-GB" sz="1200" dirty="0">
                        <a:effectLst/>
                        <a:latin typeface="Times New Roman"/>
                        <a:ea typeface="Times New Roman"/>
                      </a:endParaRPr>
                    </a:p>
                    <a:p>
                      <a:pPr marL="457200">
                        <a:spcBef>
                          <a:spcPts val="300"/>
                        </a:spcBef>
                        <a:spcAft>
                          <a:spcPts val="0"/>
                        </a:spcAft>
                      </a:pPr>
                      <a:r>
                        <a:rPr lang="en-GB" sz="1200" dirty="0">
                          <a:solidFill>
                            <a:srgbClr val="000000"/>
                          </a:solidFill>
                          <a:effectLst/>
                          <a:latin typeface="Arial"/>
                          <a:ea typeface="Times New Roman"/>
                        </a:rPr>
                        <a:t> </a:t>
                      </a:r>
                      <a:endParaRPr lang="en-GB" sz="12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spcAft>
                          <a:spcPts val="0"/>
                        </a:spcAft>
                      </a:pPr>
                      <a:r>
                        <a:rPr lang="en-GB" sz="1000" b="1" dirty="0">
                          <a:solidFill>
                            <a:srgbClr val="000000"/>
                          </a:solidFill>
                          <a:effectLst/>
                          <a:latin typeface="Arial"/>
                          <a:ea typeface="Times New Roman"/>
                        </a:rPr>
                        <a:t> </a:t>
                      </a:r>
                      <a:endParaRPr lang="en-GB" sz="1000" dirty="0">
                        <a:effectLst/>
                        <a:latin typeface="Times New Roman"/>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nSpc>
                          <a:spcPts val="1300"/>
                        </a:lnSpc>
                        <a:spcBef>
                          <a:spcPts val="300"/>
                        </a:spcBef>
                        <a:spcAft>
                          <a:spcPts val="0"/>
                        </a:spcAft>
                      </a:pPr>
                      <a:r>
                        <a:rPr lang="en-GB" sz="1200" b="1" dirty="0">
                          <a:solidFill>
                            <a:srgbClr val="000000"/>
                          </a:solidFill>
                          <a:effectLst/>
                          <a:latin typeface="Arial"/>
                          <a:ea typeface="Times New Roman"/>
                          <a:cs typeface="Arial"/>
                        </a:rPr>
                        <a:t>Questions</a:t>
                      </a:r>
                      <a:endParaRPr lang="en-GB" sz="1200" dirty="0">
                        <a:effectLst/>
                        <a:latin typeface="Arial"/>
                        <a:ea typeface="Times New Roman"/>
                        <a:cs typeface="Times New Roman"/>
                      </a:endParaRPr>
                    </a:p>
                    <a:p>
                      <a:pPr marL="171450" indent="-171450">
                        <a:buFont typeface="Arial" panose="020B0604020202020204" pitchFamily="34" charset="0"/>
                        <a:buChar char="•"/>
                      </a:pPr>
                      <a:r>
                        <a:rPr lang="en-GB" sz="1200" b="0" i="0" u="none" strike="noStrike" kern="1200" baseline="0" dirty="0">
                          <a:solidFill>
                            <a:schemeClr val="tx1"/>
                          </a:solidFill>
                          <a:latin typeface="+mj-lt"/>
                          <a:ea typeface="+mn-ea"/>
                          <a:cs typeface="+mn-cs"/>
                        </a:rPr>
                        <a:t>40 marks of questions on practical techniques and data analysis</a:t>
                      </a:r>
                    </a:p>
                    <a:p>
                      <a:pPr marL="171450" indent="-171450">
                        <a:buFont typeface="Arial" panose="020B0604020202020204" pitchFamily="34" charset="0"/>
                        <a:buChar char="•"/>
                      </a:pPr>
                      <a:r>
                        <a:rPr lang="en-GB" sz="1200" b="0" i="0" u="none" strike="noStrike" kern="1200" baseline="0" dirty="0">
                          <a:solidFill>
                            <a:schemeClr val="tx1"/>
                          </a:solidFill>
                          <a:latin typeface="+mj-lt"/>
                          <a:ea typeface="+mn-ea"/>
                          <a:cs typeface="+mn-cs"/>
                        </a:rPr>
                        <a:t>20 marks of questions testing across the specification</a:t>
                      </a:r>
                    </a:p>
                    <a:p>
                      <a:pPr marL="171450" indent="-171450">
                        <a:buFont typeface="Arial" panose="020B0604020202020204" pitchFamily="34" charset="0"/>
                        <a:buChar char="•"/>
                      </a:pPr>
                      <a:r>
                        <a:rPr lang="en-GB" sz="1200" b="0" i="0" u="none" strike="noStrike" kern="1200" baseline="0" dirty="0">
                          <a:solidFill>
                            <a:schemeClr val="tx1"/>
                          </a:solidFill>
                          <a:latin typeface="+mj-lt"/>
                          <a:ea typeface="+mn-ea"/>
                          <a:cs typeface="+mn-cs"/>
                        </a:rPr>
                        <a:t>30 marks of multiple choice questions</a:t>
                      </a:r>
                      <a:r>
                        <a:rPr lang="en-GB" sz="1200" b="0" dirty="0">
                          <a:solidFill>
                            <a:srgbClr val="000000"/>
                          </a:solidFill>
                          <a:effectLst/>
                          <a:latin typeface="+mj-lt"/>
                          <a:ea typeface="Times New Roman"/>
                        </a:rPr>
                        <a:t> </a:t>
                      </a:r>
                      <a:endParaRPr lang="en-GB" sz="1200" b="0" dirty="0">
                        <a:effectLst/>
                        <a:latin typeface="+mj-lt"/>
                        <a:ea typeface="Times New Roman"/>
                      </a:endParaRPr>
                    </a:p>
                  </a:txBody>
                  <a:tcPr marL="46882" marR="468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138737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Support</a:t>
            </a:r>
          </a:p>
        </p:txBody>
      </p:sp>
      <p:sp>
        <p:nvSpPr>
          <p:cNvPr id="3" name="Content Placeholder 2"/>
          <p:cNvSpPr>
            <a:spLocks noGrp="1"/>
          </p:cNvSpPr>
          <p:nvPr>
            <p:ph idx="1"/>
          </p:nvPr>
        </p:nvSpPr>
        <p:spPr>
          <a:xfrm>
            <a:off x="561093" y="1406074"/>
            <a:ext cx="10515600" cy="4351338"/>
          </a:xfrm>
        </p:spPr>
        <p:txBody>
          <a:bodyPr/>
          <a:lstStyle/>
          <a:p>
            <a:r>
              <a:rPr lang="en-GB" dirty="0"/>
              <a:t>Self-completion notes and past exam questions on TEAMS</a:t>
            </a:r>
          </a:p>
          <a:p>
            <a:r>
              <a:rPr lang="en-GB" dirty="0"/>
              <a:t>Flipped learning for all lessons</a:t>
            </a:r>
          </a:p>
          <a:p>
            <a:r>
              <a:rPr lang="en-GB" dirty="0"/>
              <a:t>Regular assessment using past paper questions</a:t>
            </a:r>
          </a:p>
          <a:p>
            <a:r>
              <a:rPr lang="en-GB" dirty="0"/>
              <a:t>After ALL tests there are videos that students watch and make notes on; of a teacher going through each question</a:t>
            </a:r>
          </a:p>
          <a:p>
            <a:r>
              <a:rPr lang="en-GB" dirty="0"/>
              <a:t>Individual intervention questions based on strengths and weaknesses</a:t>
            </a:r>
          </a:p>
          <a:p>
            <a:r>
              <a:rPr lang="en-GB" dirty="0"/>
              <a:t>After-school help sessions</a:t>
            </a:r>
          </a:p>
          <a:p>
            <a:r>
              <a:rPr lang="en-GB" dirty="0"/>
              <a:t>Drop in clinic available on Monday lunchtime</a:t>
            </a:r>
          </a:p>
          <a:p>
            <a:r>
              <a:rPr lang="en-GB" dirty="0"/>
              <a:t>Individual support as and when needed – just ask</a:t>
            </a:r>
          </a:p>
          <a:p>
            <a:pPr marL="0" indent="0">
              <a:buNone/>
            </a:pPr>
            <a:endParaRPr lang="en-GB" dirty="0"/>
          </a:p>
          <a:p>
            <a:pPr marL="0" indent="0">
              <a:buNone/>
            </a:pPr>
            <a:r>
              <a:rPr lang="en-GB" dirty="0"/>
              <a:t>Email: </a:t>
            </a:r>
            <a:r>
              <a:rPr lang="en-GB" dirty="0">
                <a:hlinkClick r:id="rId2"/>
              </a:rPr>
              <a:t>drrberry@st-ambrosecollege.org.uk</a:t>
            </a:r>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9852407" y="188640"/>
            <a:ext cx="1800225" cy="2381250"/>
          </a:xfrm>
          <a:prstGeom prst="rect">
            <a:avLst/>
          </a:prstGeom>
        </p:spPr>
      </p:pic>
      <p:sp>
        <p:nvSpPr>
          <p:cNvPr id="5" name="Rectangle: Rounded Corners 4">
            <a:extLst>
              <a:ext uri="{FF2B5EF4-FFF2-40B4-BE49-F238E27FC236}">
                <a16:creationId xmlns:a16="http://schemas.microsoft.com/office/drawing/2014/main" id="{D78A5B16-6116-4F52-A2A1-9A91E0310B55}"/>
              </a:ext>
            </a:extLst>
          </p:cNvPr>
          <p:cNvSpPr/>
          <p:nvPr/>
        </p:nvSpPr>
        <p:spPr>
          <a:xfrm>
            <a:off x="6455001" y="3766776"/>
            <a:ext cx="4760246" cy="1672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Flipped Learning</a:t>
            </a:r>
          </a:p>
          <a:p>
            <a:pPr algn="ctr"/>
            <a:r>
              <a:rPr lang="en-GB" dirty="0"/>
              <a:t>“It's good to read the notes before hand and get it all explained in lesson rather than writing it down and listening to it at the same time.”</a:t>
            </a:r>
          </a:p>
          <a:p>
            <a:pPr algn="ctr"/>
            <a:r>
              <a:rPr lang="en-GB" dirty="0"/>
              <a:t>(Year 13 student)</a:t>
            </a:r>
          </a:p>
        </p:txBody>
      </p:sp>
      <p:sp>
        <p:nvSpPr>
          <p:cNvPr id="6" name="Rectangle: Rounded Corners 5">
            <a:extLst>
              <a:ext uri="{FF2B5EF4-FFF2-40B4-BE49-F238E27FC236}">
                <a16:creationId xmlns:a16="http://schemas.microsoft.com/office/drawing/2014/main" id="{92700022-4893-59A5-D5C4-263019842F92}"/>
              </a:ext>
            </a:extLst>
          </p:cNvPr>
          <p:cNvSpPr/>
          <p:nvPr/>
        </p:nvSpPr>
        <p:spPr>
          <a:xfrm>
            <a:off x="6023992" y="208861"/>
            <a:ext cx="3384376" cy="10409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“Well </a:t>
            </a:r>
            <a:r>
              <a:rPr lang="en-GB" dirty="0" err="1"/>
              <a:t>layed</a:t>
            </a:r>
            <a:r>
              <a:rPr lang="en-GB" dirty="0"/>
              <a:t> out and very enjoyable. Flipped learning is a great model.” (Year 13 student)</a:t>
            </a:r>
          </a:p>
          <a:p>
            <a:pPr algn="ctr"/>
            <a:endParaRPr lang="en-GB" dirty="0"/>
          </a:p>
        </p:txBody>
      </p:sp>
    </p:spTree>
    <p:extLst>
      <p:ext uri="{BB962C8B-B14F-4D97-AF65-F5344CB8AC3E}">
        <p14:creationId xmlns:p14="http://schemas.microsoft.com/office/powerpoint/2010/main" val="90786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2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0"/>
                                        <p:tgtEl>
                                          <p:spTgt spid="3">
                                            <p:txEl>
                                              <p:pRg st="0" end="0"/>
                                            </p:txEl>
                                          </p:spTgt>
                                        </p:tgtEl>
                                      </p:cBhvr>
                                    </p:animEffect>
                                  </p:childTnLst>
                                </p:cTn>
                              </p:par>
                            </p:childTnLst>
                          </p:cTn>
                        </p:par>
                        <p:par>
                          <p:cTn id="11" fill="hold">
                            <p:stCondLst>
                              <p:cond delay="7000"/>
                            </p:stCondLst>
                            <p:childTnLst>
                              <p:par>
                                <p:cTn id="12" presetID="10" presetClass="entr" presetSubtype="0" fill="hold" nodeType="afterEffect">
                                  <p:stCondLst>
                                    <p:cond delay="2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childTnLst>
                                </p:cTn>
                              </p:par>
                            </p:childTnLst>
                          </p:cTn>
                        </p:par>
                        <p:par>
                          <p:cTn id="15" fill="hold">
                            <p:stCondLst>
                              <p:cond delay="14000"/>
                            </p:stCondLst>
                            <p:childTnLst>
                              <p:par>
                                <p:cTn id="16" presetID="10" presetClass="entr" presetSubtype="0" fill="hold" nodeType="afterEffect">
                                  <p:stCondLst>
                                    <p:cond delay="200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0"/>
                                        <p:tgtEl>
                                          <p:spTgt spid="3">
                                            <p:txEl>
                                              <p:pRg st="2" end="2"/>
                                            </p:txEl>
                                          </p:spTgt>
                                        </p:tgtEl>
                                      </p:cBhvr>
                                    </p:animEffect>
                                  </p:childTnLst>
                                </p:cTn>
                              </p:par>
                            </p:childTnLst>
                          </p:cTn>
                        </p:par>
                        <p:par>
                          <p:cTn id="19" fill="hold">
                            <p:stCondLst>
                              <p:cond delay="21000"/>
                            </p:stCondLst>
                            <p:childTnLst>
                              <p:par>
                                <p:cTn id="20" presetID="10" presetClass="entr" presetSubtype="0" fill="hold" nodeType="afterEffect">
                                  <p:stCondLst>
                                    <p:cond delay="2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0"/>
                                        <p:tgtEl>
                                          <p:spTgt spid="3">
                                            <p:txEl>
                                              <p:pRg st="3" end="3"/>
                                            </p:txEl>
                                          </p:spTgt>
                                        </p:tgtEl>
                                      </p:cBhvr>
                                    </p:animEffect>
                                  </p:childTnLst>
                                </p:cTn>
                              </p:par>
                            </p:childTnLst>
                          </p:cTn>
                        </p:par>
                        <p:par>
                          <p:cTn id="23" fill="hold">
                            <p:stCondLst>
                              <p:cond delay="28000"/>
                            </p:stCondLst>
                            <p:childTnLst>
                              <p:par>
                                <p:cTn id="24" presetID="10" presetClass="entr" presetSubtype="0" fill="hold" nodeType="afterEffect">
                                  <p:stCondLst>
                                    <p:cond delay="200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0"/>
                                        <p:tgtEl>
                                          <p:spTgt spid="3">
                                            <p:txEl>
                                              <p:pRg st="4" end="4"/>
                                            </p:txEl>
                                          </p:spTgt>
                                        </p:tgtEl>
                                      </p:cBhvr>
                                    </p:animEffect>
                                  </p:childTnLst>
                                </p:cTn>
                              </p:par>
                            </p:childTnLst>
                          </p:cTn>
                        </p:par>
                        <p:par>
                          <p:cTn id="27" fill="hold">
                            <p:stCondLst>
                              <p:cond delay="35000"/>
                            </p:stCondLst>
                            <p:childTnLst>
                              <p:par>
                                <p:cTn id="28" presetID="10" presetClass="entr" presetSubtype="0" fill="hold" nodeType="afterEffect">
                                  <p:stCondLst>
                                    <p:cond delay="200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0"/>
                                        <p:tgtEl>
                                          <p:spTgt spid="3">
                                            <p:txEl>
                                              <p:pRg st="5" end="5"/>
                                            </p:txEl>
                                          </p:spTgt>
                                        </p:tgtEl>
                                      </p:cBhvr>
                                    </p:animEffect>
                                  </p:childTnLst>
                                </p:cTn>
                              </p:par>
                            </p:childTnLst>
                          </p:cTn>
                        </p:par>
                        <p:par>
                          <p:cTn id="31" fill="hold">
                            <p:stCondLst>
                              <p:cond delay="42000"/>
                            </p:stCondLst>
                            <p:childTnLst>
                              <p:par>
                                <p:cTn id="32" presetID="10" presetClass="entr" presetSubtype="0" fill="hold" nodeType="afterEffect">
                                  <p:stCondLst>
                                    <p:cond delay="200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0"/>
                                        <p:tgtEl>
                                          <p:spTgt spid="3">
                                            <p:txEl>
                                              <p:pRg st="6" end="6"/>
                                            </p:txEl>
                                          </p:spTgt>
                                        </p:tgtEl>
                                      </p:cBhvr>
                                    </p:animEffect>
                                  </p:childTnLst>
                                </p:cTn>
                              </p:par>
                            </p:childTnLst>
                          </p:cTn>
                        </p:par>
                        <p:par>
                          <p:cTn id="35" fill="hold">
                            <p:stCondLst>
                              <p:cond delay="49000"/>
                            </p:stCondLst>
                            <p:childTnLst>
                              <p:par>
                                <p:cTn id="36" presetID="10" presetClass="entr" presetSubtype="0" fill="hold" nodeType="afterEffect">
                                  <p:stCondLst>
                                    <p:cond delay="200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0"/>
                                        <p:tgtEl>
                                          <p:spTgt spid="3">
                                            <p:txEl>
                                              <p:pRg st="7" end="7"/>
                                            </p:txEl>
                                          </p:spTgt>
                                        </p:tgtEl>
                                      </p:cBhvr>
                                    </p:animEffect>
                                  </p:childTnLst>
                                </p:cTn>
                              </p:par>
                            </p:childTnLst>
                          </p:cTn>
                        </p:par>
                        <p:par>
                          <p:cTn id="39" fill="hold">
                            <p:stCondLst>
                              <p:cond delay="56000"/>
                            </p:stCondLst>
                            <p:childTnLst>
                              <p:par>
                                <p:cTn id="40" presetID="10" presetClass="entr" presetSubtype="0" fill="hold" nodeType="afterEffect">
                                  <p:stCondLst>
                                    <p:cond delay="200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5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Because you enjoy it</a:t>
            </a:r>
          </a:p>
        </p:txBody>
      </p:sp>
      <p:sp>
        <p:nvSpPr>
          <p:cNvPr id="3" name="Content Placeholder 2"/>
          <p:cNvSpPr>
            <a:spLocks noGrp="1"/>
          </p:cNvSpPr>
          <p:nvPr>
            <p:ph idx="1"/>
          </p:nvPr>
        </p:nvSpPr>
        <p:spPr/>
        <p:txBody>
          <a:bodyPr>
            <a:normAutofit/>
          </a:bodyPr>
          <a:lstStyle/>
          <a:p>
            <a:r>
              <a:rPr lang="en-GB" sz="3200" dirty="0"/>
              <a:t>Chemistry A level is designed to follow on from GCSE Chemistry. (And Combined Science Chemistry)</a:t>
            </a:r>
          </a:p>
          <a:p>
            <a:r>
              <a:rPr lang="en-GB" sz="3200" dirty="0"/>
              <a:t>There is a greater emphasis on formulas, equations and chemical calculations</a:t>
            </a:r>
          </a:p>
          <a:p>
            <a:r>
              <a:rPr lang="en-GB" sz="3200" dirty="0"/>
              <a:t>Re-visit familiar topics like Rates of Reaction and Bonding and Structure</a:t>
            </a:r>
          </a:p>
        </p:txBody>
      </p:sp>
      <p:sp>
        <p:nvSpPr>
          <p:cNvPr id="4" name="Oval 3">
            <a:extLst>
              <a:ext uri="{FF2B5EF4-FFF2-40B4-BE49-F238E27FC236}">
                <a16:creationId xmlns:a16="http://schemas.microsoft.com/office/drawing/2014/main" id="{F9FCDF01-8B02-4B32-21C4-6AAE3BF372FA}"/>
              </a:ext>
            </a:extLst>
          </p:cNvPr>
          <p:cNvSpPr/>
          <p:nvPr/>
        </p:nvSpPr>
        <p:spPr>
          <a:xfrm>
            <a:off x="4583832" y="188640"/>
            <a:ext cx="7200800" cy="163698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tIns="396000" rtlCol="0" anchor="ctr"/>
          <a:lstStyle/>
          <a:p>
            <a:pPr algn="ctr"/>
            <a:r>
              <a:rPr lang="en-GB" dirty="0"/>
              <a:t>“A fun subject with </a:t>
            </a:r>
            <a:r>
              <a:rPr lang="en-GB" dirty="0" err="1"/>
              <a:t>practicals</a:t>
            </a:r>
            <a:r>
              <a:rPr lang="en-GB" dirty="0"/>
              <a:t>.” Year 13 student.</a:t>
            </a:r>
          </a:p>
          <a:p>
            <a:pPr algn="ctr"/>
            <a:r>
              <a:rPr lang="en-GB" dirty="0"/>
              <a:t>“The content was very engaging and I enjoyed talking to and being with my teachers and classmates.”</a:t>
            </a:r>
          </a:p>
          <a:p>
            <a:pPr algn="ctr"/>
            <a:r>
              <a:rPr lang="en-GB" dirty="0"/>
              <a:t>Year 13 student.</a:t>
            </a:r>
          </a:p>
          <a:p>
            <a:pPr algn="ctr"/>
            <a:endParaRPr lang="en-GB" dirty="0"/>
          </a:p>
        </p:txBody>
      </p:sp>
    </p:spTree>
    <p:custDataLst>
      <p:tags r:id="rId1"/>
    </p:custDataLst>
    <p:extLst>
      <p:ext uri="{BB962C8B-B14F-4D97-AF65-F5344CB8AC3E}">
        <p14:creationId xmlns:p14="http://schemas.microsoft.com/office/powerpoint/2010/main" val="1897837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animEffect transition="in" filter="fade">
                                      <p:cBhvr>
                                        <p:cTn id="9" dur="5000"/>
                                        <p:tgtEl>
                                          <p:spTgt spid="3">
                                            <p:txEl>
                                              <p:pRg st="0" end="0"/>
                                            </p:txEl>
                                          </p:spTgt>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7707" y="212552"/>
            <a:ext cx="7024744" cy="757888"/>
          </a:xfrm>
        </p:spPr>
        <p:txBody>
          <a:bodyPr/>
          <a:lstStyle/>
          <a:p>
            <a:r>
              <a:rPr lang="en-GB" dirty="0"/>
              <a:t>For the future</a:t>
            </a:r>
          </a:p>
        </p:txBody>
      </p:sp>
      <p:sp>
        <p:nvSpPr>
          <p:cNvPr id="3" name="Content Placeholder 2"/>
          <p:cNvSpPr>
            <a:spLocks noGrp="1"/>
          </p:cNvSpPr>
          <p:nvPr>
            <p:ph idx="1"/>
          </p:nvPr>
        </p:nvSpPr>
        <p:spPr>
          <a:xfrm>
            <a:off x="213049" y="970440"/>
            <a:ext cx="7251104" cy="2892697"/>
          </a:xfrm>
        </p:spPr>
        <p:txBody>
          <a:bodyPr>
            <a:noAutofit/>
          </a:bodyPr>
          <a:lstStyle/>
          <a:p>
            <a:r>
              <a:rPr lang="en-GB" sz="2800" dirty="0"/>
              <a:t>A good (and often required) choice for students considering careers in the health and clinical professions, including medicine, veterinary science, nursing, dentistry and forensic science. </a:t>
            </a:r>
          </a:p>
          <a:p>
            <a:r>
              <a:rPr lang="en-GB" sz="2800" dirty="0"/>
              <a:t>Prepares students for numerous  other careers as it develops a number of desirable skills, (allowing you to keep your options open!)</a:t>
            </a:r>
          </a:p>
          <a:p>
            <a:r>
              <a:rPr lang="en-GB" sz="2800" dirty="0"/>
              <a:t>Follow the QI code above for further information on the careers that Chemistry can lead to.</a:t>
            </a:r>
          </a:p>
        </p:txBody>
      </p:sp>
      <p:pic>
        <p:nvPicPr>
          <p:cNvPr id="4" name="Picture 3"/>
          <p:cNvPicPr>
            <a:picLocks noChangeAspect="1"/>
          </p:cNvPicPr>
          <p:nvPr/>
        </p:nvPicPr>
        <p:blipFill rotWithShape="1">
          <a:blip r:embed="rId2"/>
          <a:srcRect r="2750" b="2996"/>
          <a:stretch/>
        </p:blipFill>
        <p:spPr>
          <a:xfrm>
            <a:off x="10200456" y="188640"/>
            <a:ext cx="1778496" cy="1783259"/>
          </a:xfrm>
          <a:prstGeom prst="rect">
            <a:avLst/>
          </a:prstGeom>
        </p:spPr>
      </p:pic>
      <p:sp>
        <p:nvSpPr>
          <p:cNvPr id="5" name="Oval 4">
            <a:extLst>
              <a:ext uri="{FF2B5EF4-FFF2-40B4-BE49-F238E27FC236}">
                <a16:creationId xmlns:a16="http://schemas.microsoft.com/office/drawing/2014/main" id="{69760E66-D1C4-FAF3-CE41-B7DC40AFE2CE}"/>
              </a:ext>
            </a:extLst>
          </p:cNvPr>
          <p:cNvSpPr/>
          <p:nvPr/>
        </p:nvSpPr>
        <p:spPr>
          <a:xfrm>
            <a:off x="7608168" y="2276872"/>
            <a:ext cx="4184983" cy="340878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“I think its a really interesting and challenging course, as well as being very useful when pursuing many different careers, and its also very well supported by teachers so if you’re struggling its very well managed”</a:t>
            </a:r>
          </a:p>
          <a:p>
            <a:pPr algn="ctr"/>
            <a:r>
              <a:rPr lang="en-GB" dirty="0"/>
              <a:t>Year 13 Student</a:t>
            </a:r>
          </a:p>
        </p:txBody>
      </p:sp>
    </p:spTree>
    <p:extLst>
      <p:ext uri="{BB962C8B-B14F-4D97-AF65-F5344CB8AC3E}">
        <p14:creationId xmlns:p14="http://schemas.microsoft.com/office/powerpoint/2010/main" val="3034165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10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0"/>
                                        <p:tgtEl>
                                          <p:spTgt spid="3">
                                            <p:txEl>
                                              <p:pRg st="0" end="0"/>
                                            </p:txEl>
                                          </p:spTgt>
                                        </p:tgtEl>
                                      </p:cBhvr>
                                    </p:animEffect>
                                  </p:childTnLst>
                                </p:cTn>
                              </p:par>
                            </p:childTnLst>
                          </p:cTn>
                        </p:par>
                        <p:par>
                          <p:cTn id="11" fill="hold">
                            <p:stCondLst>
                              <p:cond delay="150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childTnLst>
                                </p:cTn>
                              </p:par>
                            </p:childTnLst>
                          </p:cTn>
                        </p:par>
                        <p:par>
                          <p:cTn id="15" fill="hold">
                            <p:stCondLst>
                              <p:cond delay="20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the challenge</a:t>
            </a:r>
          </a:p>
        </p:txBody>
      </p:sp>
      <p:sp>
        <p:nvSpPr>
          <p:cNvPr id="3" name="Content Placeholder 2"/>
          <p:cNvSpPr>
            <a:spLocks noGrp="1"/>
          </p:cNvSpPr>
          <p:nvPr>
            <p:ph idx="1"/>
          </p:nvPr>
        </p:nvSpPr>
        <p:spPr>
          <a:xfrm>
            <a:off x="838200" y="1412776"/>
            <a:ext cx="7058000" cy="4764187"/>
          </a:xfrm>
        </p:spPr>
        <p:txBody>
          <a:bodyPr>
            <a:normAutofit/>
          </a:bodyPr>
          <a:lstStyle/>
          <a:p>
            <a:r>
              <a:rPr lang="en-GB" sz="2800" dirty="0"/>
              <a:t>A-level Chemistry is designed to be rigorous, while maintaining fair and balanced question papers. This includes testing synoptic understanding, knowledge of How Science Works and providing stretch and challenge.</a:t>
            </a:r>
          </a:p>
          <a:p>
            <a:r>
              <a:rPr lang="en-GB" sz="2800" dirty="0"/>
              <a:t>The problem-solving skills developed will be applicable to </a:t>
            </a:r>
            <a:r>
              <a:rPr lang="en-GB" sz="2800" b="1" dirty="0"/>
              <a:t>many career pathways </a:t>
            </a:r>
            <a:r>
              <a:rPr lang="en-GB" sz="2800" dirty="0"/>
              <a:t>in or outside science</a:t>
            </a:r>
          </a:p>
        </p:txBody>
      </p:sp>
      <p:grpSp>
        <p:nvGrpSpPr>
          <p:cNvPr id="7" name="Group 6"/>
          <p:cNvGrpSpPr/>
          <p:nvPr/>
        </p:nvGrpSpPr>
        <p:grpSpPr>
          <a:xfrm>
            <a:off x="7863902" y="3212976"/>
            <a:ext cx="3682143" cy="2472680"/>
            <a:chOff x="8293957" y="3284984"/>
            <a:chExt cx="3682143" cy="2472680"/>
          </a:xfrm>
        </p:grpSpPr>
        <p:pic>
          <p:nvPicPr>
            <p:cNvPr id="5" name="Picture 4"/>
            <p:cNvPicPr>
              <a:picLocks noChangeAspect="1"/>
            </p:cNvPicPr>
            <p:nvPr/>
          </p:nvPicPr>
          <p:blipFill>
            <a:blip r:embed="rId2"/>
            <a:stretch>
              <a:fillRect/>
            </a:stretch>
          </p:blipFill>
          <p:spPr>
            <a:xfrm>
              <a:off x="8293957" y="3284984"/>
              <a:ext cx="3682143" cy="2472680"/>
            </a:xfrm>
            <a:prstGeom prst="rect">
              <a:avLst/>
            </a:prstGeom>
          </p:spPr>
        </p:pic>
        <p:sp>
          <p:nvSpPr>
            <p:cNvPr id="6" name="Rectangle 5"/>
            <p:cNvSpPr/>
            <p:nvPr/>
          </p:nvSpPr>
          <p:spPr>
            <a:xfrm>
              <a:off x="8296094" y="5539977"/>
              <a:ext cx="72008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Rectangle: Rounded Corners 3">
            <a:extLst>
              <a:ext uri="{FF2B5EF4-FFF2-40B4-BE49-F238E27FC236}">
                <a16:creationId xmlns:a16="http://schemas.microsoft.com/office/drawing/2014/main" id="{1B2FE539-2055-6A52-239C-B78F8CBF415C}"/>
              </a:ext>
            </a:extLst>
          </p:cNvPr>
          <p:cNvSpPr/>
          <p:nvPr/>
        </p:nvSpPr>
        <p:spPr>
          <a:xfrm>
            <a:off x="8184232" y="136265"/>
            <a:ext cx="3672408"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a challenging a level, and not for the faint hearted however it is engaging, well-resourced and fun.”</a:t>
            </a:r>
          </a:p>
          <a:p>
            <a:pPr algn="ctr"/>
            <a:r>
              <a:rPr lang="en-GB" dirty="0"/>
              <a:t>(Year 13 student)</a:t>
            </a:r>
          </a:p>
        </p:txBody>
      </p:sp>
    </p:spTree>
    <p:extLst>
      <p:ext uri="{BB962C8B-B14F-4D97-AF65-F5344CB8AC3E}">
        <p14:creationId xmlns:p14="http://schemas.microsoft.com/office/powerpoint/2010/main" val="10017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0"/>
                                        <p:tgtEl>
                                          <p:spTgt spid="3">
                                            <p:txEl>
                                              <p:pRg st="0" end="0"/>
                                            </p:txEl>
                                          </p:spTgt>
                                        </p:tgtEl>
                                      </p:cBhvr>
                                    </p:animEffec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D2146-FE16-415C-A995-ECD50261382C}"/>
              </a:ext>
            </a:extLst>
          </p:cNvPr>
          <p:cNvSpPr>
            <a:spLocks noGrp="1"/>
          </p:cNvSpPr>
          <p:nvPr>
            <p:ph type="title"/>
          </p:nvPr>
        </p:nvSpPr>
        <p:spPr>
          <a:xfrm>
            <a:off x="830427" y="120685"/>
            <a:ext cx="10515600" cy="1325563"/>
          </a:xfrm>
        </p:spPr>
        <p:txBody>
          <a:bodyPr/>
          <a:lstStyle/>
          <a:p>
            <a:r>
              <a:rPr lang="en-GB" dirty="0"/>
              <a:t>For the extra and super-curricular</a:t>
            </a:r>
          </a:p>
        </p:txBody>
      </p:sp>
      <p:sp>
        <p:nvSpPr>
          <p:cNvPr id="3" name="Content Placeholder 2">
            <a:extLst>
              <a:ext uri="{FF2B5EF4-FFF2-40B4-BE49-F238E27FC236}">
                <a16:creationId xmlns:a16="http://schemas.microsoft.com/office/drawing/2014/main" id="{FB7D8294-687B-422F-969A-CE62DB3EB74F}"/>
              </a:ext>
            </a:extLst>
          </p:cNvPr>
          <p:cNvSpPr>
            <a:spLocks noGrp="1"/>
          </p:cNvSpPr>
          <p:nvPr>
            <p:ph idx="1"/>
          </p:nvPr>
        </p:nvSpPr>
        <p:spPr>
          <a:xfrm>
            <a:off x="695400" y="1196752"/>
            <a:ext cx="10515600" cy="4764187"/>
          </a:xfrm>
        </p:spPr>
        <p:txBody>
          <a:bodyPr>
            <a:normAutofit lnSpcReduction="10000"/>
          </a:bodyPr>
          <a:lstStyle/>
          <a:p>
            <a:r>
              <a:rPr lang="en-GB" sz="4000" dirty="0"/>
              <a:t>Cambridge Chemistry Race in year 12 at Cambridge or Oxford University</a:t>
            </a:r>
          </a:p>
          <a:p>
            <a:r>
              <a:rPr lang="en-GB" sz="4000" dirty="0"/>
              <a:t>C3L6 - Chemistry Challenge in year 12</a:t>
            </a:r>
          </a:p>
          <a:p>
            <a:r>
              <a:rPr lang="en-GB" sz="4000" dirty="0"/>
              <a:t>Chemistry Olympiad in year 13</a:t>
            </a:r>
          </a:p>
          <a:p>
            <a:r>
              <a:rPr lang="en-GB" sz="4000" dirty="0"/>
              <a:t>On going prizes available for completing the weekly “Chemistry Challenge”</a:t>
            </a:r>
          </a:p>
          <a:p>
            <a:r>
              <a:rPr lang="en-GB" sz="4000" dirty="0"/>
              <a:t>Fortnightly “Chem Race” at Chem Soc</a:t>
            </a:r>
          </a:p>
          <a:p>
            <a:r>
              <a:rPr lang="en-GB" sz="4000" dirty="0"/>
              <a:t>Practical work at Lancaster University</a:t>
            </a:r>
          </a:p>
          <a:p>
            <a:endParaRPr lang="en-GB" sz="3600" dirty="0"/>
          </a:p>
        </p:txBody>
      </p:sp>
    </p:spTree>
    <p:extLst>
      <p:ext uri="{BB962C8B-B14F-4D97-AF65-F5344CB8AC3E}">
        <p14:creationId xmlns:p14="http://schemas.microsoft.com/office/powerpoint/2010/main" val="94642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Because it fits</a:t>
            </a:r>
          </a:p>
        </p:txBody>
      </p:sp>
      <p:sp>
        <p:nvSpPr>
          <p:cNvPr id="3" name="Content Placeholder 2"/>
          <p:cNvSpPr>
            <a:spLocks noGrp="1"/>
          </p:cNvSpPr>
          <p:nvPr>
            <p:ph idx="1"/>
          </p:nvPr>
        </p:nvSpPr>
        <p:spPr/>
        <p:txBody>
          <a:bodyPr>
            <a:normAutofit/>
          </a:bodyPr>
          <a:lstStyle/>
          <a:p>
            <a:r>
              <a:rPr lang="en-GB" sz="2800" dirty="0"/>
              <a:t>Chemistry fits well with other Science A levels and most boys take Chemistry in combination with at least one of Biology, Physics and Mathematics.</a:t>
            </a:r>
          </a:p>
          <a:p>
            <a:endParaRPr lang="en-GB" sz="2800" dirty="0"/>
          </a:p>
          <a:p>
            <a:r>
              <a:rPr lang="en-GB" sz="2800" dirty="0"/>
              <a:t>There is some overlap in content with Biology A level and also with Physics .</a:t>
            </a:r>
          </a:p>
        </p:txBody>
      </p:sp>
    </p:spTree>
    <p:extLst>
      <p:ext uri="{BB962C8B-B14F-4D97-AF65-F5344CB8AC3E}">
        <p14:creationId xmlns:p14="http://schemas.microsoft.com/office/powerpoint/2010/main" val="207530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9"/>
                                          </p:stCondLst>
                                        </p:cTn>
                                        <p:tgtEl>
                                          <p:spTgt spid="2"/>
                                        </p:tgtEl>
                                        <p:attrNameLst>
                                          <p:attrName>style.visibility</p:attrName>
                                        </p:attrNameLst>
                                      </p:cBhvr>
                                      <p:to>
                                        <p:strVal val="visible"/>
                                      </p:to>
                                    </p:set>
                                  </p:childTnLst>
                                </p:cTn>
                              </p:par>
                            </p:childTnLst>
                          </p:cTn>
                        </p:par>
                        <p:par>
                          <p:cTn id="7" fill="hold">
                            <p:stCondLst>
                              <p:cond delay="5000"/>
                            </p:stCondLst>
                            <p:childTnLst>
                              <p:par>
                                <p:cTn id="8" presetID="10" presetClass="entr" presetSubtype="0" fill="hold" nodeType="afterEffect">
                                  <p:stCondLst>
                                    <p:cond delay="100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0"/>
                                        <p:tgtEl>
                                          <p:spTgt spid="3">
                                            <p:txEl>
                                              <p:pRg st="0" end="0"/>
                                            </p:txEl>
                                          </p:spTgt>
                                        </p:tgtEl>
                                      </p:cBhvr>
                                    </p:animEffect>
                                  </p:childTnLst>
                                </p:cTn>
                              </p:par>
                            </p:childTnLst>
                          </p:cTn>
                        </p:par>
                        <p:par>
                          <p:cTn id="11" fill="hold">
                            <p:stCondLst>
                              <p:cond delay="20000"/>
                            </p:stCondLst>
                            <p:childTnLst>
                              <p:par>
                                <p:cTn id="12" presetID="10" presetClass="entr" presetSubtype="0" fill="hold" nodeType="afterEffect">
                                  <p:stCondLst>
                                    <p:cond delay="3000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For the practical</a:t>
            </a:r>
          </a:p>
        </p:txBody>
      </p:sp>
      <p:sp>
        <p:nvSpPr>
          <p:cNvPr id="3" name="Content Placeholder 2"/>
          <p:cNvSpPr>
            <a:spLocks noGrp="1"/>
          </p:cNvSpPr>
          <p:nvPr>
            <p:ph idx="1"/>
          </p:nvPr>
        </p:nvSpPr>
        <p:spPr/>
        <p:txBody>
          <a:bodyPr>
            <a:normAutofit/>
          </a:bodyPr>
          <a:lstStyle/>
          <a:p>
            <a:r>
              <a:rPr lang="en-GB" sz="2800" dirty="0"/>
              <a:t>Students are required to complete a number of standard practical experiments (at least 7 per year) along with many other practicals that we also carry out.</a:t>
            </a:r>
          </a:p>
          <a:p>
            <a:r>
              <a:rPr lang="en-US" sz="2800" dirty="0"/>
              <a:t>The required </a:t>
            </a:r>
            <a:r>
              <a:rPr lang="en-US" sz="2800" dirty="0" err="1"/>
              <a:t>practicals</a:t>
            </a:r>
            <a:r>
              <a:rPr lang="en-US" sz="2800" dirty="0"/>
              <a:t> are assessed during the written exam papers.</a:t>
            </a:r>
            <a:endParaRPr lang="en-GB" sz="2800" dirty="0"/>
          </a:p>
          <a:p>
            <a:r>
              <a:rPr lang="en-GB" sz="2800" dirty="0"/>
              <a:t>Typically 15% of lessons would be related to practical tasks  and double lessons are assigned.</a:t>
            </a:r>
          </a:p>
        </p:txBody>
      </p:sp>
      <p:pic>
        <p:nvPicPr>
          <p:cNvPr id="4" name="Picture 3"/>
          <p:cNvPicPr>
            <a:picLocks noChangeAspect="1"/>
          </p:cNvPicPr>
          <p:nvPr/>
        </p:nvPicPr>
        <p:blipFill>
          <a:blip r:embed="rId2"/>
          <a:stretch>
            <a:fillRect/>
          </a:stretch>
        </p:blipFill>
        <p:spPr>
          <a:xfrm>
            <a:off x="263352" y="4814915"/>
            <a:ext cx="2591370" cy="1827185"/>
          </a:xfrm>
          <a:prstGeom prst="rect">
            <a:avLst/>
          </a:prstGeom>
        </p:spPr>
      </p:pic>
    </p:spTree>
    <p:extLst>
      <p:ext uri="{BB962C8B-B14F-4D97-AF65-F5344CB8AC3E}">
        <p14:creationId xmlns:p14="http://schemas.microsoft.com/office/powerpoint/2010/main" val="40249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0"/>
                                        <p:tgtEl>
                                          <p:spTgt spid="3">
                                            <p:txEl>
                                              <p:pRg st="0" end="0"/>
                                            </p:txEl>
                                          </p:spTgt>
                                        </p:tgtEl>
                                      </p:cBhvr>
                                    </p:animEffect>
                                  </p:childTnLst>
                                </p:cTn>
                              </p:par>
                            </p:childTnLst>
                          </p:cTn>
                        </p:par>
                        <p:par>
                          <p:cTn id="11" fill="hold">
                            <p:stCondLst>
                              <p:cond delay="5000"/>
                            </p:stCondLst>
                            <p:childTnLst>
                              <p:par>
                                <p:cTn id="12" presetID="10" presetClass="entr" presetSubtype="0" fill="hold"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childTnLst>
                                </p:cTn>
                              </p:par>
                            </p:childTnLst>
                          </p:cTn>
                        </p:par>
                        <p:par>
                          <p:cTn id="15" fill="hold">
                            <p:stCondLst>
                              <p:cond delay="10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23392" y="332656"/>
            <a:ext cx="10515600" cy="1325563"/>
          </a:xfrm>
        </p:spPr>
        <p:txBody>
          <a:bodyPr/>
          <a:lstStyle/>
          <a:p>
            <a:r>
              <a:rPr lang="en-GB" dirty="0"/>
              <a:t>For the teaching</a:t>
            </a:r>
          </a:p>
        </p:txBody>
      </p:sp>
      <p:sp>
        <p:nvSpPr>
          <p:cNvPr id="8" name="Content Placeholder 7"/>
          <p:cNvSpPr>
            <a:spLocks noGrp="1"/>
          </p:cNvSpPr>
          <p:nvPr>
            <p:ph idx="1"/>
          </p:nvPr>
        </p:nvSpPr>
        <p:spPr/>
        <p:txBody>
          <a:bodyPr>
            <a:normAutofit/>
          </a:bodyPr>
          <a:lstStyle/>
          <a:p>
            <a:r>
              <a:rPr lang="en-GB" sz="3200" dirty="0"/>
              <a:t>We are fortunate to possess a very experienced and settled staff.</a:t>
            </a:r>
          </a:p>
          <a:p>
            <a:r>
              <a:rPr lang="en-GB" sz="3200" dirty="0"/>
              <a:t>All A level teachers have in excess of 20 years experience teaching AQA Chemistry at A level.</a:t>
            </a:r>
          </a:p>
          <a:p>
            <a:r>
              <a:rPr lang="en-GB" sz="3200" dirty="0"/>
              <a:t>You will be taught by 2 teachers from Dr Berry, Mr Elwell or Mr Gwyer</a:t>
            </a:r>
          </a:p>
        </p:txBody>
      </p:sp>
      <p:sp>
        <p:nvSpPr>
          <p:cNvPr id="2" name="Oval 1">
            <a:extLst>
              <a:ext uri="{FF2B5EF4-FFF2-40B4-BE49-F238E27FC236}">
                <a16:creationId xmlns:a16="http://schemas.microsoft.com/office/drawing/2014/main" id="{8526F9A5-B92D-41DE-9C2F-4FE47366D6EB}"/>
              </a:ext>
            </a:extLst>
          </p:cNvPr>
          <p:cNvSpPr/>
          <p:nvPr/>
        </p:nvSpPr>
        <p:spPr>
          <a:xfrm rot="1482901">
            <a:off x="8225110" y="4776130"/>
            <a:ext cx="3715016" cy="169374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(Excellent ) availability of chemistry teachers outside of lessons to give people help.”</a:t>
            </a:r>
          </a:p>
          <a:p>
            <a:pPr algn="ctr"/>
            <a:r>
              <a:rPr lang="en-GB" dirty="0"/>
              <a:t>Year 13 student.</a:t>
            </a:r>
          </a:p>
        </p:txBody>
      </p:sp>
      <p:sp>
        <p:nvSpPr>
          <p:cNvPr id="5" name="Oval 4">
            <a:extLst>
              <a:ext uri="{FF2B5EF4-FFF2-40B4-BE49-F238E27FC236}">
                <a16:creationId xmlns:a16="http://schemas.microsoft.com/office/drawing/2014/main" id="{571D546E-2481-4B82-8967-C29F1CCC4504}"/>
              </a:ext>
            </a:extLst>
          </p:cNvPr>
          <p:cNvSpPr/>
          <p:nvPr/>
        </p:nvSpPr>
        <p:spPr>
          <a:xfrm rot="20532768">
            <a:off x="574087" y="5305034"/>
            <a:ext cx="2541496" cy="10177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teachers are great.”</a:t>
            </a:r>
          </a:p>
          <a:p>
            <a:pPr algn="ctr"/>
            <a:r>
              <a:rPr lang="en-GB" dirty="0"/>
              <a:t>Year 13 Student</a:t>
            </a:r>
          </a:p>
        </p:txBody>
      </p:sp>
      <p:sp>
        <p:nvSpPr>
          <p:cNvPr id="6" name="Oval 5">
            <a:extLst>
              <a:ext uri="{FF2B5EF4-FFF2-40B4-BE49-F238E27FC236}">
                <a16:creationId xmlns:a16="http://schemas.microsoft.com/office/drawing/2014/main" id="{6E9D45CE-F401-40BC-8506-CF94E155EA35}"/>
              </a:ext>
            </a:extLst>
          </p:cNvPr>
          <p:cNvSpPr/>
          <p:nvPr/>
        </p:nvSpPr>
        <p:spPr>
          <a:xfrm>
            <a:off x="8184232" y="165250"/>
            <a:ext cx="3084823" cy="1243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 led by good teachers who know how to teach.”</a:t>
            </a:r>
          </a:p>
          <a:p>
            <a:pPr algn="ctr"/>
            <a:r>
              <a:rPr lang="en-GB" dirty="0"/>
              <a:t>Year 13 Student</a:t>
            </a:r>
          </a:p>
        </p:txBody>
      </p:sp>
      <p:sp>
        <p:nvSpPr>
          <p:cNvPr id="9" name="Oval 8">
            <a:extLst>
              <a:ext uri="{FF2B5EF4-FFF2-40B4-BE49-F238E27FC236}">
                <a16:creationId xmlns:a16="http://schemas.microsoft.com/office/drawing/2014/main" id="{DADD6E01-D058-4BD7-AA72-A2635D4C2558}"/>
              </a:ext>
            </a:extLst>
          </p:cNvPr>
          <p:cNvSpPr/>
          <p:nvPr/>
        </p:nvSpPr>
        <p:spPr>
          <a:xfrm>
            <a:off x="3564181" y="4339931"/>
            <a:ext cx="437876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support from all teachers is second to none.”</a:t>
            </a:r>
          </a:p>
          <a:p>
            <a:pPr algn="ctr"/>
            <a:r>
              <a:rPr lang="en-GB" dirty="0"/>
              <a:t>Year 13 student.</a:t>
            </a:r>
          </a:p>
        </p:txBody>
      </p:sp>
      <p:sp>
        <p:nvSpPr>
          <p:cNvPr id="10" name="Oval 9">
            <a:extLst>
              <a:ext uri="{FF2B5EF4-FFF2-40B4-BE49-F238E27FC236}">
                <a16:creationId xmlns:a16="http://schemas.microsoft.com/office/drawing/2014/main" id="{C2C34DCE-134E-4A68-8814-AD7702106DF9}"/>
              </a:ext>
            </a:extLst>
          </p:cNvPr>
          <p:cNvSpPr/>
          <p:nvPr/>
        </p:nvSpPr>
        <p:spPr>
          <a:xfrm>
            <a:off x="4082788" y="165250"/>
            <a:ext cx="3084823" cy="12431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“Great Teachers, lots of help available.”</a:t>
            </a:r>
          </a:p>
          <a:p>
            <a:pPr algn="ctr"/>
            <a:r>
              <a:rPr lang="en-GB" dirty="0"/>
              <a:t>Year 13 Student</a:t>
            </a:r>
          </a:p>
        </p:txBody>
      </p:sp>
    </p:spTree>
    <p:extLst>
      <p:ext uri="{BB962C8B-B14F-4D97-AF65-F5344CB8AC3E}">
        <p14:creationId xmlns:p14="http://schemas.microsoft.com/office/powerpoint/2010/main" val="1192649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0"/>
                                  </p:stCondLst>
                                  <p:childTnLst>
                                    <p:set>
                                      <p:cBhvr>
                                        <p:cTn id="6" dur="1" fill="hold">
                                          <p:stCondLst>
                                            <p:cond delay="4999"/>
                                          </p:stCondLst>
                                        </p:cTn>
                                        <p:tgtEl>
                                          <p:spTgt spid="7"/>
                                        </p:tgtEl>
                                        <p:attrNameLst>
                                          <p:attrName>style.visibility</p:attrName>
                                        </p:attrNameLst>
                                      </p:cBhvr>
                                      <p:to>
                                        <p:strVal val="visible"/>
                                      </p:to>
                                    </p:set>
                                  </p:childTnLst>
                                </p:cTn>
                              </p:par>
                            </p:childTnLst>
                          </p:cTn>
                        </p:par>
                        <p:par>
                          <p:cTn id="7" fill="hold">
                            <p:stCondLst>
                              <p:cond delay="10000"/>
                            </p:stCondLst>
                            <p:childTnLst>
                              <p:par>
                                <p:cTn id="8" presetID="10" presetClass="entr" presetSubtype="0" fill="hold" nodeType="afterEffect">
                                  <p:stCondLst>
                                    <p:cond delay="500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0"/>
                                        <p:tgtEl>
                                          <p:spTgt spid="8">
                                            <p:txEl>
                                              <p:pRg st="0" end="0"/>
                                            </p:txEl>
                                          </p:spTgt>
                                        </p:tgtEl>
                                      </p:cBhvr>
                                    </p:animEffect>
                                  </p:childTnLst>
                                </p:cTn>
                              </p:par>
                            </p:childTnLst>
                          </p:cTn>
                        </p:par>
                        <p:par>
                          <p:cTn id="11" fill="hold">
                            <p:stCondLst>
                              <p:cond delay="20000"/>
                            </p:stCondLst>
                            <p:childTnLst>
                              <p:par>
                                <p:cTn id="12" presetID="10" presetClass="entr" presetSubtype="0" fill="hold" nodeType="afterEffect">
                                  <p:stCondLst>
                                    <p:cond delay="1000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5000"/>
                                        <p:tgtEl>
                                          <p:spTgt spid="8">
                                            <p:txEl>
                                              <p:pRg st="1" end="1"/>
                                            </p:txEl>
                                          </p:spTgt>
                                        </p:tgtEl>
                                      </p:cBhvr>
                                    </p:animEffect>
                                  </p:childTnLst>
                                </p:cTn>
                              </p:par>
                            </p:childTnLst>
                          </p:cTn>
                        </p:par>
                        <p:par>
                          <p:cTn id="15" fill="hold">
                            <p:stCondLst>
                              <p:cond delay="35000"/>
                            </p:stCondLst>
                            <p:childTnLst>
                              <p:par>
                                <p:cTn id="16" presetID="10" presetClass="entr" presetSubtype="0" fill="hold" nodeType="afterEffect">
                                  <p:stCondLst>
                                    <p:cond delay="1000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fade">
                                      <p:cBhvr>
                                        <p:cTn id="18" dur="5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Think its for you?</a:t>
            </a:r>
          </a:p>
        </p:txBody>
      </p:sp>
      <p:sp>
        <p:nvSpPr>
          <p:cNvPr id="3" name="Content Placeholder 2"/>
          <p:cNvSpPr>
            <a:spLocks noGrp="1"/>
          </p:cNvSpPr>
          <p:nvPr>
            <p:ph idx="1"/>
          </p:nvPr>
        </p:nvSpPr>
        <p:spPr/>
        <p:txBody>
          <a:bodyPr>
            <a:normAutofit/>
          </a:bodyPr>
          <a:lstStyle/>
          <a:p>
            <a:r>
              <a:rPr lang="en-GB" sz="3200" dirty="0"/>
              <a:t>You will need at least a </a:t>
            </a:r>
            <a:r>
              <a:rPr lang="en-GB" sz="3200" b="1" dirty="0"/>
              <a:t>grade 7 in  GCSE Chemistry </a:t>
            </a:r>
            <a:r>
              <a:rPr lang="en-GB" sz="3200" dirty="0"/>
              <a:t>or 7,7 in Combined Science</a:t>
            </a:r>
          </a:p>
          <a:p>
            <a:r>
              <a:rPr lang="en-GB" sz="3200" dirty="0"/>
              <a:t>The high level of numeracy required suggests that you will also have a </a:t>
            </a:r>
            <a:r>
              <a:rPr lang="en-GB" sz="3200" b="1" dirty="0"/>
              <a:t>grade 7 in GCSE Mathematics</a:t>
            </a:r>
            <a:r>
              <a:rPr lang="en-GB" sz="3200" dirty="0"/>
              <a:t>.</a:t>
            </a:r>
          </a:p>
          <a:p>
            <a:r>
              <a:rPr lang="en-GB" sz="3200" dirty="0"/>
              <a:t>Be prepared to work hard.</a:t>
            </a:r>
          </a:p>
        </p:txBody>
      </p:sp>
      <p:sp>
        <p:nvSpPr>
          <p:cNvPr id="4" name="Rectangle: Rounded Corners 3">
            <a:extLst>
              <a:ext uri="{FF2B5EF4-FFF2-40B4-BE49-F238E27FC236}">
                <a16:creationId xmlns:a16="http://schemas.microsoft.com/office/drawing/2014/main" id="{FB8B19BD-3E4C-44F3-9F6E-FF6F916C9E88}"/>
              </a:ext>
            </a:extLst>
          </p:cNvPr>
          <p:cNvSpPr/>
          <p:nvPr/>
        </p:nvSpPr>
        <p:spPr>
          <a:xfrm>
            <a:off x="7668491" y="365127"/>
            <a:ext cx="3672408" cy="13255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 is a challenging a level, and not for the faint hearted however it is engaging, well-resourced and fun.”</a:t>
            </a:r>
          </a:p>
          <a:p>
            <a:pPr algn="ctr"/>
            <a:r>
              <a:rPr lang="en-GB" dirty="0"/>
              <a:t>(Year 13 student)</a:t>
            </a:r>
          </a:p>
        </p:txBody>
      </p:sp>
    </p:spTree>
    <p:extLst>
      <p:ext uri="{BB962C8B-B14F-4D97-AF65-F5344CB8AC3E}">
        <p14:creationId xmlns:p14="http://schemas.microsoft.com/office/powerpoint/2010/main" val="235808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0"/>
                                        <p:tgtEl>
                                          <p:spTgt spid="3">
                                            <p:txEl>
                                              <p:pRg st="0" end="0"/>
                                            </p:txEl>
                                          </p:spTgt>
                                        </p:tgtEl>
                                      </p:cBhvr>
                                    </p:animEffect>
                                  </p:childTnLst>
                                </p:cTn>
                              </p:par>
                            </p:childTnLst>
                          </p:cTn>
                        </p:par>
                        <p:par>
                          <p:cTn id="11" fill="hold">
                            <p:stCondLst>
                              <p:cond delay="5000"/>
                            </p:stCondLst>
                            <p:childTnLst>
                              <p:par>
                                <p:cTn id="12" presetID="10" presetClass="entr" presetSubtype="0" fill="hold" nodeType="afterEffect">
                                  <p:stCondLst>
                                    <p:cond delay="500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0"/>
                                        <p:tgtEl>
                                          <p:spTgt spid="3">
                                            <p:txEl>
                                              <p:pRg st="1" end="1"/>
                                            </p:txEl>
                                          </p:spTgt>
                                        </p:tgtEl>
                                      </p:cBhvr>
                                    </p:animEffect>
                                  </p:childTnLst>
                                </p:cTn>
                              </p:par>
                            </p:childTnLst>
                          </p:cTn>
                        </p:par>
                        <p:par>
                          <p:cTn id="15" fill="hold">
                            <p:stCondLst>
                              <p:cond delay="15000"/>
                            </p:stCondLst>
                            <p:childTnLst>
                              <p:par>
                                <p:cTn id="16" presetID="10" presetClass="entr" presetSubtype="0"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4"/>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002559a0-822c-4b4f-a6ba-f1a5221561e4"/>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 Templates.pptx" id="{784BA942-5C62-4A8A-B836-4C06432778B8}" vid="{27C2C81F-0718-445B-84EF-814C4AEF42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1525</TotalTime>
  <Words>1221</Words>
  <Application>Microsoft Office PowerPoint</Application>
  <PresentationFormat>Widescreen</PresentationFormat>
  <Paragraphs>141</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1_Office Theme</vt:lpstr>
      <vt:lpstr>Why A Level Chemistry?</vt:lpstr>
      <vt:lpstr>Because you enjoy it</vt:lpstr>
      <vt:lpstr>For the future</vt:lpstr>
      <vt:lpstr>For the challenge</vt:lpstr>
      <vt:lpstr>For the extra and super-curricular</vt:lpstr>
      <vt:lpstr>Because it fits</vt:lpstr>
      <vt:lpstr>For the practical</vt:lpstr>
      <vt:lpstr>For the teaching</vt:lpstr>
      <vt:lpstr>Think its for you?</vt:lpstr>
      <vt:lpstr>Group Sizes</vt:lpstr>
      <vt:lpstr>Course Structure</vt:lpstr>
      <vt:lpstr>A-level assessment in more detail</vt:lpstr>
      <vt:lpstr>Support</vt:lpstr>
    </vt:vector>
  </TitlesOfParts>
  <Company>ST-AMBROSE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 Level Chemistry?</dc:title>
  <dc:creator>E Gwyer</dc:creator>
  <cp:lastModifiedBy>Dr R Berry (St Ambrose College)</cp:lastModifiedBy>
  <cp:revision>86</cp:revision>
  <dcterms:created xsi:type="dcterms:W3CDTF">2013-11-17T20:29:15Z</dcterms:created>
  <dcterms:modified xsi:type="dcterms:W3CDTF">2025-11-12T18:10:02Z</dcterms:modified>
</cp:coreProperties>
</file>