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9144000" cy="6858000" type="screen4x3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dy mcfadden" initials="am" lastIdx="1" clrIdx="0">
    <p:extLst>
      <p:ext uri="{19B8F6BF-5375-455C-9EA6-DF929625EA0E}">
        <p15:presenceInfo xmlns:p15="http://schemas.microsoft.com/office/powerpoint/2012/main" userId="4083f8d97ecf4fa9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819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 Coxon" userId="10033FFF9F061C73@LIVE.COM" providerId="AD" clId="Web-{FB4F3332-FE5B-4228-A6F1-1D355924BED9}"/>
    <pc:docChg chg="modSld">
      <pc:chgData name="Debora Coxon" userId="10033FFF9F061C73@LIVE.COM" providerId="AD" clId="Web-{FB4F3332-FE5B-4228-A6F1-1D355924BED9}" dt="2018-03-02T15:16:33.021" v="0"/>
      <pc:docMkLst>
        <pc:docMk/>
      </pc:docMkLst>
      <pc:sldChg chg="modSp">
        <pc:chgData name="Debora Coxon" userId="10033FFF9F061C73@LIVE.COM" providerId="AD" clId="Web-{FB4F3332-FE5B-4228-A6F1-1D355924BED9}" dt="2018-03-02T15:16:33.021" v="0"/>
        <pc:sldMkLst>
          <pc:docMk/>
          <pc:sldMk cId="630973993" sldId="256"/>
        </pc:sldMkLst>
        <pc:cxnChg chg="mod">
          <ac:chgData name="Debora Coxon" userId="10033FFF9F061C73@LIVE.COM" providerId="AD" clId="Web-{FB4F3332-FE5B-4228-A6F1-1D355924BED9}" dt="2018-03-02T15:16:33.021" v="0"/>
          <ac:cxnSpMkLst>
            <pc:docMk/>
            <pc:sldMk cId="630973993" sldId="256"/>
            <ac:cxnSpMk id="3" creationId="{00000000-0000-0000-0000-000000000000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181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915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831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950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2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905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997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775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807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277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508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DB56A-E8D4-4637-8C23-D2B265052A04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DBEB2-74FB-485D-AE20-75DC54138F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35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orldpopulationreview.com/countries/mali-population" TargetMode="External"/><Relationship Id="rId13" Type="http://schemas.openxmlformats.org/officeDocument/2006/relationships/image" Target="../media/image3.png"/><Relationship Id="rId3" Type="http://schemas.openxmlformats.org/officeDocument/2006/relationships/hyperlink" Target="https://worldpopulationreview.com/countries/sudan-population" TargetMode="External"/><Relationship Id="rId7" Type="http://schemas.openxmlformats.org/officeDocument/2006/relationships/hyperlink" Target="https://worldpopulationreview.com/countries/angola-population" TargetMode="External"/><Relationship Id="rId12" Type="http://schemas.openxmlformats.org/officeDocument/2006/relationships/image" Target="../media/image2.png"/><Relationship Id="rId2" Type="http://schemas.openxmlformats.org/officeDocument/2006/relationships/hyperlink" Target="https://worldpopulationreview.com/countries/algeria-population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orldpopulationreview.com/countries/niger-population" TargetMode="External"/><Relationship Id="rId11" Type="http://schemas.openxmlformats.org/officeDocument/2006/relationships/image" Target="../media/image1.png"/><Relationship Id="rId5" Type="http://schemas.openxmlformats.org/officeDocument/2006/relationships/hyperlink" Target="https://worldpopulationreview.com/countries/chad-population" TargetMode="External"/><Relationship Id="rId10" Type="http://schemas.openxmlformats.org/officeDocument/2006/relationships/hyperlink" Target="https://worldpopulationreview.com/countries/ethiopia-population" TargetMode="External"/><Relationship Id="rId4" Type="http://schemas.openxmlformats.org/officeDocument/2006/relationships/hyperlink" Target="https://worldpopulationreview.com/countries/libya-population" TargetMode="External"/><Relationship Id="rId9" Type="http://schemas.openxmlformats.org/officeDocument/2006/relationships/hyperlink" Target="https://worldpopulationreview.com/countries/south-africa-population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3500" y="-25316"/>
            <a:ext cx="330517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Amazing Africa A3 </a:t>
            </a:r>
            <a:r>
              <a:rPr lang="en-GB" sz="1050" b="1" dirty="0" smtClean="0"/>
              <a:t>– Knowledge Organiser</a:t>
            </a:r>
            <a:endParaRPr lang="en-GB" sz="1050" b="1" dirty="0"/>
          </a:p>
        </p:txBody>
      </p:sp>
      <p:sp>
        <p:nvSpPr>
          <p:cNvPr id="6" name="Rectangle 5"/>
          <p:cNvSpPr/>
          <p:nvPr/>
        </p:nvSpPr>
        <p:spPr>
          <a:xfrm>
            <a:off x="88900" y="228602"/>
            <a:ext cx="4855241" cy="9170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1: </a:t>
            </a:r>
            <a:r>
              <a:rPr lang="en-GB" sz="900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What do we know about Africa? </a:t>
            </a:r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List the 5 largest countries in Africa and their capital cities. </a:t>
            </a:r>
          </a:p>
          <a:p>
            <a:r>
              <a:rPr lang="en-GB" sz="900" dirty="0" smtClean="0">
                <a:solidFill>
                  <a:schemeClr val="tx1"/>
                </a:solidFill>
                <a:hlinkClick r:id="rId2"/>
              </a:rPr>
              <a:t>Algeria</a:t>
            </a:r>
            <a:r>
              <a:rPr lang="en-GB" sz="900" dirty="0">
                <a:solidFill>
                  <a:schemeClr val="tx1"/>
                </a:solidFill>
              </a:rPr>
              <a:t> (919,352 square miles</a:t>
            </a:r>
            <a:r>
              <a:rPr lang="en-GB" sz="900" dirty="0" smtClean="0">
                <a:solidFill>
                  <a:schemeClr val="tx1"/>
                </a:solidFill>
              </a:rPr>
              <a:t>), Democratic </a:t>
            </a:r>
            <a:r>
              <a:rPr lang="en-GB" sz="900" dirty="0">
                <a:solidFill>
                  <a:schemeClr val="tx1"/>
                </a:solidFill>
              </a:rPr>
              <a:t>Republic of Congo (905,115 square miles</a:t>
            </a:r>
            <a:r>
              <a:rPr lang="en-GB" sz="900" dirty="0" smtClean="0">
                <a:solidFill>
                  <a:schemeClr val="tx1"/>
                </a:solidFill>
              </a:rPr>
              <a:t>), </a:t>
            </a:r>
            <a:r>
              <a:rPr lang="en-GB" sz="900" dirty="0" smtClean="0">
                <a:solidFill>
                  <a:schemeClr val="tx1"/>
                </a:solidFill>
                <a:hlinkClick r:id="rId3"/>
              </a:rPr>
              <a:t>Sudan</a:t>
            </a:r>
            <a:r>
              <a:rPr lang="en-GB" sz="900" dirty="0">
                <a:solidFill>
                  <a:schemeClr val="tx1"/>
                </a:solidFill>
              </a:rPr>
              <a:t> (728,022 square miles</a:t>
            </a:r>
            <a:r>
              <a:rPr lang="en-GB" sz="900" dirty="0" smtClean="0">
                <a:solidFill>
                  <a:schemeClr val="tx1"/>
                </a:solidFill>
              </a:rPr>
              <a:t>), </a:t>
            </a:r>
            <a:r>
              <a:rPr lang="en-GB" sz="900" dirty="0" smtClean="0">
                <a:solidFill>
                  <a:schemeClr val="tx1"/>
                </a:solidFill>
                <a:hlinkClick r:id="rId4"/>
              </a:rPr>
              <a:t>Libya</a:t>
            </a:r>
            <a:r>
              <a:rPr lang="en-GB" sz="900" dirty="0">
                <a:solidFill>
                  <a:schemeClr val="tx1"/>
                </a:solidFill>
              </a:rPr>
              <a:t> (679,192 square miles</a:t>
            </a:r>
            <a:r>
              <a:rPr lang="en-GB" sz="900" dirty="0" smtClean="0">
                <a:solidFill>
                  <a:schemeClr val="tx1"/>
                </a:solidFill>
              </a:rPr>
              <a:t>), </a:t>
            </a:r>
            <a:r>
              <a:rPr lang="en-GB" sz="900" dirty="0" smtClean="0">
                <a:solidFill>
                  <a:schemeClr val="tx1"/>
                </a:solidFill>
                <a:hlinkClick r:id="rId5"/>
              </a:rPr>
              <a:t>Chad</a:t>
            </a:r>
            <a:r>
              <a:rPr lang="en-GB" sz="900" dirty="0">
                <a:solidFill>
                  <a:schemeClr val="tx1"/>
                </a:solidFill>
              </a:rPr>
              <a:t> (495,624 square miles</a:t>
            </a:r>
            <a:r>
              <a:rPr lang="en-GB" sz="900" dirty="0" smtClean="0">
                <a:solidFill>
                  <a:schemeClr val="tx1"/>
                </a:solidFill>
              </a:rPr>
              <a:t>), </a:t>
            </a:r>
            <a:r>
              <a:rPr lang="en-GB" sz="900" dirty="0" smtClean="0">
                <a:solidFill>
                  <a:schemeClr val="tx1"/>
                </a:solidFill>
                <a:hlinkClick r:id="rId6"/>
              </a:rPr>
              <a:t>Niger</a:t>
            </a:r>
            <a:r>
              <a:rPr lang="en-GB" sz="900" dirty="0">
                <a:solidFill>
                  <a:schemeClr val="tx1"/>
                </a:solidFill>
              </a:rPr>
              <a:t> (489,062 square miles</a:t>
            </a:r>
            <a:r>
              <a:rPr lang="en-GB" sz="900" dirty="0" smtClean="0">
                <a:solidFill>
                  <a:schemeClr val="tx1"/>
                </a:solidFill>
              </a:rPr>
              <a:t>), </a:t>
            </a:r>
            <a:r>
              <a:rPr lang="en-GB" sz="900" dirty="0" smtClean="0">
                <a:solidFill>
                  <a:schemeClr val="tx1"/>
                </a:solidFill>
                <a:hlinkClick r:id="rId7"/>
              </a:rPr>
              <a:t>Angola</a:t>
            </a:r>
            <a:r>
              <a:rPr lang="en-GB" sz="900" dirty="0">
                <a:solidFill>
                  <a:schemeClr val="tx1"/>
                </a:solidFill>
              </a:rPr>
              <a:t> (481,226 square miles</a:t>
            </a:r>
            <a:r>
              <a:rPr lang="en-GB" sz="900" dirty="0" smtClean="0">
                <a:solidFill>
                  <a:schemeClr val="tx1"/>
                </a:solidFill>
              </a:rPr>
              <a:t>), </a:t>
            </a:r>
            <a:r>
              <a:rPr lang="en-GB" sz="900" dirty="0" smtClean="0">
                <a:solidFill>
                  <a:schemeClr val="tx1"/>
                </a:solidFill>
                <a:hlinkClick r:id="rId8"/>
              </a:rPr>
              <a:t>Mali</a:t>
            </a:r>
            <a:r>
              <a:rPr lang="en-GB" sz="900" dirty="0">
                <a:solidFill>
                  <a:schemeClr val="tx1"/>
                </a:solidFill>
              </a:rPr>
              <a:t> (478,714 square miles</a:t>
            </a:r>
            <a:r>
              <a:rPr lang="en-GB" sz="900" dirty="0" smtClean="0">
                <a:solidFill>
                  <a:schemeClr val="tx1"/>
                </a:solidFill>
              </a:rPr>
              <a:t>), </a:t>
            </a:r>
            <a:r>
              <a:rPr lang="en-GB" sz="900" dirty="0" smtClean="0">
                <a:solidFill>
                  <a:schemeClr val="tx1"/>
                </a:solidFill>
                <a:hlinkClick r:id="rId9"/>
              </a:rPr>
              <a:t>South </a:t>
            </a:r>
            <a:r>
              <a:rPr lang="en-GB" sz="900" dirty="0">
                <a:solidFill>
                  <a:schemeClr val="tx1"/>
                </a:solidFill>
                <a:hlinkClick r:id="rId9"/>
              </a:rPr>
              <a:t>Africa</a:t>
            </a:r>
            <a:r>
              <a:rPr lang="en-GB" sz="900" dirty="0">
                <a:solidFill>
                  <a:schemeClr val="tx1"/>
                </a:solidFill>
              </a:rPr>
              <a:t> (47,320 square miles</a:t>
            </a:r>
            <a:r>
              <a:rPr lang="en-GB" sz="900" dirty="0" smtClean="0">
                <a:solidFill>
                  <a:schemeClr val="tx1"/>
                </a:solidFill>
              </a:rPr>
              <a:t>), </a:t>
            </a:r>
            <a:r>
              <a:rPr lang="en-GB" sz="900" dirty="0" smtClean="0">
                <a:solidFill>
                  <a:schemeClr val="tx1"/>
                </a:solidFill>
                <a:hlinkClick r:id="rId10"/>
              </a:rPr>
              <a:t>Ethiopia</a:t>
            </a:r>
            <a:r>
              <a:rPr lang="en-GB" sz="900" dirty="0">
                <a:solidFill>
                  <a:schemeClr val="tx1"/>
                </a:solidFill>
              </a:rPr>
              <a:t> (426, 260 square miles</a:t>
            </a:r>
            <a:r>
              <a:rPr lang="en-GB" sz="9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969541" y="96396"/>
            <a:ext cx="4066322" cy="14486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3: Explain why Nigeria has grown so rapidly. (Reasons: 1. Raw materials, 2. Location, 3. Population and workforce, 4. Political changes, 5. Education, 6. TNCs in Nigeria). </a:t>
            </a:r>
          </a:p>
          <a:p>
            <a:endParaRPr lang="en-GB" sz="900" dirty="0" smtClean="0">
              <a:solidFill>
                <a:schemeClr val="tx1"/>
              </a:solidFill>
            </a:endParaRPr>
          </a:p>
          <a:p>
            <a:r>
              <a:rPr lang="en-GB" sz="900" b="1" dirty="0">
                <a:solidFill>
                  <a:schemeClr val="tx1"/>
                </a:solidFill>
              </a:rPr>
              <a:t>Nigeria </a:t>
            </a:r>
            <a:r>
              <a:rPr lang="en-GB" sz="900" dirty="0">
                <a:solidFill>
                  <a:schemeClr val="tx1"/>
                </a:solidFill>
              </a:rPr>
              <a:t>has grown rapidly because of its huge amounts of oil </a:t>
            </a:r>
            <a:r>
              <a:rPr lang="en-GB" sz="900" b="1" dirty="0">
                <a:solidFill>
                  <a:schemeClr val="tx1"/>
                </a:solidFill>
              </a:rPr>
              <a:t>(1), this means </a:t>
            </a:r>
            <a:r>
              <a:rPr lang="en-GB" sz="900" dirty="0">
                <a:solidFill>
                  <a:schemeClr val="tx1"/>
                </a:solidFill>
              </a:rPr>
              <a:t>it creates huge profits that can be invested back into improving roads, schools and universities to attract more FDI. </a:t>
            </a:r>
            <a:r>
              <a:rPr lang="en-GB" sz="900" b="1" dirty="0">
                <a:solidFill>
                  <a:schemeClr val="tx1"/>
                </a:solidFill>
              </a:rPr>
              <a:t>(1)</a:t>
            </a:r>
            <a:r>
              <a:rPr lang="en-GB" sz="900" dirty="0">
                <a:solidFill>
                  <a:schemeClr val="tx1"/>
                </a:solidFill>
              </a:rPr>
              <a:t>. </a:t>
            </a:r>
            <a:endParaRPr lang="en-GB" sz="900" b="1" dirty="0">
              <a:solidFill>
                <a:schemeClr val="tx1"/>
              </a:solidFill>
            </a:endParaRPr>
          </a:p>
          <a:p>
            <a:r>
              <a:rPr lang="en-GB" sz="900" b="1" dirty="0">
                <a:solidFill>
                  <a:schemeClr val="tx1"/>
                </a:solidFill>
              </a:rPr>
              <a:t>Nigeria </a:t>
            </a:r>
            <a:r>
              <a:rPr lang="en-GB" sz="900" dirty="0">
                <a:solidFill>
                  <a:schemeClr val="tx1"/>
                </a:solidFill>
              </a:rPr>
              <a:t>has invested in education in English speaking schools and universities in major cities such as Lagos </a:t>
            </a:r>
            <a:r>
              <a:rPr lang="en-GB" sz="900" b="1" dirty="0">
                <a:solidFill>
                  <a:schemeClr val="tx1"/>
                </a:solidFill>
              </a:rPr>
              <a:t>(1), this means </a:t>
            </a:r>
            <a:r>
              <a:rPr lang="en-GB" sz="900" dirty="0">
                <a:solidFill>
                  <a:schemeClr val="tx1"/>
                </a:solidFill>
              </a:rPr>
              <a:t>Nigeria produces large numbers of English-speaking graduates which attracts more FDI from TNCs. </a:t>
            </a:r>
            <a:r>
              <a:rPr lang="en-GB" sz="900" b="1" dirty="0">
                <a:solidFill>
                  <a:schemeClr val="tx1"/>
                </a:solidFill>
              </a:rPr>
              <a:t>(1)</a:t>
            </a:r>
            <a:r>
              <a:rPr lang="en-GB" sz="900" dirty="0">
                <a:solidFill>
                  <a:schemeClr val="tx1"/>
                </a:solidFill>
              </a:rPr>
              <a:t>. </a:t>
            </a:r>
            <a:endParaRPr lang="en-GB" sz="900" b="1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0078" y="5223641"/>
            <a:ext cx="8933465" cy="151404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 smtClean="0">
                <a:solidFill>
                  <a:schemeClr val="tx1"/>
                </a:solidFill>
              </a:rPr>
              <a:t>Africa </a:t>
            </a:r>
            <a:r>
              <a:rPr lang="en-GB" sz="900" dirty="0">
                <a:solidFill>
                  <a:schemeClr val="tx1"/>
                </a:solidFill>
              </a:rPr>
              <a:t>Key terms: What words or terms are important? </a:t>
            </a:r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Landlocked: </a:t>
            </a:r>
            <a: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surrounded by other countries with no access to a sea or ocean to trade</a:t>
            </a:r>
            <a:b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Isolated: </a:t>
            </a:r>
            <a: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rural areas far away from major population areas, cities, towns and therefore facilities/ trade </a:t>
            </a:r>
            <a:r>
              <a:rPr lang="en-GB" sz="900" dirty="0" err="1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etc</a:t>
            </a:r>
            <a:r>
              <a:rPr lang="en-GB" sz="8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sz="8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Changing climate: </a:t>
            </a:r>
            <a: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How climates are changing to experience more extreme and unpredictable weather</a:t>
            </a:r>
            <a:b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Terms of trade: </a:t>
            </a:r>
            <a: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How countries demand raw materials/ cash crops from developing countries, adding tariffs to stop countries manufacturing their own raw materials</a:t>
            </a:r>
            <a:b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900" b="1" dirty="0" err="1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Colonialisation</a:t>
            </a:r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Typically legacy from the C18th-C19th European countries exploited and creating countries despite of ethnic, religious, cultural, linguistic differences. </a:t>
            </a:r>
            <a:r>
              <a:rPr lang="en-GB" sz="8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sz="8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Cash crops: </a:t>
            </a:r>
            <a: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Crops grown in warmer climates on large scales such as sugar, coffee, tea, flowers, bananas and other fruit. </a:t>
            </a:r>
            <a:r>
              <a:rPr lang="en-GB" sz="800" dirty="0"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sz="800" dirty="0"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Raw materials: </a:t>
            </a:r>
            <a:r>
              <a:rPr lang="en-GB" sz="800" b="1" dirty="0"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uch as metal ores in rocks e.g. Bauxite is mined and processed into aluminium. Countries look to exploit other countries with many raw materials. </a:t>
            </a:r>
            <a:b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Global trade: </a:t>
            </a:r>
            <a: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How goods and services are traded around the world, this is not a fair flow as more wealth continues to leave Africa. </a:t>
            </a:r>
            <a:r>
              <a:rPr lang="en-GB" sz="800" dirty="0"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sz="800" dirty="0"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Exploit: </a:t>
            </a:r>
            <a: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Take advantage of an environment, its plants and/ or animals. </a:t>
            </a:r>
            <a:b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900" b="1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FDI: </a:t>
            </a:r>
            <a:r>
              <a:rPr lang="en-GB" sz="900" dirty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Foreign Direct Investment is when once country invests in another country to gain access to resources, new markets and gain profits</a:t>
            </a:r>
            <a:r>
              <a:rPr lang="en-GB" sz="900" dirty="0" smtClean="0">
                <a:solidFill>
                  <a:schemeClr val="tx1"/>
                </a:solidFill>
                <a:highlight>
                  <a:srgbClr val="FFFF00"/>
                </a:highlight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8900" y="1205677"/>
            <a:ext cx="4835139" cy="14571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2: Where do people live in Africa? </a:t>
            </a:r>
          </a:p>
          <a:p>
            <a:r>
              <a:rPr lang="en-GB" sz="900" dirty="0">
                <a:solidFill>
                  <a:schemeClr val="tx1"/>
                </a:solidFill>
              </a:rPr>
              <a:t>Explain 2+ physical or human reasons to explain where people live in Africa</a:t>
            </a:r>
            <a:r>
              <a:rPr lang="en-GB" sz="900" dirty="0" smtClean="0">
                <a:solidFill>
                  <a:schemeClr val="tx1"/>
                </a:solidFill>
              </a:rPr>
              <a:t>.</a:t>
            </a:r>
          </a:p>
          <a:p>
            <a:r>
              <a:rPr lang="en-GB" sz="900" dirty="0" smtClean="0">
                <a:solidFill>
                  <a:schemeClr val="tx1"/>
                </a:solidFill>
              </a:rPr>
              <a:t>Example answer:</a:t>
            </a:r>
            <a:r>
              <a:rPr lang="en-GB" sz="900" dirty="0" smtClean="0">
                <a:solidFill>
                  <a:schemeClr val="tx1"/>
                </a:solidFill>
              </a:rPr>
              <a:t> </a:t>
            </a:r>
            <a:endParaRPr lang="en-GB" sz="900" dirty="0">
              <a:solidFill>
                <a:schemeClr val="tx1"/>
              </a:solidFill>
            </a:endParaRPr>
          </a:p>
          <a:p>
            <a:r>
              <a:rPr lang="en-GB" sz="800" b="1" dirty="0">
                <a:solidFill>
                  <a:schemeClr val="tx1"/>
                </a:solidFill>
              </a:rPr>
              <a:t>P - </a:t>
            </a:r>
            <a:r>
              <a:rPr lang="en-GB" sz="800" dirty="0">
                <a:solidFill>
                  <a:schemeClr val="tx1"/>
                </a:solidFill>
              </a:rPr>
              <a:t>In West Africa there are high population densities, </a:t>
            </a:r>
            <a:r>
              <a:rPr lang="en-GB" sz="800" b="1" dirty="0" err="1">
                <a:solidFill>
                  <a:schemeClr val="tx1"/>
                </a:solidFill>
              </a:rPr>
              <a:t>Ev</a:t>
            </a:r>
            <a:r>
              <a:rPr lang="en-GB" sz="800" b="1" dirty="0">
                <a:solidFill>
                  <a:schemeClr val="tx1"/>
                </a:solidFill>
              </a:rPr>
              <a:t> – </a:t>
            </a:r>
            <a:r>
              <a:rPr lang="en-GB" sz="800" dirty="0">
                <a:solidFill>
                  <a:schemeClr val="tx1"/>
                </a:solidFill>
              </a:rPr>
              <a:t>For example Lagos in Nigeria has a population density of over 100 people / km² </a:t>
            </a:r>
            <a:r>
              <a:rPr lang="en-GB" sz="800" b="1" dirty="0">
                <a:solidFill>
                  <a:schemeClr val="tx1"/>
                </a:solidFill>
              </a:rPr>
              <a:t>(1). Ex – This could be explained by </a:t>
            </a:r>
            <a:r>
              <a:rPr lang="en-GB" sz="800" dirty="0">
                <a:solidFill>
                  <a:schemeClr val="tx1"/>
                </a:solidFill>
              </a:rPr>
              <a:t>having lots of natural resources such as oil and gas </a:t>
            </a:r>
            <a:r>
              <a:rPr lang="en-GB" sz="800" b="1" dirty="0">
                <a:solidFill>
                  <a:schemeClr val="tx1"/>
                </a:solidFill>
              </a:rPr>
              <a:t>(1)</a:t>
            </a:r>
            <a:r>
              <a:rPr lang="en-GB" sz="800" dirty="0">
                <a:solidFill>
                  <a:schemeClr val="tx1"/>
                </a:solidFill>
              </a:rPr>
              <a:t>, which can be traded and used for economic development. Oil is a major resource in the world economy. </a:t>
            </a:r>
            <a:r>
              <a:rPr lang="en-GB" sz="800" b="1" dirty="0">
                <a:solidFill>
                  <a:schemeClr val="tx1"/>
                </a:solidFill>
              </a:rPr>
              <a:t>(1)</a:t>
            </a:r>
            <a:r>
              <a:rPr lang="en-GB" sz="800" dirty="0">
                <a:solidFill>
                  <a:schemeClr val="tx1"/>
                </a:solidFill>
              </a:rPr>
              <a:t>. </a:t>
            </a:r>
            <a:r>
              <a:rPr lang="en-GB" sz="800" b="1" dirty="0">
                <a:solidFill>
                  <a:schemeClr val="tx1"/>
                </a:solidFill>
              </a:rPr>
              <a:t>3 marks – long explain chain.</a:t>
            </a:r>
          </a:p>
          <a:p>
            <a:r>
              <a:rPr lang="en-GB" sz="800" b="1" dirty="0">
                <a:solidFill>
                  <a:schemeClr val="tx1"/>
                </a:solidFill>
              </a:rPr>
              <a:t>P - </a:t>
            </a:r>
            <a:r>
              <a:rPr lang="en-GB" sz="800" dirty="0">
                <a:solidFill>
                  <a:schemeClr val="tx1"/>
                </a:solidFill>
              </a:rPr>
              <a:t>In West Africa there are high population densities, </a:t>
            </a:r>
            <a:r>
              <a:rPr lang="en-GB" sz="800" b="1" dirty="0" err="1">
                <a:solidFill>
                  <a:schemeClr val="tx1"/>
                </a:solidFill>
              </a:rPr>
              <a:t>Ev</a:t>
            </a:r>
            <a:r>
              <a:rPr lang="en-GB" sz="800" b="1" dirty="0">
                <a:solidFill>
                  <a:schemeClr val="tx1"/>
                </a:solidFill>
              </a:rPr>
              <a:t> – </a:t>
            </a:r>
            <a:r>
              <a:rPr lang="en-GB" sz="800" dirty="0">
                <a:solidFill>
                  <a:schemeClr val="tx1"/>
                </a:solidFill>
              </a:rPr>
              <a:t>For example Lagos in Nigeria has a population density of over 100 people / km² </a:t>
            </a:r>
            <a:r>
              <a:rPr lang="en-GB" sz="800" b="1" dirty="0">
                <a:solidFill>
                  <a:schemeClr val="tx1"/>
                </a:solidFill>
              </a:rPr>
              <a:t>(1). Ex – This could be explained by </a:t>
            </a:r>
            <a:r>
              <a:rPr lang="en-GB" sz="800" dirty="0">
                <a:solidFill>
                  <a:schemeClr val="tx1"/>
                </a:solidFill>
              </a:rPr>
              <a:t>it being a low land area which is easier to build-on </a:t>
            </a:r>
            <a:r>
              <a:rPr lang="en-GB" sz="800" b="1" dirty="0">
                <a:solidFill>
                  <a:schemeClr val="tx1"/>
                </a:solidFill>
              </a:rPr>
              <a:t>(1)</a:t>
            </a:r>
            <a:r>
              <a:rPr lang="en-GB" sz="800" dirty="0">
                <a:solidFill>
                  <a:schemeClr val="tx1"/>
                </a:solidFill>
              </a:rPr>
              <a:t>, by a major river which is good for growing crops </a:t>
            </a:r>
            <a:r>
              <a:rPr lang="en-GB" sz="800" b="1" dirty="0">
                <a:solidFill>
                  <a:schemeClr val="tx1"/>
                </a:solidFill>
              </a:rPr>
              <a:t>(1) </a:t>
            </a:r>
            <a:r>
              <a:rPr lang="en-GB" sz="800" dirty="0">
                <a:solidFill>
                  <a:schemeClr val="tx1"/>
                </a:solidFill>
              </a:rPr>
              <a:t>and a coastline which is good for trade </a:t>
            </a:r>
            <a:r>
              <a:rPr lang="en-GB" sz="800" b="1" dirty="0">
                <a:solidFill>
                  <a:schemeClr val="tx1"/>
                </a:solidFill>
              </a:rPr>
              <a:t>(1)</a:t>
            </a:r>
            <a:r>
              <a:rPr lang="en-GB" sz="800" dirty="0">
                <a:solidFill>
                  <a:schemeClr val="tx1"/>
                </a:solidFill>
              </a:rPr>
              <a:t>. </a:t>
            </a:r>
            <a:r>
              <a:rPr lang="en-GB" sz="800" b="1" dirty="0">
                <a:solidFill>
                  <a:schemeClr val="tx1"/>
                </a:solidFill>
              </a:rPr>
              <a:t>3 marks max – long explain chain.</a:t>
            </a:r>
            <a:r>
              <a:rPr lang="en-GB" sz="800" dirty="0">
                <a:solidFill>
                  <a:schemeClr val="tx1"/>
                </a:solidFill>
              </a:rPr>
              <a:t> </a:t>
            </a:r>
            <a:endParaRPr lang="en-GB" sz="800" b="1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969541" y="1592317"/>
            <a:ext cx="4060358" cy="221768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5: How developed is Nigeria, as an emerging country. </a:t>
            </a:r>
          </a:p>
          <a:p>
            <a:r>
              <a:rPr lang="en-GB" sz="900" dirty="0">
                <a:solidFill>
                  <a:schemeClr val="tx1"/>
                </a:solidFill>
              </a:rPr>
              <a:t>Explain 3+ points that show how developed Nigeria is from: </a:t>
            </a:r>
            <a:r>
              <a:rPr lang="en-GB" sz="900" dirty="0">
                <a:solidFill>
                  <a:sysClr val="windowText" lastClr="000000"/>
                </a:solidFill>
              </a:rPr>
              <a:t>Ethnic groups, Female literacy rates, HDI levels, Environments, Poverty rates, Rich-Poor divide or any other factors you have researched. </a:t>
            </a:r>
          </a:p>
          <a:p>
            <a:endParaRPr lang="en-GB" sz="900" dirty="0">
              <a:solidFill>
                <a:sysClr val="windowText" lastClr="000000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 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212302" y="6581163"/>
            <a:ext cx="5841242" cy="2180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STAR: Research answers for 2 of your own simple or complex enquiry questions and record on the back of sheet. 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4594CD8-642F-42F5-A830-4D5CAC83FA68}"/>
              </a:ext>
            </a:extLst>
          </p:cNvPr>
          <p:cNvSpPr/>
          <p:nvPr/>
        </p:nvSpPr>
        <p:spPr>
          <a:xfrm>
            <a:off x="99977" y="2722900"/>
            <a:ext cx="4824062" cy="196746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900" dirty="0">
                <a:solidFill>
                  <a:schemeClr val="tx1"/>
                </a:solidFill>
              </a:rPr>
              <a:t>Box 3: Explain 2+ challenges parts of Africa face, using the example of Malawi. </a:t>
            </a:r>
          </a:p>
          <a:p>
            <a:r>
              <a:rPr lang="en-GB" sz="900" u="sng" dirty="0">
                <a:solidFill>
                  <a:sysClr val="windowText" lastClr="000000"/>
                </a:solidFill>
              </a:rPr>
              <a:t>Physical factors</a:t>
            </a:r>
            <a:r>
              <a:rPr lang="en-GB" sz="900" dirty="0">
                <a:solidFill>
                  <a:sysClr val="windowText" lastClr="000000"/>
                </a:solidFill>
              </a:rPr>
              <a:t> – </a:t>
            </a:r>
            <a:r>
              <a:rPr lang="en-GB" sz="900" u="sng" dirty="0">
                <a:solidFill>
                  <a:sysClr val="windowText" lastClr="000000"/>
                </a:solidFill>
              </a:rPr>
              <a:t>1 </a:t>
            </a:r>
            <a:r>
              <a:rPr lang="en-GB" sz="900" dirty="0">
                <a:solidFill>
                  <a:sysClr val="windowText" lastClr="000000"/>
                </a:solidFill>
              </a:rPr>
              <a:t>Being landlocked, 2 Rural areas are very isolated, 3 A changing climate</a:t>
            </a:r>
          </a:p>
          <a:p>
            <a:r>
              <a:rPr lang="en-GB" sz="900" u="sng" dirty="0">
                <a:solidFill>
                  <a:sysClr val="windowText" lastClr="000000"/>
                </a:solidFill>
              </a:rPr>
              <a:t>Human factors</a:t>
            </a:r>
            <a:r>
              <a:rPr lang="en-GB" sz="900" dirty="0">
                <a:solidFill>
                  <a:sysClr val="windowText" lastClr="000000"/>
                </a:solidFill>
              </a:rPr>
              <a:t> – 1 Terms of trade, 2 </a:t>
            </a:r>
            <a:r>
              <a:rPr lang="en-GB" sz="900" dirty="0" err="1">
                <a:solidFill>
                  <a:sysClr val="windowText" lastClr="000000"/>
                </a:solidFill>
              </a:rPr>
              <a:t>Colonialisation</a:t>
            </a:r>
            <a:r>
              <a:rPr lang="en-GB" sz="900" dirty="0">
                <a:solidFill>
                  <a:sysClr val="windowText" lastClr="000000"/>
                </a:solidFill>
              </a:rPr>
              <a:t> and cash crops, 3 Global trade</a:t>
            </a:r>
          </a:p>
          <a:p>
            <a:r>
              <a:rPr lang="en-GB" sz="900" dirty="0">
                <a:solidFill>
                  <a:sysClr val="windowText" lastClr="000000"/>
                </a:solidFill>
              </a:rPr>
              <a:t> </a:t>
            </a:r>
          </a:p>
          <a:p>
            <a:endParaRPr lang="en-GB" sz="900" dirty="0">
              <a:solidFill>
                <a:sysClr val="windowText" lastClr="000000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 smtClean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 smtClean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 smtClean="0">
              <a:solidFill>
                <a:schemeClr val="tx1"/>
              </a:solidFill>
            </a:endParaRPr>
          </a:p>
          <a:p>
            <a:endParaRPr lang="en-GB" sz="900" dirty="0">
              <a:solidFill>
                <a:schemeClr val="tx1"/>
              </a:solidFill>
            </a:endParaRPr>
          </a:p>
          <a:p>
            <a:endParaRPr lang="en-GB" sz="900" dirty="0" smtClean="0">
              <a:solidFill>
                <a:schemeClr val="tx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715BE4C-191A-4306-9093-C2E66A6A6171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11532" t="35239" r="53150" b="40087"/>
          <a:stretch/>
        </p:blipFill>
        <p:spPr>
          <a:xfrm>
            <a:off x="168276" y="3225659"/>
            <a:ext cx="3715296" cy="173046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778E7D3-08F4-4108-844B-49FA39F6F5A3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53058" t="22831" r="28830" b="54863"/>
          <a:stretch/>
        </p:blipFill>
        <p:spPr>
          <a:xfrm>
            <a:off x="6553200" y="3648716"/>
            <a:ext cx="2522201" cy="2070789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5990897" y="2195607"/>
            <a:ext cx="2939775" cy="1446228"/>
            <a:chOff x="3774029" y="4399862"/>
            <a:chExt cx="4366218" cy="2273402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2D7CD03-1F66-48A0-8394-9C28852288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/>
            <a:srcRect l="2669" t="-684" r="25291" b="18896"/>
            <a:stretch/>
          </p:blipFill>
          <p:spPr>
            <a:xfrm>
              <a:off x="3774029" y="4399862"/>
              <a:ext cx="4366218" cy="2273402"/>
            </a:xfrm>
            <a:prstGeom prst="rect">
              <a:avLst/>
            </a:prstGeom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CCCDF6FF-577D-4EB7-BE51-15571B87F2FC}"/>
                </a:ext>
              </a:extLst>
            </p:cNvPr>
            <p:cNvSpPr/>
            <p:nvPr/>
          </p:nvSpPr>
          <p:spPr>
            <a:xfrm>
              <a:off x="3774029" y="5054875"/>
              <a:ext cx="4366218" cy="19334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63097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3500" y="-25316"/>
            <a:ext cx="434798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/>
              <a:t>Amazing Africa A3 </a:t>
            </a:r>
            <a:r>
              <a:rPr lang="en-GB" sz="1050" b="1" dirty="0" smtClean="0"/>
              <a:t>– Knowledge Organiser lesson images and resources</a:t>
            </a:r>
            <a:endParaRPr lang="en-GB" sz="1050" b="1" dirty="0"/>
          </a:p>
        </p:txBody>
      </p:sp>
      <p:grpSp>
        <p:nvGrpSpPr>
          <p:cNvPr id="5" name="Group 4"/>
          <p:cNvGrpSpPr/>
          <p:nvPr/>
        </p:nvGrpSpPr>
        <p:grpSpPr>
          <a:xfrm>
            <a:off x="63500" y="225731"/>
            <a:ext cx="5575300" cy="3163855"/>
            <a:chOff x="84627" y="1875213"/>
            <a:chExt cx="5849430" cy="3212826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/>
            <a:srcRect l="68678" t="14820" r="14901" b="46258"/>
            <a:stretch/>
          </p:blipFill>
          <p:spPr>
            <a:xfrm>
              <a:off x="4535460" y="1898231"/>
              <a:ext cx="1398597" cy="1992908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2"/>
            <a:srcRect l="14001" t="28293" r="67565" b="35778"/>
            <a:stretch/>
          </p:blipFill>
          <p:spPr>
            <a:xfrm>
              <a:off x="84627" y="1879313"/>
              <a:ext cx="1898804" cy="2224891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2"/>
            <a:srcRect l="51526" t="14734" r="31825" b="47092"/>
            <a:stretch/>
          </p:blipFill>
          <p:spPr>
            <a:xfrm>
              <a:off x="3117431" y="1875213"/>
              <a:ext cx="1418029" cy="195458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2"/>
            <a:srcRect l="33024" t="19885" r="51676" b="36701"/>
            <a:stretch/>
          </p:blipFill>
          <p:spPr>
            <a:xfrm>
              <a:off x="1903084" y="1881347"/>
              <a:ext cx="1303054" cy="2222857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2"/>
            <a:srcRect l="14522" t="63960" r="51729" b="16579"/>
            <a:stretch/>
          </p:blipFill>
          <p:spPr>
            <a:xfrm>
              <a:off x="110027" y="4091586"/>
              <a:ext cx="2874384" cy="996453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3681771" y="1898024"/>
            <a:ext cx="4732519" cy="3731545"/>
            <a:chOff x="-84180" y="727132"/>
            <a:chExt cx="9198854" cy="6079969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/>
            <a:srcRect l="13550" t="35604" r="51455" b="14820"/>
            <a:stretch/>
          </p:blipFill>
          <p:spPr>
            <a:xfrm>
              <a:off x="-84180" y="1524000"/>
              <a:ext cx="5599856" cy="4769296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/>
            <a:srcRect l="68848" t="37937" r="14450" b="33620"/>
            <a:stretch/>
          </p:blipFill>
          <p:spPr>
            <a:xfrm>
              <a:off x="5334871" y="2937319"/>
              <a:ext cx="3779803" cy="3869782"/>
            </a:xfrm>
            <a:prstGeom prst="rect">
              <a:avLst/>
            </a:prstGeom>
          </p:spPr>
        </p:pic>
        <p:grpSp>
          <p:nvGrpSpPr>
            <p:cNvPr id="23" name="Group 22"/>
            <p:cNvGrpSpPr/>
            <p:nvPr/>
          </p:nvGrpSpPr>
          <p:grpSpPr>
            <a:xfrm>
              <a:off x="3656173" y="727132"/>
              <a:ext cx="5400600" cy="2160240"/>
              <a:chOff x="9540552" y="-243408"/>
              <a:chExt cx="5400600" cy="2160240"/>
            </a:xfrm>
          </p:grpSpPr>
          <p:pic>
            <p:nvPicPr>
              <p:cNvPr id="24" name="Picture 23"/>
              <p:cNvPicPr>
                <a:picLocks noChangeAspect="1"/>
              </p:cNvPicPr>
              <p:nvPr/>
            </p:nvPicPr>
            <p:blipFill rotWithShape="1">
              <a:blip r:embed="rId3"/>
              <a:srcRect l="51652" t="15569" r="14598" b="61976"/>
              <a:stretch/>
            </p:blipFill>
            <p:spPr>
              <a:xfrm>
                <a:off x="9540552" y="-243408"/>
                <a:ext cx="5400600" cy="2160240"/>
              </a:xfrm>
              <a:prstGeom prst="rect">
                <a:avLst/>
              </a:prstGeom>
            </p:spPr>
          </p:pic>
          <p:sp>
            <p:nvSpPr>
              <p:cNvPr id="25" name="Rectangle 24"/>
              <p:cNvSpPr/>
              <p:nvPr/>
            </p:nvSpPr>
            <p:spPr>
              <a:xfrm>
                <a:off x="9540552" y="1628800"/>
                <a:ext cx="1584176" cy="28803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6" name="Group 25"/>
          <p:cNvGrpSpPr/>
          <p:nvPr/>
        </p:nvGrpSpPr>
        <p:grpSpPr>
          <a:xfrm>
            <a:off x="7029861" y="68223"/>
            <a:ext cx="2054286" cy="3111156"/>
            <a:chOff x="179512" y="764704"/>
            <a:chExt cx="3960440" cy="5904656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4"/>
            <a:srcRect l="15744" t="31828" r="62600" b="8565"/>
            <a:stretch/>
          </p:blipFill>
          <p:spPr>
            <a:xfrm>
              <a:off x="179512" y="764704"/>
              <a:ext cx="3960440" cy="5904656"/>
            </a:xfrm>
            <a:prstGeom prst="rect">
              <a:avLst/>
            </a:prstGeom>
          </p:spPr>
        </p:pic>
        <p:sp>
          <p:nvSpPr>
            <p:cNvPr id="28" name="Rectangle 27"/>
            <p:cNvSpPr/>
            <p:nvPr/>
          </p:nvSpPr>
          <p:spPr>
            <a:xfrm>
              <a:off x="179512" y="6237312"/>
              <a:ext cx="288032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5"/>
          <a:srcRect r="2099" b="32110"/>
          <a:stretch/>
        </p:blipFill>
        <p:spPr>
          <a:xfrm>
            <a:off x="87335" y="3918317"/>
            <a:ext cx="3507203" cy="279669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715BE4C-191A-4306-9093-C2E66A6A617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532" t="35239" r="53150" b="40087"/>
          <a:stretch/>
        </p:blipFill>
        <p:spPr>
          <a:xfrm>
            <a:off x="3609423" y="5316663"/>
            <a:ext cx="3420438" cy="1593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62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29F7DCF7BC447A808961AF02188C3" ma:contentTypeVersion="8" ma:contentTypeDescription="Create a new document." ma:contentTypeScope="" ma:versionID="9462dfac23df9ca823a801e1e267734d">
  <xsd:schema xmlns:xsd="http://www.w3.org/2001/XMLSchema" xmlns:xs="http://www.w3.org/2001/XMLSchema" xmlns:p="http://schemas.microsoft.com/office/2006/metadata/properties" xmlns:ns2="011c272d-8a03-4b7a-811f-b61a10107f43" xmlns:ns3="99667eb0-aa97-447c-a0d9-525e59e5c630" targetNamespace="http://schemas.microsoft.com/office/2006/metadata/properties" ma:root="true" ma:fieldsID="077839d8c326cde5906db7c78cbc6dbf" ns2:_="" ns3:_="">
    <xsd:import namespace="011c272d-8a03-4b7a-811f-b61a10107f43"/>
    <xsd:import namespace="99667eb0-aa97-447c-a0d9-525e59e5c6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1c272d-8a03-4b7a-811f-b61a10107f4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667eb0-aa97-447c-a0d9-525e59e5c6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312613-1704-4D98-A9AF-428AF07963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5E129FE-1B40-438E-A5CE-DA08D859E8E9}">
  <ds:schemaRefs>
    <ds:schemaRef ds:uri="http://schemas.microsoft.com/office/2006/metadata/properties"/>
    <ds:schemaRef ds:uri="http://purl.org/dc/terms/"/>
    <ds:schemaRef ds:uri="99667eb0-aa97-447c-a0d9-525e59e5c630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011c272d-8a03-4b7a-811f-b61a10107f43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34C499C-1EEC-48BB-A845-6CB2A25DF0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1c272d-8a03-4b7a-811f-b61a10107f43"/>
    <ds:schemaRef ds:uri="99667eb0-aa97-447c-a0d9-525e59e5c6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1660</TotalTime>
  <Words>509</Words>
  <Application>Microsoft Office PowerPoint</Application>
  <PresentationFormat>On-screen Show (4:3)</PresentationFormat>
  <Paragraphs>41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>Alsager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McFadden</dc:creator>
  <cp:lastModifiedBy>Mr A McFadden (St Ambrose College)</cp:lastModifiedBy>
  <cp:revision>34</cp:revision>
  <cp:lastPrinted>2018-02-27T11:58:59Z</cp:lastPrinted>
  <dcterms:created xsi:type="dcterms:W3CDTF">2017-10-31T16:56:33Z</dcterms:created>
  <dcterms:modified xsi:type="dcterms:W3CDTF">2021-09-01T22:55:28Z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0x01010089529F7DCF7BC447A808961AF02188C3</vt:lpwstr>
  </property>
</Properties>
</file>