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3" r:id="rId2"/>
    <p:sldId id="280" r:id="rId3"/>
    <p:sldId id="282" r:id="rId4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606" y="4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8C8800-4822-4BDD-B8AB-66F85BF08FD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52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C3D4F1-1CD3-4788-AF3C-944359512CB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577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9E0D32-C974-481E-8462-D13E2F84C82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5092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184BE0-5C41-45B7-AFCF-CBCE6F48ED8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837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C52EBF-3216-44A7-ABE8-B7285C5ED9B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6915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08A464-B0F9-407A-842B-B6E0E901EF3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3398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8512D9-1C26-449A-8DE7-B01B8516E88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809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C8DE86-AEDF-469F-BC22-9CFDECC8B98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8301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5AD17C-9316-4EB8-A434-3662106D669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101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E41EAE-8E79-46F8-8BC9-1346E12E0C2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8263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38925" y="476250"/>
            <a:ext cx="2058988" cy="564991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76250"/>
            <a:ext cx="6029325" cy="564991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8769FD-F3AD-4EBC-B436-FFA4C04C97A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557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8"/>
          <p:cNvSpPr txBox="1">
            <a:spLocks noChangeArrowheads="1"/>
          </p:cNvSpPr>
          <p:nvPr userDrawn="1"/>
        </p:nvSpPr>
        <p:spPr bwMode="auto">
          <a:xfrm>
            <a:off x="0" y="6165850"/>
            <a:ext cx="925195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GB" b="1" dirty="0" smtClean="0">
                <a:solidFill>
                  <a:srgbClr val="C0C0C0"/>
                </a:solidFill>
              </a:rPr>
              <a:t>010000110110111101100100011001010101001101110100011101010110011001100110</a:t>
            </a:r>
          </a:p>
        </p:txBody>
      </p:sp>
      <p:pic>
        <p:nvPicPr>
          <p:cNvPr id="1027" name="Picture 7" descr="Computin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2147888" cy="80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47625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5D3C2C11-518F-443A-8199-304B6BE7184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2708275"/>
            <a:ext cx="8229600" cy="3673475"/>
          </a:xfrm>
        </p:spPr>
        <p:txBody>
          <a:bodyPr/>
          <a:lstStyle/>
          <a:p>
            <a:pPr marL="609600" indent="-609600" algn="just" eaLnBrk="1" hangingPunct="1"/>
            <a:r>
              <a:rPr lang="en-GB" altLang="en-US" b="1" dirty="0" smtClean="0"/>
              <a:t>Objectives:</a:t>
            </a:r>
          </a:p>
          <a:p>
            <a:pPr marL="609600" indent="-609600" algn="just" eaLnBrk="1" hangingPunct="1"/>
            <a:endParaRPr lang="en-GB" altLang="en-US" sz="2000" b="1" dirty="0" smtClean="0"/>
          </a:p>
          <a:p>
            <a:pPr marL="609600" indent="-609600" algn="just" eaLnBrk="1" hangingPunct="1">
              <a:buFontTx/>
              <a:buAutoNum type="arabicPeriod"/>
            </a:pPr>
            <a:r>
              <a:rPr lang="en-GB" altLang="en-US" sz="2000" i="1" dirty="0" smtClean="0"/>
              <a:t>Understand what a ‘data structure’ is</a:t>
            </a:r>
          </a:p>
          <a:p>
            <a:pPr marL="609600" indent="-609600" algn="just" eaLnBrk="1" hangingPunct="1">
              <a:buFontTx/>
              <a:buAutoNum type="arabicPeriod"/>
            </a:pPr>
            <a:endParaRPr lang="en-GB" altLang="en-US" sz="2000" i="1" dirty="0" smtClean="0"/>
          </a:p>
          <a:p>
            <a:pPr marL="609600" indent="-609600" algn="just" eaLnBrk="1" hangingPunct="1">
              <a:buFontTx/>
              <a:buAutoNum type="arabicPeriod"/>
            </a:pPr>
            <a:r>
              <a:rPr lang="en-GB" altLang="en-US" sz="2000" i="1" dirty="0" smtClean="0"/>
              <a:t>Understand the purpose of data structures</a:t>
            </a:r>
          </a:p>
          <a:p>
            <a:pPr marL="609600" indent="-609600" algn="just" eaLnBrk="1" hangingPunct="1">
              <a:buFontTx/>
              <a:buAutoNum type="arabicPeriod"/>
            </a:pPr>
            <a:endParaRPr lang="en-GB" altLang="en-US" sz="2000" i="1" dirty="0"/>
          </a:p>
          <a:p>
            <a:pPr marL="609600" indent="-609600" algn="just" eaLnBrk="1" hangingPunct="1">
              <a:buFontTx/>
              <a:buAutoNum type="arabicPeriod"/>
            </a:pPr>
            <a:r>
              <a:rPr lang="en-GB" altLang="en-US" sz="2000" i="1" dirty="0" smtClean="0"/>
              <a:t>Declare and use </a:t>
            </a:r>
            <a:r>
              <a:rPr lang="en-GB" altLang="en-US" sz="2000" i="1" dirty="0" smtClean="0"/>
              <a:t>arrays</a:t>
            </a:r>
            <a:endParaRPr lang="en-GB" altLang="en-US" sz="2000" i="1" dirty="0" smtClean="0"/>
          </a:p>
          <a:p>
            <a:pPr marL="609600" indent="-609600" algn="just" eaLnBrk="1" hangingPunct="1">
              <a:buFontTx/>
              <a:buAutoNum type="arabicPeriod"/>
            </a:pPr>
            <a:endParaRPr lang="en-GB" altLang="en-US" sz="2000" i="1" dirty="0" smtClean="0"/>
          </a:p>
          <a:p>
            <a:pPr marL="609600" indent="-609600" algn="just" eaLnBrk="1" hangingPunct="1"/>
            <a:endParaRPr lang="en-GB" altLang="en-US" sz="2000" i="1" dirty="0" smtClean="0"/>
          </a:p>
          <a:p>
            <a:pPr marL="609600" indent="-609600" algn="just" eaLnBrk="1" hangingPunct="1"/>
            <a:endParaRPr lang="en-GB" altLang="en-US" sz="2400" i="1" dirty="0" smtClean="0"/>
          </a:p>
          <a:p>
            <a:pPr marL="609600" indent="-609600" algn="just" eaLnBrk="1" hangingPunct="1">
              <a:buFontTx/>
              <a:buAutoNum type="arabicPeriod"/>
            </a:pPr>
            <a:endParaRPr lang="en-GB" altLang="en-US" i="1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800865"/>
            <a:ext cx="6670067" cy="1737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1971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95536" y="1052513"/>
            <a:ext cx="8229600" cy="532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algn="l" defTabSz="-828675">
              <a:defRPr/>
            </a:pPr>
            <a:r>
              <a:rPr lang="en-GB" altLang="en-US" sz="2400" dirty="0" smtClean="0"/>
              <a:t>What will this program output?</a:t>
            </a:r>
          </a:p>
          <a:p>
            <a:pPr algn="l" defTabSz="-828675">
              <a:defRPr/>
            </a:pPr>
            <a:endParaRPr lang="en-GB" sz="2400" dirty="0" smtClean="0">
              <a:latin typeface="Consolas"/>
            </a:endParaRPr>
          </a:p>
          <a:p>
            <a:pPr algn="l"/>
            <a:r>
              <a:rPr lang="en-GB" sz="2000" dirty="0" smtClean="0">
                <a:solidFill>
                  <a:srgbClr val="2B91AF"/>
                </a:solidFill>
                <a:latin typeface="Consolas"/>
              </a:rPr>
              <a:t>   </a:t>
            </a:r>
            <a:r>
              <a:rPr lang="en-GB" sz="2000" dirty="0" smtClean="0">
                <a:solidFill>
                  <a:srgbClr val="0000FF"/>
                </a:solidFill>
                <a:latin typeface="Consolas"/>
              </a:rPr>
              <a:t>Dim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names() </a:t>
            </a:r>
            <a:r>
              <a:rPr lang="en-GB" sz="2000" dirty="0">
                <a:solidFill>
                  <a:srgbClr val="0000FF"/>
                </a:solidFill>
                <a:latin typeface="Consolas"/>
              </a:rPr>
              <a:t>As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>
                <a:solidFill>
                  <a:srgbClr val="0000FF"/>
                </a:solidFill>
                <a:latin typeface="Consolas"/>
              </a:rPr>
              <a:t>String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 = {</a:t>
            </a:r>
            <a:r>
              <a:rPr lang="en-GB" sz="2000" dirty="0">
                <a:solidFill>
                  <a:srgbClr val="A31515"/>
                </a:solidFill>
                <a:latin typeface="Consolas"/>
              </a:rPr>
              <a:t>"Larry"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, </a:t>
            </a:r>
            <a:r>
              <a:rPr lang="en-GB" sz="2000" dirty="0">
                <a:solidFill>
                  <a:srgbClr val="A31515"/>
                </a:solidFill>
                <a:latin typeface="Consolas"/>
              </a:rPr>
              <a:t>"Moe"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, </a:t>
            </a:r>
            <a:r>
              <a:rPr lang="en-GB" sz="2000" dirty="0">
                <a:solidFill>
                  <a:srgbClr val="A31515"/>
                </a:solidFill>
                <a:latin typeface="Consolas"/>
              </a:rPr>
              <a:t>"Curley"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}</a:t>
            </a: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2000" dirty="0" smtClean="0">
                <a:solidFill>
                  <a:srgbClr val="2B91AF"/>
                </a:solidFill>
                <a:latin typeface="Consolas"/>
              </a:rPr>
              <a:t>Console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.WriteLine(names(1))        </a:t>
            </a:r>
            <a:endParaRPr lang="en-GB" sz="2000" dirty="0">
              <a:solidFill>
                <a:prstClr val="black"/>
              </a:solidFill>
              <a:latin typeface="Consolas"/>
            </a:endParaRPr>
          </a:p>
          <a:p>
            <a:pPr algn="l"/>
            <a:endParaRPr lang="en-GB" sz="2000" dirty="0" smtClean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altLang="en-US" sz="2400" dirty="0" smtClean="0"/>
              <a:t>What is this program doing?</a:t>
            </a:r>
          </a:p>
          <a:p>
            <a:pPr algn="l"/>
            <a:endParaRPr lang="en-GB" altLang="en-US" sz="2400" dirty="0" smtClean="0"/>
          </a:p>
          <a:p>
            <a:pPr algn="l"/>
            <a:r>
              <a:rPr lang="en-GB" sz="2000" dirty="0" smtClean="0">
                <a:solidFill>
                  <a:srgbClr val="2B91AF"/>
                </a:solidFill>
                <a:latin typeface="Consolas"/>
              </a:rPr>
              <a:t>   </a:t>
            </a:r>
            <a:r>
              <a:rPr lang="en-GB" sz="2000" dirty="0" smtClean="0">
                <a:solidFill>
                  <a:srgbClr val="0000FF"/>
                </a:solidFill>
                <a:latin typeface="Consolas"/>
              </a:rPr>
              <a:t>Dim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food(10) </a:t>
            </a:r>
            <a:r>
              <a:rPr lang="en-GB" sz="2000" dirty="0">
                <a:solidFill>
                  <a:srgbClr val="0000FF"/>
                </a:solidFill>
                <a:latin typeface="Consolas"/>
              </a:rPr>
              <a:t>As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>
                <a:solidFill>
                  <a:srgbClr val="0000FF"/>
                </a:solidFill>
                <a:latin typeface="Consolas"/>
              </a:rPr>
              <a:t>String</a:t>
            </a:r>
            <a:endParaRPr lang="en-GB" sz="2000" dirty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2000" dirty="0" smtClean="0">
                <a:solidFill>
                  <a:srgbClr val="0000FF"/>
                </a:solidFill>
                <a:latin typeface="Consolas"/>
              </a:rPr>
              <a:t>For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 err="1">
                <a:solidFill>
                  <a:prstClr val="black"/>
                </a:solidFill>
                <a:latin typeface="Consolas"/>
              </a:rPr>
              <a:t>i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 = 1 </a:t>
            </a:r>
            <a:r>
              <a:rPr lang="en-GB" sz="2000" dirty="0">
                <a:solidFill>
                  <a:srgbClr val="0000FF"/>
                </a:solidFill>
                <a:latin typeface="Consolas"/>
              </a:rPr>
              <a:t>To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 10</a:t>
            </a: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   food(</a:t>
            </a:r>
            <a:r>
              <a:rPr lang="en-GB" sz="2000" dirty="0" err="1" smtClean="0">
                <a:solidFill>
                  <a:prstClr val="black"/>
                </a:solidFill>
                <a:latin typeface="Consolas"/>
              </a:rPr>
              <a:t>i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) = </a:t>
            </a:r>
            <a:r>
              <a:rPr lang="en-GB" sz="2000" dirty="0">
                <a:solidFill>
                  <a:srgbClr val="A31515"/>
                </a:solidFill>
                <a:latin typeface="Consolas"/>
              </a:rPr>
              <a:t>"cake"</a:t>
            </a:r>
            <a:endParaRPr lang="en-GB" sz="2000" dirty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2000" dirty="0">
                <a:solidFill>
                  <a:srgbClr val="0000FF"/>
                </a:solidFill>
                <a:latin typeface="Consolas"/>
              </a:rPr>
              <a:t>Next</a:t>
            </a:r>
            <a:endParaRPr lang="en-GB" sz="2000" dirty="0">
              <a:solidFill>
                <a:prstClr val="black"/>
              </a:solidFill>
              <a:latin typeface="Consolas"/>
            </a:endParaRPr>
          </a:p>
        </p:txBody>
      </p:sp>
    </p:spTree>
    <p:extLst>
      <p:ext uri="{BB962C8B-B14F-4D97-AF65-F5344CB8AC3E}">
        <p14:creationId xmlns:p14="http://schemas.microsoft.com/office/powerpoint/2010/main" val="682784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57200" y="1052513"/>
            <a:ext cx="8229600" cy="532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algn="l" defTabSz="-828675">
              <a:defRPr/>
            </a:pPr>
            <a:r>
              <a:rPr lang="en-GB" altLang="en-US" sz="2400" dirty="0" smtClean="0"/>
              <a:t>What will be stored in the </a:t>
            </a:r>
            <a:r>
              <a:rPr lang="en-GB" altLang="en-US" sz="2400" b="1" dirty="0" smtClean="0"/>
              <a:t>numbers</a:t>
            </a:r>
            <a:r>
              <a:rPr lang="en-GB" altLang="en-US" sz="2400" dirty="0" smtClean="0"/>
              <a:t> array?</a:t>
            </a:r>
          </a:p>
          <a:p>
            <a:pPr algn="l" defTabSz="-828675">
              <a:defRPr/>
            </a:pPr>
            <a:endParaRPr lang="en-GB" altLang="en-US" sz="2000" dirty="0" smtClean="0">
              <a:latin typeface="Consolas" pitchFamily="49" charset="0"/>
              <a:cs typeface="Consolas" pitchFamily="49" charset="0"/>
            </a:endParaRPr>
          </a:p>
          <a:p>
            <a:pPr algn="l"/>
            <a:r>
              <a:rPr lang="en-GB" sz="2000" dirty="0" smtClean="0">
                <a:latin typeface="Consolas"/>
              </a:rPr>
              <a:t>   </a:t>
            </a:r>
            <a:r>
              <a:rPr lang="en-GB" sz="2000" dirty="0" smtClean="0">
                <a:solidFill>
                  <a:srgbClr val="0000FF"/>
                </a:solidFill>
                <a:latin typeface="Consolas"/>
              </a:rPr>
              <a:t>Dim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numbers(99) </a:t>
            </a:r>
            <a:r>
              <a:rPr lang="en-GB" sz="2000" dirty="0">
                <a:solidFill>
                  <a:srgbClr val="0000FF"/>
                </a:solidFill>
                <a:latin typeface="Consolas"/>
              </a:rPr>
              <a:t>As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>
                <a:solidFill>
                  <a:srgbClr val="0000FF"/>
                </a:solidFill>
                <a:latin typeface="Consolas"/>
              </a:rPr>
              <a:t>Byte</a:t>
            </a:r>
            <a:endParaRPr lang="en-GB" sz="2000" dirty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2000" dirty="0" smtClean="0">
                <a:solidFill>
                  <a:srgbClr val="0000FF"/>
                </a:solidFill>
                <a:latin typeface="Consolas"/>
              </a:rPr>
              <a:t>For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 err="1">
                <a:solidFill>
                  <a:prstClr val="black"/>
                </a:solidFill>
                <a:latin typeface="Consolas"/>
              </a:rPr>
              <a:t>i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 = 0 </a:t>
            </a:r>
            <a:r>
              <a:rPr lang="en-GB" sz="2000" dirty="0">
                <a:solidFill>
                  <a:srgbClr val="0000FF"/>
                </a:solidFill>
                <a:latin typeface="Consolas"/>
              </a:rPr>
              <a:t>To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 err="1">
                <a:solidFill>
                  <a:prstClr val="black"/>
                </a:solidFill>
                <a:latin typeface="Consolas"/>
              </a:rPr>
              <a:t>numbers.Length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 - 1</a:t>
            </a: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   numbers(</a:t>
            </a:r>
            <a:r>
              <a:rPr lang="en-GB" sz="2000" dirty="0" err="1" smtClean="0">
                <a:solidFill>
                  <a:prstClr val="black"/>
                </a:solidFill>
                <a:latin typeface="Consolas"/>
              </a:rPr>
              <a:t>i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) = </a:t>
            </a:r>
            <a:r>
              <a:rPr lang="en-GB" sz="2000" dirty="0" err="1">
                <a:solidFill>
                  <a:prstClr val="black"/>
                </a:solidFill>
                <a:latin typeface="Consolas"/>
              </a:rPr>
              <a:t>i</a:t>
            </a:r>
            <a:endParaRPr lang="en-GB" sz="2000" dirty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2000" dirty="0" smtClean="0">
                <a:solidFill>
                  <a:srgbClr val="0000FF"/>
                </a:solidFill>
                <a:latin typeface="Consolas"/>
              </a:rPr>
              <a:t>Next</a:t>
            </a:r>
          </a:p>
          <a:p>
            <a:pPr algn="l"/>
            <a:endParaRPr lang="en-GB" sz="2000" dirty="0" smtClean="0">
              <a:solidFill>
                <a:prstClr val="black"/>
              </a:solidFill>
              <a:latin typeface="Consolas"/>
            </a:endParaRPr>
          </a:p>
          <a:p>
            <a:pPr algn="l" defTabSz="-828675">
              <a:defRPr/>
            </a:pPr>
            <a:r>
              <a:rPr lang="en-GB" altLang="en-US" sz="2400" dirty="0"/>
              <a:t>What will be stored in the </a:t>
            </a:r>
            <a:r>
              <a:rPr lang="en-GB" altLang="en-US" sz="2400" b="1" dirty="0"/>
              <a:t>numbers</a:t>
            </a:r>
            <a:r>
              <a:rPr lang="en-GB" altLang="en-US" sz="2400" dirty="0"/>
              <a:t> array?</a:t>
            </a:r>
          </a:p>
          <a:p>
            <a:pPr algn="l"/>
            <a:endParaRPr lang="en-GB" sz="2000" dirty="0" smtClean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2000" dirty="0" smtClean="0">
                <a:latin typeface="Consolas"/>
              </a:rPr>
              <a:t>   </a:t>
            </a:r>
            <a:r>
              <a:rPr lang="en-GB" sz="2000" dirty="0" smtClean="0">
                <a:solidFill>
                  <a:srgbClr val="0000FF"/>
                </a:solidFill>
                <a:latin typeface="Consolas"/>
              </a:rPr>
              <a:t>Dim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numbers(99) </a:t>
            </a:r>
            <a:r>
              <a:rPr lang="en-GB" sz="2000" dirty="0">
                <a:solidFill>
                  <a:srgbClr val="0000FF"/>
                </a:solidFill>
                <a:latin typeface="Consolas"/>
              </a:rPr>
              <a:t>As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>
                <a:solidFill>
                  <a:srgbClr val="0000FF"/>
                </a:solidFill>
                <a:latin typeface="Consolas"/>
              </a:rPr>
              <a:t>Single</a:t>
            </a:r>
            <a:endParaRPr lang="en-GB" sz="2000" dirty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Randomize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()</a:t>
            </a: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2000" dirty="0" smtClean="0">
                <a:solidFill>
                  <a:srgbClr val="0000FF"/>
                </a:solidFill>
                <a:latin typeface="Consolas"/>
              </a:rPr>
              <a:t>For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 err="1">
                <a:solidFill>
                  <a:prstClr val="black"/>
                </a:solidFill>
                <a:latin typeface="Consolas"/>
              </a:rPr>
              <a:t>i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 = 0 </a:t>
            </a:r>
            <a:r>
              <a:rPr lang="en-GB" sz="2000" dirty="0">
                <a:solidFill>
                  <a:srgbClr val="0000FF"/>
                </a:solidFill>
                <a:latin typeface="Consolas"/>
              </a:rPr>
              <a:t>To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 err="1">
                <a:solidFill>
                  <a:prstClr val="black"/>
                </a:solidFill>
                <a:latin typeface="Consolas"/>
              </a:rPr>
              <a:t>numbers.Length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 - 1</a:t>
            </a: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   numbers(</a:t>
            </a:r>
            <a:r>
              <a:rPr lang="en-GB" sz="2000" dirty="0" err="1" smtClean="0">
                <a:solidFill>
                  <a:prstClr val="black"/>
                </a:solidFill>
                <a:latin typeface="Consolas"/>
              </a:rPr>
              <a:t>i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) = Rnd()</a:t>
            </a: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2000" dirty="0" smtClean="0">
                <a:solidFill>
                  <a:srgbClr val="0000FF"/>
                </a:solidFill>
                <a:latin typeface="Consolas"/>
              </a:rPr>
              <a:t>Next</a:t>
            </a:r>
          </a:p>
          <a:p>
            <a:pPr algn="l"/>
            <a:endParaRPr lang="en-GB" sz="2000" dirty="0">
              <a:solidFill>
                <a:srgbClr val="0000FF"/>
              </a:solidFill>
              <a:latin typeface="Consolas"/>
            </a:endParaRPr>
          </a:p>
          <a:p>
            <a:pPr algn="l"/>
            <a:endParaRPr lang="en-GB" sz="2000" dirty="0">
              <a:solidFill>
                <a:prstClr val="black"/>
              </a:solidFill>
              <a:latin typeface="Consolas"/>
            </a:endParaRPr>
          </a:p>
        </p:txBody>
      </p:sp>
    </p:spTree>
    <p:extLst>
      <p:ext uri="{BB962C8B-B14F-4D97-AF65-F5344CB8AC3E}">
        <p14:creationId xmlns:p14="http://schemas.microsoft.com/office/powerpoint/2010/main" val="2382581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986</TotalTime>
  <Words>139</Words>
  <Application>Microsoft Office PowerPoint</Application>
  <PresentationFormat>On-screen Show (4:3)</PresentationFormat>
  <Paragraphs>34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Default Design</vt:lpstr>
      <vt:lpstr>PowerPoint Presentation</vt:lpstr>
      <vt:lpstr>PowerPoint Presentation</vt:lpstr>
      <vt:lpstr>PowerPoint Presentation</vt:lpstr>
    </vt:vector>
  </TitlesOfParts>
  <Company>St Ambrose College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 Stenhouse</dc:creator>
  <cp:lastModifiedBy>J Stenhouse</cp:lastModifiedBy>
  <cp:revision>59</cp:revision>
  <dcterms:created xsi:type="dcterms:W3CDTF">2011-09-03T14:34:24Z</dcterms:created>
  <dcterms:modified xsi:type="dcterms:W3CDTF">2014-06-25T10:53:27Z</dcterms:modified>
</cp:coreProperties>
</file>