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
  </p:notesMasterIdLst>
  <p:sldIdLst>
    <p:sldId id="345" r:id="rId2"/>
  </p:sldIdLst>
  <p:sldSz cx="12192000" cy="6858000"/>
  <p:notesSz cx="6808788" cy="9940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99"/>
    <a:srgbClr val="66FF99"/>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90" y="1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2"/>
            <a:ext cx="2950475" cy="498772"/>
          </a:xfrm>
          <a:prstGeom prst="rect">
            <a:avLst/>
          </a:prstGeom>
        </p:spPr>
        <p:txBody>
          <a:bodyPr vert="horz" lIns="91425" tIns="45713" rIns="91425" bIns="45713" rtlCol="0"/>
          <a:lstStyle>
            <a:lvl1pPr algn="l">
              <a:defRPr sz="1200"/>
            </a:lvl1pPr>
          </a:lstStyle>
          <a:p>
            <a:endParaRPr lang="en-GB"/>
          </a:p>
        </p:txBody>
      </p:sp>
      <p:sp>
        <p:nvSpPr>
          <p:cNvPr id="3" name="Date Placeholder 2"/>
          <p:cNvSpPr>
            <a:spLocks noGrp="1"/>
          </p:cNvSpPr>
          <p:nvPr>
            <p:ph type="dt" idx="1"/>
          </p:nvPr>
        </p:nvSpPr>
        <p:spPr>
          <a:xfrm>
            <a:off x="3856738" y="2"/>
            <a:ext cx="2950475" cy="498772"/>
          </a:xfrm>
          <a:prstGeom prst="rect">
            <a:avLst/>
          </a:prstGeom>
        </p:spPr>
        <p:txBody>
          <a:bodyPr vert="horz" lIns="91425" tIns="45713" rIns="91425" bIns="45713" rtlCol="0"/>
          <a:lstStyle>
            <a:lvl1pPr algn="r">
              <a:defRPr sz="1200"/>
            </a:lvl1pPr>
          </a:lstStyle>
          <a:p>
            <a:fld id="{55267A1B-F9F6-4627-A63B-FACDDE1D2143}" type="datetimeFigureOut">
              <a:rPr lang="en-GB" smtClean="0"/>
              <a:t>07/07/2022</a:t>
            </a:fld>
            <a:endParaRPr lang="en-GB"/>
          </a:p>
        </p:txBody>
      </p:sp>
      <p:sp>
        <p:nvSpPr>
          <p:cNvPr id="4" name="Slide Image Placeholder 3"/>
          <p:cNvSpPr>
            <a:spLocks noGrp="1" noRot="1" noChangeAspect="1"/>
          </p:cNvSpPr>
          <p:nvPr>
            <p:ph type="sldImg" idx="2"/>
          </p:nvPr>
        </p:nvSpPr>
        <p:spPr>
          <a:xfrm>
            <a:off x="422275" y="1243013"/>
            <a:ext cx="5964238" cy="3355975"/>
          </a:xfrm>
          <a:prstGeom prst="rect">
            <a:avLst/>
          </a:prstGeom>
          <a:noFill/>
          <a:ln w="12700">
            <a:solidFill>
              <a:prstClr val="black"/>
            </a:solidFill>
          </a:ln>
        </p:spPr>
        <p:txBody>
          <a:bodyPr vert="horz" lIns="91425" tIns="45713" rIns="91425" bIns="45713" rtlCol="0" anchor="ctr"/>
          <a:lstStyle/>
          <a:p>
            <a:endParaRPr lang="en-GB"/>
          </a:p>
        </p:txBody>
      </p:sp>
      <p:sp>
        <p:nvSpPr>
          <p:cNvPr id="5" name="Notes Placeholder 4"/>
          <p:cNvSpPr>
            <a:spLocks noGrp="1"/>
          </p:cNvSpPr>
          <p:nvPr>
            <p:ph type="body" sz="quarter" idx="3"/>
          </p:nvPr>
        </p:nvSpPr>
        <p:spPr>
          <a:xfrm>
            <a:off x="680879" y="4784071"/>
            <a:ext cx="5447030" cy="3914239"/>
          </a:xfrm>
          <a:prstGeom prst="rect">
            <a:avLst/>
          </a:prstGeom>
        </p:spPr>
        <p:txBody>
          <a:bodyPr vert="horz" lIns="91425" tIns="45713" rIns="91425" bIns="45713"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42155"/>
            <a:ext cx="2950475" cy="498771"/>
          </a:xfrm>
          <a:prstGeom prst="rect">
            <a:avLst/>
          </a:prstGeom>
        </p:spPr>
        <p:txBody>
          <a:bodyPr vert="horz" lIns="91425" tIns="45713" rIns="91425" bIns="45713" rtlCol="0" anchor="b"/>
          <a:lstStyle>
            <a:lvl1pPr algn="l">
              <a:defRPr sz="1200"/>
            </a:lvl1pPr>
          </a:lstStyle>
          <a:p>
            <a:endParaRPr lang="en-GB"/>
          </a:p>
        </p:txBody>
      </p:sp>
      <p:sp>
        <p:nvSpPr>
          <p:cNvPr id="7" name="Slide Number Placeholder 6"/>
          <p:cNvSpPr>
            <a:spLocks noGrp="1"/>
          </p:cNvSpPr>
          <p:nvPr>
            <p:ph type="sldNum" sz="quarter" idx="5"/>
          </p:nvPr>
        </p:nvSpPr>
        <p:spPr>
          <a:xfrm>
            <a:off x="3856738" y="9442155"/>
            <a:ext cx="2950475" cy="498771"/>
          </a:xfrm>
          <a:prstGeom prst="rect">
            <a:avLst/>
          </a:prstGeom>
        </p:spPr>
        <p:txBody>
          <a:bodyPr vert="horz" lIns="91425" tIns="45713" rIns="91425" bIns="45713" rtlCol="0" anchor="b"/>
          <a:lstStyle>
            <a:lvl1pPr algn="r">
              <a:defRPr sz="1200"/>
            </a:lvl1pPr>
          </a:lstStyle>
          <a:p>
            <a:fld id="{6784AD0E-203F-4E37-895D-E941E38F3C1D}" type="slidenum">
              <a:rPr lang="en-GB" smtClean="0"/>
              <a:t>‹#›</a:t>
            </a:fld>
            <a:endParaRPr lang="en-GB"/>
          </a:p>
        </p:txBody>
      </p:sp>
    </p:spTree>
    <p:extLst>
      <p:ext uri="{BB962C8B-B14F-4D97-AF65-F5344CB8AC3E}">
        <p14:creationId xmlns:p14="http://schemas.microsoft.com/office/powerpoint/2010/main" val="3129679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CF62BC4-C8A8-4850-8305-B464EF7005E8}"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1921756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CF62BC4-C8A8-4850-8305-B464EF7005E8}"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21875967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CF62BC4-C8A8-4850-8305-B464EF7005E8}"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2711915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CF62BC4-C8A8-4850-8305-B464EF7005E8}" type="datetimeFigureOut">
              <a:rPr lang="en-GB" smtClean="0"/>
              <a:t>07/07/2022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1830805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CF62BC4-C8A8-4850-8305-B464EF7005E8}" type="datetimeFigureOut">
              <a:rPr lang="en-GB" smtClean="0"/>
              <a:t>07/07/2022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38777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CF62BC4-C8A8-4850-8305-B464EF7005E8}" type="datetimeFigureOut">
              <a:rPr lang="en-GB" smtClean="0"/>
              <a:t>07/07/2022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31004129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F62BC4-C8A8-4850-8305-B464EF7005E8}" type="datetimeFigureOut">
              <a:rPr lang="en-GB" smtClean="0"/>
              <a:t>07/07/2022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261474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CF62BC4-C8A8-4850-8305-B464EF7005E8}" type="datetimeFigureOut">
              <a:rPr lang="en-GB" smtClean="0"/>
              <a:t>07/07/2022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2314994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CF62BC4-C8A8-4850-8305-B464EF7005E8}" type="datetimeFigureOut">
              <a:rPr lang="en-GB" smtClean="0"/>
              <a:t>07/07/2022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31656354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CF62BC4-C8A8-4850-8305-B464EF7005E8}"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1548510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CF62BC4-C8A8-4850-8305-B464EF7005E8}"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1923313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F62BC4-C8A8-4850-8305-B464EF7005E8}" type="datetimeFigureOut">
              <a:rPr lang="en-GB" smtClean="0"/>
              <a:t>07/07/2022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E240D5-33EA-4029-9BB5-7E8540B1EE2D}" type="slidenum">
              <a:rPr lang="en-GB" smtClean="0"/>
              <a:t>‹#›</a:t>
            </a:fld>
            <a:endParaRPr lang="en-GB"/>
          </a:p>
        </p:txBody>
      </p:sp>
    </p:spTree>
    <p:extLst>
      <p:ext uri="{BB962C8B-B14F-4D97-AF65-F5344CB8AC3E}">
        <p14:creationId xmlns:p14="http://schemas.microsoft.com/office/powerpoint/2010/main" val="186686973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9183" y="0"/>
            <a:ext cx="5231457" cy="253916"/>
          </a:xfrm>
          <a:prstGeom prst="rect">
            <a:avLst/>
          </a:prstGeom>
          <a:noFill/>
        </p:spPr>
        <p:txBody>
          <a:bodyPr wrap="square" rtlCol="0">
            <a:spAutoFit/>
          </a:bodyPr>
          <a:lstStyle/>
          <a:p>
            <a:r>
              <a:rPr lang="en-GB" sz="1050" b="1" dirty="0"/>
              <a:t>Brilliant Biomes – Knowledge Organiser	Big Q: Why are Biomes brilliant? </a:t>
            </a:r>
          </a:p>
        </p:txBody>
      </p:sp>
      <p:sp>
        <p:nvSpPr>
          <p:cNvPr id="6" name="Rectangle 5"/>
          <p:cNvSpPr/>
          <p:nvPr/>
        </p:nvSpPr>
        <p:spPr>
          <a:xfrm>
            <a:off x="109183" y="228600"/>
            <a:ext cx="5130329" cy="25644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1: Biome theory: </a:t>
            </a:r>
          </a:p>
          <a:p>
            <a:r>
              <a:rPr lang="en-GB" sz="900" dirty="0">
                <a:solidFill>
                  <a:schemeClr val="tx1"/>
                </a:solidFill>
              </a:rPr>
              <a:t>What are biomes?  </a:t>
            </a:r>
          </a:p>
          <a:p>
            <a:pPr>
              <a:spcBef>
                <a:spcPct val="0"/>
              </a:spcBef>
              <a:defRPr/>
            </a:pPr>
            <a:r>
              <a:rPr lang="en-GB" altLang="en-US" sz="900" dirty="0">
                <a:solidFill>
                  <a:schemeClr val="tx1"/>
                </a:solidFill>
              </a:rPr>
              <a:t>Global ecosystems, ecosystems with the same characteristics found in different places. </a:t>
            </a:r>
          </a:p>
          <a:p>
            <a:pPr>
              <a:spcBef>
                <a:spcPct val="0"/>
              </a:spcBef>
              <a:defRPr/>
            </a:pPr>
            <a:r>
              <a:rPr lang="en-GB" altLang="en-US" sz="900" dirty="0">
                <a:solidFill>
                  <a:schemeClr val="tx1"/>
                </a:solidFill>
              </a:rPr>
              <a:t>Example: Tropical rainforests have high levels of precipitation (rainfall in this case) and high temperatures, so the conditions at locations within the tropics results in similar plants and animal adaptations, however these adaptations do vary from place to place. Monkeys without tails have adapted to the rainforests of Africa, whilst monkeys with tails have developed a different adaptation (a tail) in South America. </a:t>
            </a:r>
          </a:p>
          <a:p>
            <a:pPr>
              <a:spcBef>
                <a:spcPct val="0"/>
              </a:spcBef>
              <a:defRPr/>
            </a:pPr>
            <a:endParaRPr lang="en-GB" altLang="en-US" sz="900" dirty="0">
              <a:solidFill>
                <a:schemeClr val="tx1"/>
              </a:solidFill>
            </a:endParaRPr>
          </a:p>
          <a:p>
            <a:pPr>
              <a:spcBef>
                <a:spcPct val="0"/>
              </a:spcBef>
              <a:defRPr/>
            </a:pPr>
            <a:r>
              <a:rPr lang="en-GB" altLang="en-US" sz="900" dirty="0">
                <a:solidFill>
                  <a:schemeClr val="dk1"/>
                </a:solidFill>
              </a:rPr>
              <a:t>Name and locate at least 2+ major biomes - giving examples in regions or countries. </a:t>
            </a:r>
          </a:p>
          <a:p>
            <a:pPr>
              <a:spcBef>
                <a:spcPct val="0"/>
              </a:spcBef>
              <a:defRPr/>
            </a:pPr>
            <a:r>
              <a:rPr lang="en-GB" altLang="en-US" sz="800" dirty="0">
                <a:solidFill>
                  <a:schemeClr val="dk1"/>
                </a:solidFill>
              </a:rPr>
              <a:t>Example: </a:t>
            </a:r>
            <a:r>
              <a:rPr lang="en-GB" altLang="en-US" sz="800" i="1" dirty="0">
                <a:solidFill>
                  <a:schemeClr val="dk1"/>
                </a:solidFill>
              </a:rPr>
              <a:t>Temperate forests are </a:t>
            </a:r>
            <a:r>
              <a:rPr lang="en-GB" altLang="en-US" sz="800" b="1" i="1" dirty="0">
                <a:solidFill>
                  <a:schemeClr val="dk1"/>
                </a:solidFill>
              </a:rPr>
              <a:t>located</a:t>
            </a:r>
            <a:r>
              <a:rPr lang="en-GB" altLang="en-US" sz="800" i="1" dirty="0">
                <a:solidFill>
                  <a:schemeClr val="dk1"/>
                </a:solidFill>
              </a:rPr>
              <a:t> </a:t>
            </a:r>
            <a:r>
              <a:rPr lang="en-GB" altLang="en-US" sz="800" b="1" i="1" dirty="0">
                <a:solidFill>
                  <a:schemeClr val="dk1"/>
                </a:solidFill>
              </a:rPr>
              <a:t>between</a:t>
            </a:r>
            <a:r>
              <a:rPr lang="en-GB" altLang="en-US" sz="800" i="1" dirty="0">
                <a:solidFill>
                  <a:schemeClr val="dk1"/>
                </a:solidFill>
              </a:rPr>
              <a:t> the </a:t>
            </a:r>
            <a:r>
              <a:rPr lang="en-GB" altLang="en-US" sz="800" b="1" i="1" dirty="0">
                <a:solidFill>
                  <a:schemeClr val="dk1"/>
                </a:solidFill>
              </a:rPr>
              <a:t>tropics</a:t>
            </a:r>
            <a:r>
              <a:rPr lang="en-GB" altLang="en-US" sz="800" i="1" dirty="0">
                <a:solidFill>
                  <a:schemeClr val="dk1"/>
                </a:solidFill>
              </a:rPr>
              <a:t> and </a:t>
            </a:r>
            <a:r>
              <a:rPr lang="en-GB" altLang="en-US" sz="800" b="1" i="1" dirty="0">
                <a:solidFill>
                  <a:schemeClr val="dk1"/>
                </a:solidFill>
              </a:rPr>
              <a:t>60</a:t>
            </a:r>
            <a:r>
              <a:rPr lang="en-GB" altLang="en-US" sz="800" b="1" dirty="0">
                <a:solidFill>
                  <a:schemeClr val="dk1"/>
                </a:solidFill>
              </a:rPr>
              <a:t>°</a:t>
            </a:r>
            <a:r>
              <a:rPr lang="en-GB" altLang="en-US" sz="800" b="1" i="1" dirty="0">
                <a:solidFill>
                  <a:schemeClr val="dk1"/>
                </a:solidFill>
              </a:rPr>
              <a:t>C</a:t>
            </a:r>
            <a:r>
              <a:rPr lang="en-GB" altLang="en-US" sz="800" i="1" dirty="0">
                <a:solidFill>
                  <a:schemeClr val="dk1"/>
                </a:solidFill>
              </a:rPr>
              <a:t> </a:t>
            </a:r>
            <a:r>
              <a:rPr lang="en-GB" altLang="en-US" sz="800" b="1" i="1" dirty="0">
                <a:solidFill>
                  <a:schemeClr val="dk1"/>
                </a:solidFill>
              </a:rPr>
              <a:t>north</a:t>
            </a:r>
            <a:r>
              <a:rPr lang="en-GB" altLang="en-US" sz="800" i="1" dirty="0">
                <a:solidFill>
                  <a:schemeClr val="dk1"/>
                </a:solidFill>
              </a:rPr>
              <a:t> </a:t>
            </a:r>
            <a:r>
              <a:rPr lang="en-GB" altLang="en-US" sz="800" b="1" i="1" dirty="0">
                <a:solidFill>
                  <a:schemeClr val="dk1"/>
                </a:solidFill>
              </a:rPr>
              <a:t>of</a:t>
            </a:r>
            <a:r>
              <a:rPr lang="en-GB" altLang="en-US" sz="800" i="1" dirty="0">
                <a:solidFill>
                  <a:schemeClr val="dk1"/>
                </a:solidFill>
              </a:rPr>
              <a:t> </a:t>
            </a:r>
            <a:r>
              <a:rPr lang="en-GB" altLang="en-US" sz="800" b="1" i="1" dirty="0">
                <a:solidFill>
                  <a:schemeClr val="dk1"/>
                </a:solidFill>
              </a:rPr>
              <a:t>the</a:t>
            </a:r>
            <a:r>
              <a:rPr lang="en-GB" altLang="en-US" sz="800" i="1" dirty="0">
                <a:solidFill>
                  <a:schemeClr val="dk1"/>
                </a:solidFill>
              </a:rPr>
              <a:t> </a:t>
            </a:r>
            <a:r>
              <a:rPr lang="en-GB" altLang="en-US" sz="800" b="1" i="1" dirty="0">
                <a:solidFill>
                  <a:schemeClr val="dk1"/>
                </a:solidFill>
              </a:rPr>
              <a:t>Poles</a:t>
            </a:r>
            <a:r>
              <a:rPr lang="en-GB" altLang="en-US" sz="800" i="1" dirty="0">
                <a:solidFill>
                  <a:schemeClr val="dk1"/>
                </a:solidFill>
              </a:rPr>
              <a:t> latitudes. </a:t>
            </a:r>
          </a:p>
          <a:p>
            <a:pPr>
              <a:spcBef>
                <a:spcPct val="0"/>
              </a:spcBef>
              <a:defRPr/>
            </a:pPr>
            <a:endParaRPr lang="en-GB" altLang="en-US" sz="900" i="1" dirty="0">
              <a:solidFill>
                <a:schemeClr val="dk1"/>
              </a:solidFill>
            </a:endParaRPr>
          </a:p>
          <a:p>
            <a:pPr>
              <a:spcBef>
                <a:spcPct val="0"/>
              </a:spcBef>
              <a:defRPr/>
            </a:pPr>
            <a:r>
              <a:rPr lang="en-GB" altLang="en-US" sz="900" dirty="0">
                <a:solidFill>
                  <a:schemeClr val="dk1"/>
                </a:solidFill>
              </a:rPr>
              <a:t>Explain for the location of 2+ different biomes. </a:t>
            </a:r>
          </a:p>
          <a:p>
            <a:pPr>
              <a:spcBef>
                <a:spcPct val="0"/>
              </a:spcBef>
              <a:defRPr/>
            </a:pPr>
            <a:r>
              <a:rPr lang="en-GB" altLang="en-US" sz="800" dirty="0">
                <a:solidFill>
                  <a:schemeClr val="dk1"/>
                </a:solidFill>
              </a:rPr>
              <a:t>Example: </a:t>
            </a:r>
            <a:r>
              <a:rPr lang="en-GB" altLang="en-US" sz="800" i="1" dirty="0">
                <a:solidFill>
                  <a:schemeClr val="dk1"/>
                </a:solidFill>
              </a:rPr>
              <a:t>Temperate forests are in areas of low pressure, with average temperatures between 8°C and 20 °C and average precipitation between 8 000- 21 000mm. This is because temperate forests have adapted to less intense sunlight and high levels of rain. </a:t>
            </a:r>
          </a:p>
          <a:p>
            <a:pPr>
              <a:spcBef>
                <a:spcPct val="0"/>
              </a:spcBef>
              <a:defRPr/>
            </a:pPr>
            <a:endParaRPr lang="en-GB" altLang="en-US" sz="900" i="1" dirty="0">
              <a:solidFill>
                <a:schemeClr val="dk1"/>
              </a:solidFill>
            </a:endParaRPr>
          </a:p>
          <a:p>
            <a:r>
              <a:rPr lang="en-GB" sz="900" dirty="0">
                <a:solidFill>
                  <a:schemeClr val="tx1"/>
                </a:solidFill>
              </a:rPr>
              <a:t>Extension: How does high and low pressure affect biomes? </a:t>
            </a:r>
          </a:p>
          <a:p>
            <a:r>
              <a:rPr lang="en-GB" sz="900" dirty="0">
                <a:solidFill>
                  <a:schemeClr val="tx1"/>
                </a:solidFill>
              </a:rPr>
              <a:t>High pressure is descending dry air, resulting in desert environments (hot or cold deserts). </a:t>
            </a:r>
          </a:p>
          <a:p>
            <a:r>
              <a:rPr lang="en-GB" sz="900" dirty="0">
                <a:solidFill>
                  <a:schemeClr val="tx1"/>
                </a:solidFill>
              </a:rPr>
              <a:t>Low pressure is rising warmer air, resulting in wetter environments (temperate or tropical). </a:t>
            </a:r>
          </a:p>
        </p:txBody>
      </p:sp>
      <p:sp>
        <p:nvSpPr>
          <p:cNvPr id="10" name="Rectangle 9"/>
          <p:cNvSpPr/>
          <p:nvPr/>
        </p:nvSpPr>
        <p:spPr>
          <a:xfrm>
            <a:off x="5340640" y="66729"/>
            <a:ext cx="6723981" cy="151641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3: Rainforest biomes</a:t>
            </a:r>
          </a:p>
          <a:p>
            <a:r>
              <a:rPr lang="en-GB" sz="900" dirty="0">
                <a:solidFill>
                  <a:schemeClr val="tx1"/>
                </a:solidFill>
              </a:rPr>
              <a:t>Why are rainforests brilliant biomes?                                                  Outline how 1+ animal(s) and 1+ plant(s) have adapted to this biome</a:t>
            </a:r>
          </a:p>
          <a:p>
            <a:endParaRPr lang="en-GB" sz="900" dirty="0">
              <a:solidFill>
                <a:schemeClr val="tx1"/>
              </a:solidFill>
            </a:endParaRPr>
          </a:p>
          <a:p>
            <a:r>
              <a:rPr lang="en-GB" sz="900" dirty="0">
                <a:solidFill>
                  <a:schemeClr val="tx1"/>
                </a:solidFill>
                <a:cs typeface="Arial" panose="020B0604020202020204" pitchFamily="34" charset="0"/>
              </a:rPr>
              <a:t>Biomes are important because they </a:t>
            </a:r>
            <a:r>
              <a:rPr lang="en-GB" sz="900" b="1" dirty="0">
                <a:solidFill>
                  <a:schemeClr val="tx1"/>
                </a:solidFill>
                <a:cs typeface="Arial" panose="020B0604020202020204" pitchFamily="34" charset="0"/>
              </a:rPr>
              <a:t>provide us with lot of different foods </a:t>
            </a:r>
            <a:r>
              <a:rPr lang="en-GB" sz="900" dirty="0">
                <a:solidFill>
                  <a:schemeClr val="tx1"/>
                </a:solidFill>
                <a:cs typeface="Arial" panose="020B0604020202020204" pitchFamily="34" charset="0"/>
              </a:rPr>
              <a:t>for example </a:t>
            </a:r>
            <a:r>
              <a:rPr lang="en-GB" sz="900" b="1" dirty="0">
                <a:solidFill>
                  <a:schemeClr val="tx1"/>
                </a:solidFill>
                <a:cs typeface="Arial" panose="020B0604020202020204" pitchFamily="34" charset="0"/>
              </a:rPr>
              <a:t>nuts</a:t>
            </a:r>
            <a:r>
              <a:rPr lang="en-GB" sz="900" dirty="0">
                <a:solidFill>
                  <a:schemeClr val="tx1"/>
                </a:solidFill>
                <a:cs typeface="Arial" panose="020B0604020202020204" pitchFamily="34" charset="0"/>
              </a:rPr>
              <a:t>, </a:t>
            </a:r>
            <a:r>
              <a:rPr lang="en-GB" sz="900" b="1" dirty="0">
                <a:solidFill>
                  <a:schemeClr val="tx1"/>
                </a:solidFill>
                <a:cs typeface="Arial" panose="020B0604020202020204" pitchFamily="34" charset="0"/>
              </a:rPr>
              <a:t>berries</a:t>
            </a:r>
            <a:r>
              <a:rPr lang="en-GB" sz="900" dirty="0">
                <a:solidFill>
                  <a:schemeClr val="tx1"/>
                </a:solidFill>
                <a:cs typeface="Arial" panose="020B0604020202020204" pitchFamily="34" charset="0"/>
              </a:rPr>
              <a:t>, and </a:t>
            </a:r>
            <a:r>
              <a:rPr lang="en-GB" sz="900" b="1" dirty="0">
                <a:solidFill>
                  <a:schemeClr val="tx1"/>
                </a:solidFill>
                <a:cs typeface="Arial" panose="020B0604020202020204" pitchFamily="34" charset="0"/>
              </a:rPr>
              <a:t>crops</a:t>
            </a:r>
            <a:r>
              <a:rPr lang="en-GB" sz="900" dirty="0">
                <a:solidFill>
                  <a:schemeClr val="tx1"/>
                </a:solidFill>
                <a:cs typeface="Arial" panose="020B0604020202020204" pitchFamily="34" charset="0"/>
              </a:rPr>
              <a:t> such as </a:t>
            </a:r>
            <a:r>
              <a:rPr lang="en-GB" sz="900" b="1" dirty="0">
                <a:solidFill>
                  <a:schemeClr val="tx1"/>
                </a:solidFill>
                <a:cs typeface="Arial" panose="020B0604020202020204" pitchFamily="34" charset="0"/>
              </a:rPr>
              <a:t>cocoa</a:t>
            </a:r>
            <a:r>
              <a:rPr lang="en-GB" sz="900" dirty="0">
                <a:solidFill>
                  <a:schemeClr val="tx1"/>
                </a:solidFill>
                <a:cs typeface="Arial" panose="020B0604020202020204" pitchFamily="34" charset="0"/>
              </a:rPr>
              <a:t> (used for making chocolate) and </a:t>
            </a:r>
            <a:r>
              <a:rPr lang="en-GB" sz="900" b="1" dirty="0">
                <a:solidFill>
                  <a:schemeClr val="tx1"/>
                </a:solidFill>
                <a:cs typeface="Arial" panose="020B0604020202020204" pitchFamily="34" charset="0"/>
              </a:rPr>
              <a:t>tea</a:t>
            </a:r>
            <a:r>
              <a:rPr lang="en-GB" sz="900" dirty="0">
                <a:solidFill>
                  <a:schemeClr val="tx1"/>
                </a:solidFill>
                <a:cs typeface="Arial" panose="020B0604020202020204" pitchFamily="34" charset="0"/>
              </a:rPr>
              <a:t> </a:t>
            </a:r>
            <a:r>
              <a:rPr lang="en-GB" sz="900" b="1" dirty="0">
                <a:solidFill>
                  <a:schemeClr val="tx1"/>
                </a:solidFill>
                <a:cs typeface="Arial" panose="020B0604020202020204" pitchFamily="34" charset="0"/>
              </a:rPr>
              <a:t>leaves</a:t>
            </a:r>
            <a:r>
              <a:rPr lang="en-GB" sz="900" dirty="0">
                <a:solidFill>
                  <a:schemeClr val="tx1"/>
                </a:solidFill>
                <a:cs typeface="Arial" panose="020B0604020202020204" pitchFamily="34" charset="0"/>
              </a:rPr>
              <a:t> (used to make tea) (1). </a:t>
            </a:r>
            <a:r>
              <a:rPr lang="en-GB" sz="900" b="1" dirty="0">
                <a:solidFill>
                  <a:schemeClr val="tx1"/>
                </a:solidFill>
                <a:cs typeface="Arial" panose="020B0604020202020204" pitchFamily="34" charset="0"/>
              </a:rPr>
              <a:t>These are important because</a:t>
            </a:r>
            <a:r>
              <a:rPr lang="en-GB" sz="900" dirty="0">
                <a:solidFill>
                  <a:schemeClr val="tx1"/>
                </a:solidFill>
                <a:cs typeface="Arial" panose="020B0604020202020204" pitchFamily="34" charset="0"/>
              </a:rPr>
              <a:t> they used by people all over the world every year (1) and therefore these commodities are worth billions of dollars (1). </a:t>
            </a:r>
          </a:p>
          <a:p>
            <a:endParaRPr lang="en-GB" sz="900" dirty="0">
              <a:solidFill>
                <a:schemeClr val="tx1"/>
              </a:solidFill>
              <a:cs typeface="Arial" panose="020B0604020202020204" pitchFamily="34" charset="0"/>
            </a:endParaRPr>
          </a:p>
          <a:p>
            <a:r>
              <a:rPr lang="en-GB" sz="900" dirty="0">
                <a:solidFill>
                  <a:schemeClr val="tx1"/>
                </a:solidFill>
                <a:cs typeface="Arial" panose="020B0604020202020204" pitchFamily="34" charset="0"/>
              </a:rPr>
              <a:t>Biomes are important because they </a:t>
            </a:r>
            <a:r>
              <a:rPr lang="en-GB" sz="900" b="1" dirty="0">
                <a:solidFill>
                  <a:schemeClr val="tx1"/>
                </a:solidFill>
                <a:cs typeface="Arial" panose="020B0604020202020204" pitchFamily="34" charset="0"/>
              </a:rPr>
              <a:t>provide services </a:t>
            </a:r>
            <a:r>
              <a:rPr lang="en-GB" sz="900" dirty="0">
                <a:solidFill>
                  <a:schemeClr val="tx1"/>
                </a:solidFill>
                <a:cs typeface="Arial" panose="020B0604020202020204" pitchFamily="34" charset="0"/>
              </a:rPr>
              <a:t>such as cleaning the atmosphere by storing CO2 (carbon dioxide), cleaning the air and giving out oxygen (1). </a:t>
            </a:r>
            <a:r>
              <a:rPr lang="en-GB" sz="900" b="1" dirty="0">
                <a:solidFill>
                  <a:schemeClr val="tx1"/>
                </a:solidFill>
                <a:cs typeface="Arial" panose="020B0604020202020204" pitchFamily="34" charset="0"/>
              </a:rPr>
              <a:t>This is important because </a:t>
            </a:r>
            <a:r>
              <a:rPr lang="en-GB" sz="900" dirty="0">
                <a:solidFill>
                  <a:schemeClr val="tx1"/>
                </a:solidFill>
                <a:cs typeface="Arial" panose="020B0604020202020204" pitchFamily="34" charset="0"/>
              </a:rPr>
              <a:t>this helps to regulate our climate by storing gases with absorb radiation from the sun (1), therefore locking away gases that could lead to a serious heating of the planet (1). </a:t>
            </a:r>
          </a:p>
        </p:txBody>
      </p:sp>
      <p:sp>
        <p:nvSpPr>
          <p:cNvPr id="15" name="Rectangle 14"/>
          <p:cNvSpPr/>
          <p:nvPr/>
        </p:nvSpPr>
        <p:spPr>
          <a:xfrm>
            <a:off x="109183" y="5265145"/>
            <a:ext cx="11702104" cy="155671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Brilliant biomes key terms: What words or terms are important?</a:t>
            </a:r>
          </a:p>
          <a:p>
            <a:r>
              <a:rPr lang="en-GB" sz="900" b="1" dirty="0">
                <a:solidFill>
                  <a:schemeClr val="tx1"/>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Temperature: </a:t>
            </a:r>
            <a:r>
              <a:rPr lang="en-GB" sz="900" dirty="0">
                <a:solidFill>
                  <a:schemeClr val="tx1"/>
                </a:solidFill>
                <a:highlight>
                  <a:srgbClr val="FFFF00"/>
                </a:highlight>
                <a:latin typeface="Calibri" panose="020F0502020204030204" pitchFamily="34" charset="0"/>
                <a:cs typeface="Calibri" panose="020F0502020204030204" pitchFamily="34" charset="0"/>
              </a:rPr>
              <a:t>the measurement of how hot somewhere is, usually leads to the adaptation of unique plants/ animals</a:t>
            </a:r>
            <a:br>
              <a:rPr lang="en-GB" sz="900" dirty="0">
                <a:solidFill>
                  <a:schemeClr val="tx1"/>
                </a:solidFill>
                <a:highlight>
                  <a:srgbClr val="FFFF00"/>
                </a:highlight>
                <a:latin typeface="Calibri" panose="020F0502020204030204" pitchFamily="34" charset="0"/>
                <a:cs typeface="Calibri" panose="020F0502020204030204" pitchFamily="34" charset="0"/>
              </a:rPr>
            </a:br>
            <a:r>
              <a:rPr lang="en-GB" sz="900" b="1" dirty="0">
                <a:solidFill>
                  <a:schemeClr val="tx1"/>
                </a:solidFill>
                <a:highlight>
                  <a:srgbClr val="FFFF00"/>
                </a:highlight>
                <a:latin typeface="Calibri" panose="020F0502020204030204" pitchFamily="34" charset="0"/>
                <a:cs typeface="Calibri" panose="020F0502020204030204" pitchFamily="34" charset="0"/>
              </a:rPr>
              <a:t>Latitude: </a:t>
            </a:r>
            <a:r>
              <a:rPr lang="en-GB" sz="900" dirty="0">
                <a:solidFill>
                  <a:schemeClr val="tx1"/>
                </a:solidFill>
                <a:highlight>
                  <a:srgbClr val="FFFF00"/>
                </a:highlight>
                <a:latin typeface="Calibri" panose="020F0502020204030204" pitchFamily="34" charset="0"/>
                <a:cs typeface="Calibri" panose="020F0502020204030204" pitchFamily="34" charset="0"/>
              </a:rPr>
              <a:t>- the horizontal lines around such as the Equator, Tropics of Cancer and Capricorn determine length of day and intensity of Sun’s energy</a:t>
            </a:r>
            <a:br>
              <a:rPr lang="en-GB" sz="900" dirty="0">
                <a:solidFill>
                  <a:schemeClr val="tx1"/>
                </a:solidFill>
                <a:highlight>
                  <a:srgbClr val="FFFF00"/>
                </a:highlight>
                <a:latin typeface="Calibri" panose="020F0502020204030204" pitchFamily="34" charset="0"/>
                <a:cs typeface="Calibri" panose="020F0502020204030204" pitchFamily="34" charset="0"/>
              </a:rPr>
            </a:br>
            <a:r>
              <a:rPr lang="en-GB" sz="900" b="1" dirty="0">
                <a:solidFill>
                  <a:schemeClr val="tx1"/>
                </a:solidFill>
                <a:highlight>
                  <a:srgbClr val="FFFF00"/>
                </a:highlight>
                <a:latin typeface="Calibri" panose="020F0502020204030204" pitchFamily="34" charset="0"/>
                <a:cs typeface="Calibri" panose="020F0502020204030204" pitchFamily="34" charset="0"/>
              </a:rPr>
              <a:t>Biome: </a:t>
            </a:r>
            <a:r>
              <a:rPr lang="en-GB" sz="900" dirty="0">
                <a:solidFill>
                  <a:schemeClr val="tx1"/>
                </a:solidFill>
                <a:highlight>
                  <a:srgbClr val="FFFF00"/>
                </a:highlight>
                <a:latin typeface="Calibri" panose="020F0502020204030204" pitchFamily="34" charset="0"/>
                <a:cs typeface="Calibri" panose="020F0502020204030204" pitchFamily="34" charset="0"/>
              </a:rPr>
              <a:t>Global environments adapted to similar conditions of latitude – therefore temperature, precipitation and growing seasons. Examples Tropical rainforests – present in </a:t>
            </a:r>
            <a:r>
              <a:rPr lang="en-GB" sz="900" dirty="0" err="1">
                <a:solidFill>
                  <a:schemeClr val="tx1"/>
                </a:solidFill>
                <a:highlight>
                  <a:srgbClr val="FFFF00"/>
                </a:highlight>
                <a:latin typeface="Calibri" panose="020F0502020204030204" pitchFamily="34" charset="0"/>
                <a:cs typeface="Calibri" panose="020F0502020204030204" pitchFamily="34" charset="0"/>
              </a:rPr>
              <a:t>S.America</a:t>
            </a:r>
            <a:r>
              <a:rPr lang="en-GB" sz="900" dirty="0">
                <a:solidFill>
                  <a:schemeClr val="tx1"/>
                </a:solidFill>
                <a:highlight>
                  <a:srgbClr val="FFFF00"/>
                </a:highlight>
                <a:latin typeface="Calibri" panose="020F0502020204030204" pitchFamily="34" charset="0"/>
                <a:cs typeface="Calibri" panose="020F0502020204030204" pitchFamily="34" charset="0"/>
              </a:rPr>
              <a:t>, West Africa and SE Asia. </a:t>
            </a:r>
            <a:br>
              <a:rPr lang="en-GB" sz="900" dirty="0">
                <a:solidFill>
                  <a:schemeClr val="tx1"/>
                </a:solidFill>
                <a:highlight>
                  <a:srgbClr val="FFFF00"/>
                </a:highlight>
                <a:latin typeface="Calibri" panose="020F0502020204030204" pitchFamily="34" charset="0"/>
                <a:cs typeface="Calibri" panose="020F0502020204030204" pitchFamily="34" charset="0"/>
              </a:rPr>
            </a:br>
            <a:r>
              <a:rPr lang="en-GB" sz="900" b="1" dirty="0">
                <a:solidFill>
                  <a:schemeClr val="tx1"/>
                </a:solidFill>
                <a:highlight>
                  <a:srgbClr val="FFFF00"/>
                </a:highlight>
                <a:latin typeface="Calibri" panose="020F0502020204030204" pitchFamily="34" charset="0"/>
                <a:cs typeface="Calibri" panose="020F0502020204030204" pitchFamily="34" charset="0"/>
              </a:rPr>
              <a:t>Ecosystem: </a:t>
            </a:r>
            <a:r>
              <a:rPr lang="en-GB" sz="900" dirty="0">
                <a:solidFill>
                  <a:schemeClr val="tx1"/>
                </a:solidFill>
                <a:highlight>
                  <a:srgbClr val="FFFF00"/>
                </a:highlight>
                <a:latin typeface="Calibri" panose="020F0502020204030204" pitchFamily="34" charset="0"/>
                <a:cs typeface="Calibri" panose="020F0502020204030204" pitchFamily="34" charset="0"/>
              </a:rPr>
              <a:t>A specific environment with unique plants and animals such as the Amazon in </a:t>
            </a:r>
            <a:r>
              <a:rPr lang="en-GB" sz="900" dirty="0" err="1">
                <a:solidFill>
                  <a:schemeClr val="tx1"/>
                </a:solidFill>
                <a:highlight>
                  <a:srgbClr val="FFFF00"/>
                </a:highlight>
                <a:latin typeface="Calibri" panose="020F0502020204030204" pitchFamily="34" charset="0"/>
                <a:cs typeface="Calibri" panose="020F0502020204030204" pitchFamily="34" charset="0"/>
              </a:rPr>
              <a:t>S.America</a:t>
            </a:r>
            <a:r>
              <a:rPr lang="en-GB" sz="900" dirty="0">
                <a:solidFill>
                  <a:schemeClr val="tx1"/>
                </a:solidFill>
                <a:highlight>
                  <a:srgbClr val="FFFF00"/>
                </a:highlight>
                <a:latin typeface="Calibri" panose="020F0502020204030204" pitchFamily="34" charset="0"/>
                <a:cs typeface="Calibri" panose="020F0502020204030204" pitchFamily="34" charset="0"/>
              </a:rPr>
              <a:t>. </a:t>
            </a:r>
            <a:br>
              <a:rPr lang="en-GB" sz="900" dirty="0">
                <a:solidFill>
                  <a:schemeClr val="tx1"/>
                </a:solidFill>
                <a:highlight>
                  <a:srgbClr val="FFFF00"/>
                </a:highlight>
                <a:latin typeface="Calibri" panose="020F0502020204030204" pitchFamily="34" charset="0"/>
                <a:cs typeface="Calibri" panose="020F0502020204030204" pitchFamily="34" charset="0"/>
              </a:rPr>
            </a:br>
            <a:r>
              <a:rPr lang="en-GB" sz="900" b="1" dirty="0">
                <a:solidFill>
                  <a:schemeClr val="tx1"/>
                </a:solidFill>
                <a:highlight>
                  <a:srgbClr val="FFFF00"/>
                </a:highlight>
                <a:latin typeface="Calibri" panose="020F0502020204030204" pitchFamily="34" charset="0"/>
                <a:cs typeface="Calibri" panose="020F0502020204030204" pitchFamily="34" charset="0"/>
              </a:rPr>
              <a:t>Adaptation: </a:t>
            </a:r>
            <a:r>
              <a:rPr lang="en-GB" sz="900" dirty="0">
                <a:solidFill>
                  <a:schemeClr val="tx1"/>
                </a:solidFill>
                <a:highlight>
                  <a:srgbClr val="FFFF00"/>
                </a:highlight>
                <a:latin typeface="Calibri" panose="020F0502020204030204" pitchFamily="34" charset="0"/>
                <a:cs typeface="Calibri" panose="020F0502020204030204" pitchFamily="34" charset="0"/>
              </a:rPr>
              <a:t>How plants or animals change to better fit an environment. Examples buttress roots and tall trees in the Amazon to counter poor soils and allow tress to grow tall to complete for more sun light. </a:t>
            </a:r>
            <a:br>
              <a:rPr lang="en-GB" sz="900" dirty="0">
                <a:solidFill>
                  <a:schemeClr val="tx1"/>
                </a:solidFill>
                <a:highlight>
                  <a:srgbClr val="FFFF00"/>
                </a:highlight>
                <a:latin typeface="Calibri" panose="020F0502020204030204" pitchFamily="34" charset="0"/>
                <a:cs typeface="Calibri" panose="020F0502020204030204" pitchFamily="34" charset="0"/>
              </a:rPr>
            </a:br>
            <a:r>
              <a:rPr lang="en-GB" sz="900" b="1" dirty="0">
                <a:solidFill>
                  <a:schemeClr val="tx1"/>
                </a:solidFill>
                <a:highlight>
                  <a:srgbClr val="FFFF00"/>
                </a:highlight>
                <a:latin typeface="Calibri" panose="020F0502020204030204" pitchFamily="34" charset="0"/>
                <a:cs typeface="Calibri" panose="020F0502020204030204" pitchFamily="34" charset="0"/>
              </a:rPr>
              <a:t>Canopy: </a:t>
            </a:r>
            <a:r>
              <a:rPr lang="en-GB" sz="900" dirty="0">
                <a:solidFill>
                  <a:schemeClr val="tx1"/>
                </a:solidFill>
                <a:highlight>
                  <a:srgbClr val="FFFF00"/>
                </a:highlight>
                <a:latin typeface="Calibri" panose="020F0502020204030204" pitchFamily="34" charset="0"/>
                <a:cs typeface="Calibri" panose="020F0502020204030204" pitchFamily="34" charset="0"/>
              </a:rPr>
              <a:t>The main layer of the tropical rainforest – where most plant and animal life are found. </a:t>
            </a:r>
            <a:br>
              <a:rPr lang="en-GB" sz="900" dirty="0">
                <a:solidFill>
                  <a:schemeClr val="tx1"/>
                </a:solidFill>
                <a:highlight>
                  <a:srgbClr val="FFFF00"/>
                </a:highlight>
                <a:latin typeface="Calibri" panose="020F0502020204030204" pitchFamily="34" charset="0"/>
                <a:cs typeface="Calibri" panose="020F0502020204030204" pitchFamily="34" charset="0"/>
              </a:rPr>
            </a:br>
            <a:r>
              <a:rPr lang="en-GB" sz="900" b="1" dirty="0">
                <a:solidFill>
                  <a:schemeClr val="tx1"/>
                </a:solidFill>
                <a:highlight>
                  <a:srgbClr val="FFFF00"/>
                </a:highlight>
                <a:latin typeface="Calibri" panose="020F0502020204030204" pitchFamily="34" charset="0"/>
                <a:cs typeface="Calibri" panose="020F0502020204030204" pitchFamily="34" charset="0"/>
              </a:rPr>
              <a:t>Humidity: </a:t>
            </a:r>
            <a:r>
              <a:rPr lang="en-GB" sz="900" dirty="0">
                <a:solidFill>
                  <a:schemeClr val="tx1"/>
                </a:solidFill>
                <a:highlight>
                  <a:srgbClr val="FFFF00"/>
                </a:highlight>
                <a:latin typeface="Calibri" panose="020F0502020204030204" pitchFamily="34" charset="0"/>
                <a:cs typeface="Calibri" panose="020F0502020204030204" pitchFamily="34" charset="0"/>
              </a:rPr>
              <a:t>The amount of water vapour in the atmosphere. </a:t>
            </a:r>
            <a:br>
              <a:rPr lang="en-GB" sz="900" dirty="0">
                <a:solidFill>
                  <a:schemeClr val="tx1"/>
                </a:solidFill>
                <a:highlight>
                  <a:srgbClr val="FFFF00"/>
                </a:highlight>
                <a:latin typeface="Calibri" panose="020F0502020204030204" pitchFamily="34" charset="0"/>
                <a:cs typeface="Calibri" panose="020F0502020204030204" pitchFamily="34" charset="0"/>
              </a:rPr>
            </a:br>
            <a:r>
              <a:rPr lang="en-GB" sz="900" b="1" dirty="0">
                <a:solidFill>
                  <a:schemeClr val="tx1"/>
                </a:solidFill>
                <a:highlight>
                  <a:srgbClr val="FFFF00"/>
                </a:highlight>
                <a:latin typeface="Calibri" panose="020F0502020204030204" pitchFamily="34" charset="0"/>
                <a:cs typeface="Calibri" panose="020F0502020204030204" pitchFamily="34" charset="0"/>
              </a:rPr>
              <a:t>Buttress roots: </a:t>
            </a:r>
            <a:r>
              <a:rPr lang="en-GB" sz="900" dirty="0">
                <a:solidFill>
                  <a:schemeClr val="tx1"/>
                </a:solidFill>
                <a:highlight>
                  <a:srgbClr val="FFFF00"/>
                </a:highlight>
                <a:latin typeface="Calibri" panose="020F0502020204030204" pitchFamily="34" charset="0"/>
                <a:cs typeface="Calibri" panose="020F0502020204030204" pitchFamily="34" charset="0"/>
              </a:rPr>
              <a:t>Wide roots allowing trees to grow tall and access nutrients over a great area of soil. </a:t>
            </a:r>
            <a:br>
              <a:rPr lang="en-GB" sz="900" dirty="0">
                <a:solidFill>
                  <a:schemeClr val="tx1"/>
                </a:solidFill>
                <a:highlight>
                  <a:srgbClr val="FFFF00"/>
                </a:highlight>
                <a:latin typeface="Calibri" panose="020F0502020204030204" pitchFamily="34" charset="0"/>
                <a:cs typeface="Calibri" panose="020F0502020204030204" pitchFamily="34" charset="0"/>
              </a:rPr>
            </a:br>
            <a:r>
              <a:rPr lang="en-GB" sz="900" b="1" dirty="0">
                <a:solidFill>
                  <a:schemeClr val="tx1"/>
                </a:solidFill>
                <a:highlight>
                  <a:srgbClr val="FFFF00"/>
                </a:highlight>
                <a:latin typeface="Calibri" panose="020F0502020204030204" pitchFamily="34" charset="0"/>
                <a:cs typeface="Calibri" panose="020F0502020204030204" pitchFamily="34" charset="0"/>
              </a:rPr>
              <a:t>Exploit: </a:t>
            </a:r>
            <a:r>
              <a:rPr lang="en-GB" sz="900" dirty="0">
                <a:solidFill>
                  <a:schemeClr val="tx1"/>
                </a:solidFill>
                <a:highlight>
                  <a:srgbClr val="FFFF00"/>
                </a:highlight>
                <a:latin typeface="Calibri" panose="020F0502020204030204" pitchFamily="34" charset="0"/>
                <a:cs typeface="Calibri" panose="020F0502020204030204" pitchFamily="34" charset="0"/>
              </a:rPr>
              <a:t>Take advantage of an environment, its plants and/ or animals. </a:t>
            </a:r>
            <a:br>
              <a:rPr lang="en-GB" sz="900" dirty="0">
                <a:solidFill>
                  <a:schemeClr val="tx1"/>
                </a:solidFill>
                <a:highlight>
                  <a:srgbClr val="FFFF00"/>
                </a:highlight>
                <a:latin typeface="Calibri" panose="020F0502020204030204" pitchFamily="34" charset="0"/>
                <a:cs typeface="Calibri" panose="020F0502020204030204" pitchFamily="34" charset="0"/>
              </a:rPr>
            </a:br>
            <a:r>
              <a:rPr lang="en-GB" sz="900" b="1" dirty="0">
                <a:solidFill>
                  <a:schemeClr val="tx1"/>
                </a:solidFill>
                <a:highlight>
                  <a:srgbClr val="FFFF00"/>
                </a:highlight>
                <a:latin typeface="Calibri" panose="020F0502020204030204" pitchFamily="34" charset="0"/>
                <a:cs typeface="Calibri" panose="020F0502020204030204" pitchFamily="34" charset="0"/>
              </a:rPr>
              <a:t>Endangered: </a:t>
            </a:r>
            <a:r>
              <a:rPr lang="en-GB" sz="900" dirty="0">
                <a:solidFill>
                  <a:schemeClr val="tx1"/>
                </a:solidFill>
                <a:highlight>
                  <a:srgbClr val="FFFF00"/>
                </a:highlight>
                <a:latin typeface="Calibri" panose="020F0502020204030204" pitchFamily="34" charset="0"/>
                <a:cs typeface="Calibri" panose="020F0502020204030204" pitchFamily="34" charset="0"/>
              </a:rPr>
              <a:t>A plant or animal species which is in threat of being unable to survive because of human actions or the speed of climate change. </a:t>
            </a:r>
            <a:endParaRPr lang="en-GB" sz="900" dirty="0">
              <a:solidFill>
                <a:schemeClr val="tx1"/>
              </a:solidFill>
            </a:endParaRPr>
          </a:p>
        </p:txBody>
      </p:sp>
      <p:sp>
        <p:nvSpPr>
          <p:cNvPr id="17" name="Rectangle 16"/>
          <p:cNvSpPr/>
          <p:nvPr/>
        </p:nvSpPr>
        <p:spPr>
          <a:xfrm>
            <a:off x="109183" y="2825005"/>
            <a:ext cx="5130327" cy="242731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2: What goods and services to biomes provide? Outline 3+ goods or services provided by biomes.</a:t>
            </a:r>
          </a:p>
          <a:p>
            <a:r>
              <a:rPr lang="en-GB" sz="900" b="1" dirty="0">
                <a:solidFill>
                  <a:schemeClr val="tx1"/>
                </a:solidFill>
              </a:rPr>
              <a:t>Goods </a:t>
            </a:r>
            <a:r>
              <a:rPr lang="en-GB" sz="900" dirty="0">
                <a:solidFill>
                  <a:schemeClr val="tx1"/>
                </a:solidFill>
              </a:rPr>
              <a:t>– products are physical materials e.g. timber or nuts</a:t>
            </a:r>
          </a:p>
          <a:p>
            <a:r>
              <a:rPr lang="en-GB" sz="900" b="1" dirty="0">
                <a:solidFill>
                  <a:schemeClr val="tx1"/>
                </a:solidFill>
              </a:rPr>
              <a:t>Services </a:t>
            </a:r>
            <a:r>
              <a:rPr lang="en-GB" sz="900" dirty="0">
                <a:solidFill>
                  <a:schemeClr val="tx1"/>
                </a:solidFill>
              </a:rPr>
              <a:t>– are functions that biomes do to benefit local people, local ecosystem and the whole planet e.g. </a:t>
            </a:r>
            <a:r>
              <a:rPr lang="en-GB" sz="1000" dirty="0">
                <a:solidFill>
                  <a:schemeClr val="tx1"/>
                </a:solidFill>
              </a:rPr>
              <a:t>storing carbon and emitting oxygen keeping the climate in balance. </a:t>
            </a:r>
          </a:p>
          <a:p>
            <a:endParaRPr lang="en-GB" sz="1000" dirty="0">
              <a:solidFill>
                <a:schemeClr val="tx1"/>
              </a:solidFill>
            </a:endParaRPr>
          </a:p>
          <a:p>
            <a:r>
              <a:rPr lang="en-GB" sz="1000" dirty="0">
                <a:solidFill>
                  <a:schemeClr val="tx1"/>
                </a:solidFill>
              </a:rPr>
              <a:t>Goods e.g. Foods from the rainforest include:</a:t>
            </a:r>
          </a:p>
          <a:p>
            <a:r>
              <a:rPr lang="en-GB" sz="1000" b="1" dirty="0">
                <a:solidFill>
                  <a:schemeClr val="tx1"/>
                </a:solidFill>
              </a:rPr>
              <a:t>Chocolate</a:t>
            </a:r>
          </a:p>
          <a:p>
            <a:r>
              <a:rPr lang="en-GB" sz="1000" dirty="0">
                <a:solidFill>
                  <a:schemeClr val="tx1"/>
                </a:solidFill>
              </a:rPr>
              <a:t>Did you know that your favourite chocolate originates from the cacao plant? This grows wild in Central and South America and cultivating it can be a forest-friendly source of income for people who live in the Amazon.</a:t>
            </a:r>
          </a:p>
          <a:p>
            <a:endParaRPr lang="en-GB" sz="1000" dirty="0">
              <a:solidFill>
                <a:schemeClr val="tx1"/>
              </a:solidFill>
            </a:endParaRPr>
          </a:p>
          <a:p>
            <a:r>
              <a:rPr lang="en-GB" sz="1000" dirty="0">
                <a:solidFill>
                  <a:schemeClr val="tx1"/>
                </a:solidFill>
              </a:rPr>
              <a:t>Services e.g. </a:t>
            </a:r>
            <a:r>
              <a:rPr lang="en-GB" sz="1000" b="1" dirty="0">
                <a:solidFill>
                  <a:schemeClr val="tx1"/>
                </a:solidFill>
              </a:rPr>
              <a:t>Rainforest water cycles</a:t>
            </a:r>
          </a:p>
          <a:p>
            <a:r>
              <a:rPr lang="en-GB" sz="1000" dirty="0">
                <a:solidFill>
                  <a:schemeClr val="tx1"/>
                </a:solidFill>
              </a:rPr>
              <a:t>The roots of plants take up water from the ground and the rain is intercepted as it falls - much of it at the canopy level. As the rainforest heats up, water evaporates into the atmosphere and forms clouds to make the next day's rain. This is convectional rainfall. The clouds act as a natural shade to stop the sun burning the vegetation. </a:t>
            </a:r>
          </a:p>
        </p:txBody>
      </p:sp>
      <p:sp>
        <p:nvSpPr>
          <p:cNvPr id="9" name="Rectangle 8"/>
          <p:cNvSpPr/>
          <p:nvPr/>
        </p:nvSpPr>
        <p:spPr>
          <a:xfrm>
            <a:off x="6183622" y="6356468"/>
            <a:ext cx="5841242" cy="21806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STAR: Research answers for 2 of your own simple or complex enquiry questions and record on the back of sheet.  </a:t>
            </a:r>
          </a:p>
        </p:txBody>
      </p:sp>
      <p:sp>
        <p:nvSpPr>
          <p:cNvPr id="16" name="Rectangle 15"/>
          <p:cNvSpPr/>
          <p:nvPr/>
        </p:nvSpPr>
        <p:spPr>
          <a:xfrm>
            <a:off x="5340640" y="1654398"/>
            <a:ext cx="6723981" cy="123813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4: Cold or hot desert biomes</a:t>
            </a:r>
          </a:p>
          <a:p>
            <a:r>
              <a:rPr lang="en-GB" sz="900" dirty="0">
                <a:solidFill>
                  <a:schemeClr val="tx1"/>
                </a:solidFill>
              </a:rPr>
              <a:t>Why are desert brilliant biomes?                                                  Outline how 1+ animal(s) and 1+ plant(s) have adapted to this biome</a:t>
            </a:r>
          </a:p>
          <a:p>
            <a:endParaRPr lang="en-GB" sz="900" dirty="0">
              <a:solidFill>
                <a:schemeClr val="tx1"/>
              </a:solidFill>
            </a:endParaRPr>
          </a:p>
          <a:p>
            <a:r>
              <a:rPr lang="en-GB" sz="900" dirty="0">
                <a:solidFill>
                  <a:schemeClr val="tx1"/>
                </a:solidFill>
                <a:cs typeface="Arial" panose="020B0604020202020204" pitchFamily="34" charset="0"/>
              </a:rPr>
              <a:t>Camels have adapted to hot deserts by having padded feet (1), </a:t>
            </a:r>
            <a:r>
              <a:rPr lang="en-GB" sz="900" b="1" dirty="0">
                <a:solidFill>
                  <a:schemeClr val="tx1"/>
                </a:solidFill>
                <a:cs typeface="Arial" panose="020B0604020202020204" pitchFamily="34" charset="0"/>
              </a:rPr>
              <a:t>this means </a:t>
            </a:r>
            <a:r>
              <a:rPr lang="en-GB" sz="900" dirty="0">
                <a:solidFill>
                  <a:schemeClr val="tx1"/>
                </a:solidFill>
                <a:cs typeface="Arial" panose="020B0604020202020204" pitchFamily="34" charset="0"/>
              </a:rPr>
              <a:t>the camels do not sink into the sand or get burnt by the hot desert sand (1). </a:t>
            </a:r>
          </a:p>
          <a:p>
            <a:r>
              <a:rPr lang="en-GB" sz="900" dirty="0">
                <a:solidFill>
                  <a:schemeClr val="tx1"/>
                </a:solidFill>
                <a:cs typeface="Arial" panose="020B0604020202020204" pitchFamily="34" charset="0"/>
              </a:rPr>
              <a:t>Cacti have thin spines to adapted to high temperatures in hot deserts (1), </a:t>
            </a:r>
            <a:r>
              <a:rPr lang="en-GB" sz="900" b="1" dirty="0">
                <a:solidFill>
                  <a:schemeClr val="tx1"/>
                </a:solidFill>
                <a:cs typeface="Arial" panose="020B0604020202020204" pitchFamily="34" charset="0"/>
              </a:rPr>
              <a:t>this means </a:t>
            </a:r>
            <a:r>
              <a:rPr lang="en-GB" sz="900" dirty="0">
                <a:solidFill>
                  <a:schemeClr val="tx1"/>
                </a:solidFill>
                <a:cs typeface="Arial" panose="020B0604020202020204" pitchFamily="34" charset="0"/>
              </a:rPr>
              <a:t>the spines have a very small surface area compared to broad leaves and therefore lose less water through evapotranspiration (1). The spines are also tough (1)</a:t>
            </a:r>
            <a:r>
              <a:rPr lang="en-GB" sz="900" b="1" dirty="0">
                <a:solidFill>
                  <a:schemeClr val="tx1"/>
                </a:solidFill>
                <a:cs typeface="Arial" panose="020B0604020202020204" pitchFamily="34" charset="0"/>
              </a:rPr>
              <a:t> which means</a:t>
            </a:r>
            <a:r>
              <a:rPr lang="en-GB" sz="900" dirty="0">
                <a:solidFill>
                  <a:schemeClr val="tx1"/>
                </a:solidFill>
                <a:cs typeface="Arial" panose="020B0604020202020204" pitchFamily="34" charset="0"/>
              </a:rPr>
              <a:t> protect the watery flesh of the cacti from animals searching for water (1). </a:t>
            </a:r>
          </a:p>
        </p:txBody>
      </p:sp>
      <p:sp>
        <p:nvSpPr>
          <p:cNvPr id="18" name="Rectangle 17"/>
          <p:cNvSpPr/>
          <p:nvPr/>
        </p:nvSpPr>
        <p:spPr>
          <a:xfrm>
            <a:off x="5340640" y="2905358"/>
            <a:ext cx="6723981" cy="214059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5: What challenges face biomes? Explain 3+ global and local challenges</a:t>
            </a:r>
          </a:p>
          <a:p>
            <a:r>
              <a:rPr lang="en-GB" sz="900" dirty="0">
                <a:solidFill>
                  <a:schemeClr val="tx1"/>
                </a:solidFill>
              </a:rPr>
              <a:t>Global challenges                                                                                               </a:t>
            </a:r>
          </a:p>
          <a:p>
            <a:r>
              <a:rPr lang="en-GB" sz="800" b="1" dirty="0">
                <a:solidFill>
                  <a:schemeClr val="tx1"/>
                </a:solidFill>
                <a:latin typeface="Calibri" panose="020F0502020204030204" pitchFamily="34" charset="0"/>
                <a:cs typeface="Calibri" panose="020F0502020204030204" pitchFamily="34" charset="0"/>
              </a:rPr>
              <a:t>Debt</a:t>
            </a:r>
            <a:r>
              <a:rPr lang="en-GB" sz="800" dirty="0">
                <a:solidFill>
                  <a:schemeClr val="tx1"/>
                </a:solidFill>
                <a:latin typeface="Calibri" panose="020F0502020204030204" pitchFamily="34" charset="0"/>
                <a:cs typeface="Calibri" panose="020F0502020204030204" pitchFamily="34" charset="0"/>
              </a:rPr>
              <a:t>. Countries are driven to cut down forests, export timber or grow cash crops to pay off debts they owe to other countries or banks. This is known as the </a:t>
            </a:r>
            <a:r>
              <a:rPr lang="en-GB" sz="800" b="1" dirty="0">
                <a:solidFill>
                  <a:schemeClr val="tx1"/>
                </a:solidFill>
                <a:latin typeface="Calibri" panose="020F0502020204030204" pitchFamily="34" charset="0"/>
                <a:cs typeface="Calibri" panose="020F0502020204030204" pitchFamily="34" charset="0"/>
              </a:rPr>
              <a:t>international debt crisis</a:t>
            </a:r>
            <a:endParaRPr lang="en-GB" sz="8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r>
              <a:rPr lang="en-GB" sz="900" b="1" dirty="0">
                <a:solidFill>
                  <a:schemeClr val="tx1"/>
                </a:solidFill>
                <a:latin typeface="Calibri" panose="020F0502020204030204" pitchFamily="34" charset="0"/>
                <a:cs typeface="Calibri" panose="020F0502020204030204" pitchFamily="34" charset="0"/>
              </a:rPr>
              <a:t>Demand for resources</a:t>
            </a:r>
            <a:r>
              <a:rPr lang="en-GB" sz="900" dirty="0">
                <a:solidFill>
                  <a:schemeClr val="tx1"/>
                </a:solidFill>
                <a:latin typeface="Calibri" panose="020F0502020204030204" pitchFamily="34" charset="0"/>
                <a:cs typeface="Calibri" panose="020F0502020204030204" pitchFamily="34" charset="0"/>
              </a:rPr>
              <a:t>. The land covered in many biomes contains raw materials such as timber, but also oil, coal, gas, iron ore and gold. To get to these, biomes have to be destroyed. Land is also needed to feed growing populations. </a:t>
            </a:r>
            <a:endParaRPr lang="en-GB" sz="9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r>
              <a:rPr lang="en-GB" sz="900" b="1" dirty="0">
                <a:solidFill>
                  <a:schemeClr val="tx1"/>
                </a:solidFill>
                <a:latin typeface="Calibri" panose="020F0502020204030204" pitchFamily="34" charset="0"/>
                <a:cs typeface="Calibri" panose="020F0502020204030204" pitchFamily="34" charset="0"/>
              </a:rPr>
              <a:t>Economic development</a:t>
            </a:r>
            <a:r>
              <a:rPr lang="en-GB" sz="900" dirty="0">
                <a:solidFill>
                  <a:schemeClr val="tx1"/>
                </a:solidFill>
                <a:latin typeface="Calibri" panose="020F0502020204030204" pitchFamily="34" charset="0"/>
                <a:cs typeface="Calibri" panose="020F0502020204030204" pitchFamily="34" charset="0"/>
              </a:rPr>
              <a:t>. Most tropical forests are in the developing world. In order to develop their economies the expand their cities, and dam rivers to build hydroelectric power (HEP) stations to meet the growing need for energy. This floods large areas of land.</a:t>
            </a:r>
            <a:endParaRPr lang="en-GB" sz="900" dirty="0">
              <a:solidFill>
                <a:schemeClr val="tx1"/>
              </a:solidFill>
            </a:endParaRPr>
          </a:p>
          <a:p>
            <a:endParaRPr lang="en-GB" sz="900" dirty="0">
              <a:solidFill>
                <a:schemeClr val="tx1"/>
              </a:solidFill>
            </a:endParaRPr>
          </a:p>
          <a:p>
            <a:r>
              <a:rPr lang="en-GB" sz="900" dirty="0">
                <a:solidFill>
                  <a:schemeClr val="tx1"/>
                </a:solidFill>
              </a:rPr>
              <a:t>Local challenges </a:t>
            </a:r>
          </a:p>
          <a:p>
            <a:r>
              <a:rPr lang="en-GB" sz="900" b="1" dirty="0">
                <a:solidFill>
                  <a:schemeClr val="tx1"/>
                </a:solidFill>
                <a:latin typeface="Calibri" panose="020F0502020204030204" pitchFamily="34" charset="0"/>
                <a:cs typeface="Calibri" panose="020F0502020204030204" pitchFamily="34" charset="0"/>
              </a:rPr>
              <a:t>Poverty</a:t>
            </a:r>
            <a:r>
              <a:rPr lang="en-GB" sz="900" dirty="0">
                <a:solidFill>
                  <a:schemeClr val="tx1"/>
                </a:solidFill>
                <a:latin typeface="Calibri" panose="020F0502020204030204" pitchFamily="34" charset="0"/>
                <a:cs typeface="Calibri" panose="020F0502020204030204" pitchFamily="34" charset="0"/>
              </a:rPr>
              <a:t>. In many LICs local people cut-down small areas of forest for land to farm because they have no other way of making a living. This is known as </a:t>
            </a:r>
            <a:r>
              <a:rPr lang="en-GB" sz="900" b="1" dirty="0">
                <a:solidFill>
                  <a:schemeClr val="tx1"/>
                </a:solidFill>
                <a:latin typeface="Calibri" panose="020F0502020204030204" pitchFamily="34" charset="0"/>
                <a:cs typeface="Calibri" panose="020F0502020204030204" pitchFamily="34" charset="0"/>
              </a:rPr>
              <a:t>subsistence</a:t>
            </a:r>
            <a:r>
              <a:rPr lang="en-GB" sz="900" dirty="0">
                <a:solidFill>
                  <a:schemeClr val="tx1"/>
                </a:solidFill>
                <a:latin typeface="Calibri" panose="020F0502020204030204" pitchFamily="34" charset="0"/>
                <a:cs typeface="Calibri" panose="020F0502020204030204" pitchFamily="34" charset="0"/>
              </a:rPr>
              <a:t> farming (just growing enough for your family)</a:t>
            </a:r>
            <a:endParaRPr lang="en-GB" sz="9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0"/>
              </a:spcAft>
            </a:pPr>
            <a:r>
              <a:rPr lang="en-GB" sz="900" b="1" dirty="0">
                <a:solidFill>
                  <a:schemeClr val="tx1"/>
                </a:solidFill>
                <a:latin typeface="Calibri" panose="020F0502020204030204" pitchFamily="34" charset="0"/>
                <a:cs typeface="Calibri" panose="020F0502020204030204" pitchFamily="34" charset="0"/>
              </a:rPr>
              <a:t>Changing diets in Asia</a:t>
            </a:r>
            <a:r>
              <a:rPr lang="en-GB" sz="900" dirty="0">
                <a:solidFill>
                  <a:schemeClr val="tx1"/>
                </a:solidFill>
                <a:latin typeface="Calibri" panose="020F0502020204030204" pitchFamily="34" charset="0"/>
                <a:cs typeface="Calibri" panose="020F0502020204030204" pitchFamily="34" charset="0"/>
              </a:rPr>
              <a:t>. There are 2 billion more people in Asia than in 1975 and they are on average richer and using more energy. </a:t>
            </a:r>
          </a:p>
          <a:p>
            <a:pPr>
              <a:lnSpc>
                <a:spcPct val="107000"/>
              </a:lnSpc>
              <a:spcAft>
                <a:spcPts val="0"/>
              </a:spcAft>
            </a:pPr>
            <a:r>
              <a:rPr lang="en-GB" sz="900" dirty="0">
                <a:solidFill>
                  <a:schemeClr val="tx1"/>
                </a:solidFill>
                <a:latin typeface="Calibri" panose="020F0502020204030204" pitchFamily="34" charset="0"/>
                <a:cs typeface="Calibri" panose="020F0502020204030204" pitchFamily="34" charset="0"/>
              </a:rPr>
              <a:t>As people get richer diets change- people are eating more and eating more meat. Meat has a higher </a:t>
            </a:r>
            <a:r>
              <a:rPr lang="en-GB" sz="900" dirty="0">
                <a:solidFill>
                  <a:schemeClr val="tx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carbon footprint than vegetables.</a:t>
            </a:r>
            <a:endParaRPr lang="en-GB" sz="9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153104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335</TotalTime>
  <Words>1263</Words>
  <Application>Microsoft Office PowerPoint</Application>
  <PresentationFormat>Widescreen</PresentationFormat>
  <Paragraphs>49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Alsager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McFadden</dc:creator>
  <cp:lastModifiedBy>Mr A McFadden (St Ambrose College)</cp:lastModifiedBy>
  <cp:revision>35</cp:revision>
  <cp:lastPrinted>2019-06-27T07:20:30Z</cp:lastPrinted>
  <dcterms:created xsi:type="dcterms:W3CDTF">2019-06-26T09:25:48Z</dcterms:created>
  <dcterms:modified xsi:type="dcterms:W3CDTF">2022-07-07T08:57:26Z</dcterms:modified>
</cp:coreProperties>
</file>