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56" r:id="rId5"/>
    <p:sldId id="257" r:id="rId6"/>
  </p:sldIdLst>
  <p:sldSz cx="6858000" cy="9906000" type="A4"/>
  <p:notesSz cx="6794500" cy="9931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962" autoAdjust="0"/>
    <p:restoredTop sz="95870" autoAdjust="0"/>
  </p:normalViewPr>
  <p:slideViewPr>
    <p:cSldViewPr snapToGrid="0">
      <p:cViewPr>
        <p:scale>
          <a:sx n="200" d="100"/>
          <a:sy n="200" d="100"/>
        </p:scale>
        <p:origin x="144" y="-48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GB"/>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90C1B557-13D7-854E-9166-406B5DEDA16E}" type="datetimeFigureOut">
              <a:rPr lang="en-GB" smtClean="0"/>
              <a:t>17/12/2025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13427735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0C1B557-13D7-854E-9166-406B5DEDA16E}" type="datetimeFigureOut">
              <a:rPr lang="en-GB" smtClean="0"/>
              <a:t>17/12/2025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28142124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GB"/>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0C1B557-13D7-854E-9166-406B5DEDA16E}" type="datetimeFigureOut">
              <a:rPr lang="en-GB" smtClean="0"/>
              <a:t>17/12/2025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14086632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90C1B557-13D7-854E-9166-406B5DEDA16E}" type="datetimeFigureOut">
              <a:rPr lang="en-GB" smtClean="0"/>
              <a:t>17/12/2025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28433884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GB"/>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90C1B557-13D7-854E-9166-406B5DEDA16E}" type="datetimeFigureOut">
              <a:rPr lang="en-GB" smtClean="0"/>
              <a:t>17/12/2025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2673957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90C1B557-13D7-854E-9166-406B5DEDA16E}" type="datetimeFigureOut">
              <a:rPr lang="en-GB" smtClean="0"/>
              <a:t>17/12/2025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36475721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0C1B557-13D7-854E-9166-406B5DEDA16E}" type="datetimeFigureOut">
              <a:rPr lang="en-GB" smtClean="0"/>
              <a:t>17/12/2025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32741451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Content Placeholder 2"/>
          <p:cNvSpPr>
            <a:spLocks noGrp="1"/>
          </p:cNvSpPr>
          <p:nvPr>
            <p:ph idx="1"/>
          </p:nvPr>
        </p:nvSpPr>
        <p:spPr>
          <a:xfrm>
            <a:off x="2915543" y="1426282"/>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90C1B557-13D7-854E-9166-406B5DEDA16E}" type="datetimeFigureOut">
              <a:rPr lang="en-GB" smtClean="0"/>
              <a:t>17/12/2025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42251108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2915543" y="1426282"/>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90C1B557-13D7-854E-9166-406B5DEDA16E}" type="datetimeFigureOut">
              <a:rPr lang="en-GB" smtClean="0"/>
              <a:t>17/12/2025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36425585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0C1B557-13D7-854E-9166-406B5DEDA16E}" type="datetimeFigureOut">
              <a:rPr lang="en-GB" smtClean="0"/>
              <a:t>17/12/2025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465790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0C1B557-13D7-854E-9166-406B5DEDA16E}" type="datetimeFigureOut">
              <a:rPr lang="en-GB" smtClean="0"/>
              <a:t>17/12/2025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35611695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71487" y="9181397"/>
            <a:ext cx="1543050" cy="527403"/>
          </a:xfrm>
          <a:prstGeom prst="rect">
            <a:avLst/>
          </a:prstGeom>
        </p:spPr>
        <p:txBody>
          <a:bodyPr vert="horz" lIns="91440" tIns="45720" rIns="91440" bIns="45720" rtlCol="0" anchor="ctr"/>
          <a:lstStyle>
            <a:lvl1pPr algn="l">
              <a:defRPr sz="900">
                <a:solidFill>
                  <a:schemeClr val="tx1">
                    <a:tint val="82000"/>
                  </a:schemeClr>
                </a:solidFill>
              </a:defRPr>
            </a:lvl1pPr>
          </a:lstStyle>
          <a:p>
            <a:fld id="{90C1B557-13D7-854E-9166-406B5DEDA16E}" type="datetimeFigureOut">
              <a:rPr lang="en-GB" smtClean="0"/>
              <a:t>17/12/2025</a:t>
            </a:fld>
            <a:endParaRPr lang="en-GB" dirty="0"/>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dirty="0"/>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82000"/>
                  </a:schemeClr>
                </a:solidFill>
              </a:defRPr>
            </a:lvl1pPr>
          </a:lstStyle>
          <a:p>
            <a:fld id="{23588E95-DEC4-C04A-BEE4-8241FC40FB19}" type="slidenum">
              <a:rPr lang="en-GB" smtClean="0"/>
              <a:t>‹#›</a:t>
            </a:fld>
            <a:endParaRPr lang="en-GB" dirty="0"/>
          </a:p>
        </p:txBody>
      </p:sp>
    </p:spTree>
    <p:extLst>
      <p:ext uri="{BB962C8B-B14F-4D97-AF65-F5344CB8AC3E}">
        <p14:creationId xmlns:p14="http://schemas.microsoft.com/office/powerpoint/2010/main" val="402453262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DC3A8-AC6D-1978-3953-5BA3EBFC8E2D}"/>
              </a:ext>
            </a:extLst>
          </p:cNvPr>
          <p:cNvSpPr>
            <a:spLocks noGrp="1"/>
          </p:cNvSpPr>
          <p:nvPr>
            <p:ph type="ctrTitle"/>
          </p:nvPr>
        </p:nvSpPr>
        <p:spPr>
          <a:xfrm>
            <a:off x="717550" y="-236652"/>
            <a:ext cx="5829300" cy="548747"/>
          </a:xfrm>
        </p:spPr>
        <p:txBody>
          <a:bodyPr>
            <a:normAutofit/>
          </a:bodyPr>
          <a:lstStyle/>
          <a:p>
            <a:pPr algn="l"/>
            <a:r>
              <a:rPr lang="en-GB" sz="1200" b="1" u="sng" dirty="0"/>
              <a:t>Year  9   History Unit  3 To what extent did Towo Bullets cause World War One? </a:t>
            </a:r>
          </a:p>
        </p:txBody>
      </p:sp>
      <p:sp>
        <p:nvSpPr>
          <p:cNvPr id="6" name="Rounded Rectangle 5">
            <a:extLst>
              <a:ext uri="{FF2B5EF4-FFF2-40B4-BE49-F238E27FC236}">
                <a16:creationId xmlns:a16="http://schemas.microsoft.com/office/drawing/2014/main" id="{AF9AD1E0-0493-7008-4F51-0B952743C243}"/>
              </a:ext>
            </a:extLst>
          </p:cNvPr>
          <p:cNvSpPr/>
          <p:nvPr/>
        </p:nvSpPr>
        <p:spPr>
          <a:xfrm>
            <a:off x="4293905" y="361950"/>
            <a:ext cx="2373596" cy="1506795"/>
          </a:xfrm>
          <a:prstGeom prst="round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1050" b="1" u="sng" dirty="0">
                <a:solidFill>
                  <a:schemeClr val="tx1"/>
                </a:solidFill>
              </a:rPr>
              <a:t>Key Topics</a:t>
            </a:r>
          </a:p>
          <a:p>
            <a:pPr marL="228600" indent="-228600">
              <a:buAutoNum type="arabicPeriod"/>
            </a:pPr>
            <a:r>
              <a:rPr lang="en-GB" sz="1200" dirty="0">
                <a:solidFill>
                  <a:schemeClr val="tx1"/>
                </a:solidFill>
              </a:rPr>
              <a:t>Powers Pre World War One </a:t>
            </a:r>
          </a:p>
          <a:p>
            <a:pPr marL="228600" indent="-228600">
              <a:buAutoNum type="arabicPeriod"/>
            </a:pPr>
            <a:r>
              <a:rPr lang="en-GB" sz="1200" dirty="0">
                <a:solidFill>
                  <a:schemeClr val="tx1"/>
                </a:solidFill>
              </a:rPr>
              <a:t>Militarism </a:t>
            </a:r>
          </a:p>
          <a:p>
            <a:pPr marL="228600" indent="-228600">
              <a:buAutoNum type="arabicPeriod"/>
            </a:pPr>
            <a:r>
              <a:rPr lang="en-GB" sz="1200" dirty="0">
                <a:solidFill>
                  <a:schemeClr val="tx1"/>
                </a:solidFill>
              </a:rPr>
              <a:t>Alliances</a:t>
            </a:r>
          </a:p>
          <a:p>
            <a:pPr marL="228600" indent="-228600">
              <a:buAutoNum type="arabicPeriod"/>
            </a:pPr>
            <a:r>
              <a:rPr lang="en-GB" sz="1200" dirty="0">
                <a:solidFill>
                  <a:schemeClr val="tx1"/>
                </a:solidFill>
              </a:rPr>
              <a:t>Imperialism  </a:t>
            </a:r>
          </a:p>
          <a:p>
            <a:pPr marL="228600" indent="-228600">
              <a:buAutoNum type="arabicPeriod"/>
            </a:pPr>
            <a:r>
              <a:rPr lang="en-GB" sz="1200" dirty="0">
                <a:solidFill>
                  <a:schemeClr val="tx1"/>
                </a:solidFill>
              </a:rPr>
              <a:t>Nationalism </a:t>
            </a:r>
          </a:p>
          <a:p>
            <a:pPr marL="228600" indent="-228600">
              <a:buAutoNum type="arabicPeriod"/>
            </a:pPr>
            <a:r>
              <a:rPr lang="en-GB" sz="1200" dirty="0">
                <a:solidFill>
                  <a:schemeClr val="tx1"/>
                </a:solidFill>
              </a:rPr>
              <a:t>Assassination </a:t>
            </a:r>
          </a:p>
        </p:txBody>
      </p:sp>
      <p:sp>
        <p:nvSpPr>
          <p:cNvPr id="11" name="Rounded Rectangle 10">
            <a:extLst>
              <a:ext uri="{FF2B5EF4-FFF2-40B4-BE49-F238E27FC236}">
                <a16:creationId xmlns:a16="http://schemas.microsoft.com/office/drawing/2014/main" id="{08E6856A-7FFB-EF25-2C9F-1CC140FBCD50}"/>
              </a:ext>
            </a:extLst>
          </p:cNvPr>
          <p:cNvSpPr/>
          <p:nvPr/>
        </p:nvSpPr>
        <p:spPr>
          <a:xfrm>
            <a:off x="190499" y="361951"/>
            <a:ext cx="4000502" cy="1506795"/>
          </a:xfrm>
          <a:prstGeom prst="round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t">
            <a:spAutoFit/>
          </a:bodyPr>
          <a:lstStyle/>
          <a:p>
            <a:r>
              <a:rPr lang="en-GB" sz="1050" b="1" u="sng" dirty="0">
                <a:solidFill>
                  <a:schemeClr val="tx1"/>
                </a:solidFill>
              </a:rPr>
              <a:t>Key Questions</a:t>
            </a:r>
          </a:p>
          <a:p>
            <a:pPr marL="228600" indent="-228600">
              <a:buAutoNum type="arabicPeriod"/>
            </a:pPr>
            <a:r>
              <a:rPr lang="en-GB" sz="1200" dirty="0">
                <a:solidFill>
                  <a:schemeClr val="tx1"/>
                </a:solidFill>
              </a:rPr>
              <a:t>Why was Europe like a ‘Powder Keg’ in 1914?</a:t>
            </a:r>
          </a:p>
          <a:p>
            <a:pPr marL="228600" indent="-228600">
              <a:buAutoNum type="arabicPeriod"/>
            </a:pPr>
            <a:r>
              <a:rPr lang="en-GB" sz="1200" dirty="0">
                <a:solidFill>
                  <a:schemeClr val="tx1"/>
                </a:solidFill>
              </a:rPr>
              <a:t>How did increasing armies increase tension?</a:t>
            </a:r>
          </a:p>
          <a:p>
            <a:pPr marL="228600" indent="-228600">
              <a:buAutoNum type="arabicPeriod"/>
            </a:pPr>
            <a:r>
              <a:rPr lang="en-GB" sz="1200" dirty="0">
                <a:solidFill>
                  <a:schemeClr val="tx1"/>
                </a:solidFill>
              </a:rPr>
              <a:t>Why was friendship by 1914 so concerning?</a:t>
            </a:r>
          </a:p>
          <a:p>
            <a:pPr marL="228600" indent="-228600">
              <a:buAutoNum type="arabicPeriod"/>
            </a:pPr>
            <a:r>
              <a:rPr lang="en-GB" sz="1200" dirty="0">
                <a:solidFill>
                  <a:schemeClr val="tx1"/>
                </a:solidFill>
              </a:rPr>
              <a:t>Why were European Powers so interested in Africa?</a:t>
            </a:r>
          </a:p>
          <a:p>
            <a:pPr marL="228600" indent="-228600">
              <a:buAutoNum type="arabicPeriod"/>
            </a:pPr>
            <a:r>
              <a:rPr lang="en-GB" sz="1200" dirty="0">
                <a:solidFill>
                  <a:schemeClr val="tx1"/>
                </a:solidFill>
              </a:rPr>
              <a:t>Why did a local quarrel cause international tension? </a:t>
            </a:r>
          </a:p>
          <a:p>
            <a:pPr marL="228600" indent="-228600">
              <a:buAutoNum type="arabicPeriod"/>
            </a:pPr>
            <a:r>
              <a:rPr lang="en-GB" sz="1200" dirty="0">
                <a:solidFill>
                  <a:schemeClr val="tx1"/>
                </a:solidFill>
              </a:rPr>
              <a:t>How did a murder bring the world to war?      </a:t>
            </a:r>
          </a:p>
        </p:txBody>
      </p:sp>
      <p:sp>
        <p:nvSpPr>
          <p:cNvPr id="10" name="Rounded Rectangle 7">
            <a:extLst>
              <a:ext uri="{FF2B5EF4-FFF2-40B4-BE49-F238E27FC236}">
                <a16:creationId xmlns:a16="http://schemas.microsoft.com/office/drawing/2014/main" id="{387429F4-9E07-483E-B6CC-E5605232E514}"/>
              </a:ext>
            </a:extLst>
          </p:cNvPr>
          <p:cNvSpPr/>
          <p:nvPr/>
        </p:nvSpPr>
        <p:spPr>
          <a:xfrm>
            <a:off x="190499" y="1968457"/>
            <a:ext cx="6477002" cy="7811869"/>
          </a:xfrm>
          <a:prstGeom prst="roundRect">
            <a:avLst>
              <a:gd name="adj" fmla="val 4356"/>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t">
            <a:spAutoFit/>
          </a:bodyPr>
          <a:lstStyle/>
          <a:p>
            <a:pPr algn="ctr"/>
            <a:r>
              <a:rPr lang="en-GB" sz="1200" b="1" u="sng" dirty="0">
                <a:solidFill>
                  <a:schemeClr val="tx1"/>
                </a:solidFill>
              </a:rPr>
              <a:t>Key Knowledge</a:t>
            </a:r>
            <a:r>
              <a:rPr lang="en-GB" sz="1000" b="1" u="sng" dirty="0">
                <a:solidFill>
                  <a:schemeClr val="tx1"/>
                </a:solidFill>
              </a:rPr>
              <a:t> </a:t>
            </a:r>
          </a:p>
          <a:p>
            <a:pPr marL="171450" indent="-171450">
              <a:buFont typeface="Arial" panose="020B0604020202020204" pitchFamily="34" charset="0"/>
              <a:buChar char="•"/>
            </a:pPr>
            <a:r>
              <a:rPr lang="en-GB" sz="1200" b="1" dirty="0">
                <a:solidFill>
                  <a:schemeClr val="tx1"/>
                </a:solidFill>
              </a:rPr>
              <a:t>1879 The Dual Alliance, </a:t>
            </a:r>
            <a:r>
              <a:rPr lang="en-GB" sz="1200" dirty="0">
                <a:solidFill>
                  <a:schemeClr val="tx1"/>
                </a:solidFill>
              </a:rPr>
              <a:t>a defensive alliance was formed between Germany and Austria-Hungary to protect against Russia and strengthen their position in Europe.</a:t>
            </a:r>
          </a:p>
          <a:p>
            <a:pPr marL="171450" indent="-171450">
              <a:buFont typeface="Arial" panose="020B0604020202020204" pitchFamily="34" charset="0"/>
              <a:buChar char="•"/>
            </a:pPr>
            <a:r>
              <a:rPr lang="en-GB" sz="1200" b="1" dirty="0">
                <a:solidFill>
                  <a:schemeClr val="tx1"/>
                </a:solidFill>
              </a:rPr>
              <a:t>1882 –</a:t>
            </a:r>
            <a:r>
              <a:rPr lang="en-GB" sz="1200" dirty="0">
                <a:solidFill>
                  <a:schemeClr val="tx1"/>
                </a:solidFill>
              </a:rPr>
              <a:t>Italy allied with Germany and Austria-Hungary, creating </a:t>
            </a:r>
            <a:r>
              <a:rPr lang="en-GB" sz="1200" b="1" dirty="0">
                <a:solidFill>
                  <a:schemeClr val="tx1"/>
                </a:solidFill>
              </a:rPr>
              <a:t>the Triple Alliance</a:t>
            </a:r>
            <a:r>
              <a:rPr lang="en-GB" sz="1200" dirty="0">
                <a:solidFill>
                  <a:schemeClr val="tx1"/>
                </a:solidFill>
              </a:rPr>
              <a:t>, mainly for protection against France after colonial disputes.</a:t>
            </a:r>
          </a:p>
          <a:p>
            <a:pPr marL="171450" indent="-171450">
              <a:buFont typeface="Arial" panose="020B0604020202020204" pitchFamily="34" charset="0"/>
              <a:buChar char="•"/>
            </a:pPr>
            <a:r>
              <a:rPr lang="en-GB" sz="1200" b="1" dirty="0">
                <a:solidFill>
                  <a:schemeClr val="tx1"/>
                </a:solidFill>
              </a:rPr>
              <a:t>1904 The Entente Cordiale was formed between </a:t>
            </a:r>
            <a:r>
              <a:rPr lang="en-GB" sz="1200" dirty="0">
                <a:solidFill>
                  <a:schemeClr val="tx1"/>
                </a:solidFill>
              </a:rPr>
              <a:t>Britain and France to  settle colonial disputes, creating a friendly understanding rather than a formal military alliance.</a:t>
            </a:r>
          </a:p>
          <a:p>
            <a:pPr marL="171450" indent="-171450">
              <a:buFont typeface="Arial" panose="020B0604020202020204" pitchFamily="34" charset="0"/>
              <a:buChar char="•"/>
            </a:pPr>
            <a:r>
              <a:rPr lang="en-GB" sz="1200" b="1" dirty="0">
                <a:solidFill>
                  <a:schemeClr val="tx1"/>
                </a:solidFill>
              </a:rPr>
              <a:t>1907 The Anglo-Russian Entente (1907) </a:t>
            </a:r>
            <a:r>
              <a:rPr lang="en-GB" sz="1200" dirty="0">
                <a:solidFill>
                  <a:schemeClr val="tx1"/>
                </a:solidFill>
              </a:rPr>
              <a:t>was formed between Britain and Russia which  resolved tensions over Persia, Afghanistan, and Tibet, completing the diplomatic triangle. This then became </a:t>
            </a:r>
            <a:r>
              <a:rPr lang="en-GB" sz="1200" b="1" dirty="0">
                <a:solidFill>
                  <a:schemeClr val="tx1"/>
                </a:solidFill>
              </a:rPr>
              <a:t>The Triple Entente.</a:t>
            </a:r>
          </a:p>
          <a:p>
            <a:pPr marL="171450" indent="-171450">
              <a:buFont typeface="Arial" panose="020B0604020202020204" pitchFamily="34" charset="0"/>
              <a:buChar char="•"/>
            </a:pPr>
            <a:r>
              <a:rPr lang="en-GB" sz="1200" dirty="0">
                <a:solidFill>
                  <a:schemeClr val="tx1"/>
                </a:solidFill>
              </a:rPr>
              <a:t>In the late 19</a:t>
            </a:r>
            <a:r>
              <a:rPr lang="en-GB" sz="1200" baseline="30000" dirty="0">
                <a:solidFill>
                  <a:schemeClr val="tx1"/>
                </a:solidFill>
              </a:rPr>
              <a:t>th</a:t>
            </a:r>
            <a:r>
              <a:rPr lang="en-GB" sz="1200" dirty="0">
                <a:solidFill>
                  <a:schemeClr val="tx1"/>
                </a:solidFill>
              </a:rPr>
              <a:t> and early 20</a:t>
            </a:r>
            <a:r>
              <a:rPr lang="en-GB" sz="1200" baseline="30000" dirty="0">
                <a:solidFill>
                  <a:schemeClr val="tx1"/>
                </a:solidFill>
              </a:rPr>
              <a:t>th</a:t>
            </a:r>
            <a:r>
              <a:rPr lang="en-GB" sz="1200" dirty="0">
                <a:solidFill>
                  <a:schemeClr val="tx1"/>
                </a:solidFill>
              </a:rPr>
              <a:t> Century Britain concentrated on improving it’s navy to protect itself as an island and also to marshal its empire around the world.</a:t>
            </a:r>
            <a:endParaRPr lang="en-GB" sz="1200" b="1" dirty="0">
              <a:solidFill>
                <a:schemeClr val="tx1"/>
              </a:solidFill>
            </a:endParaRPr>
          </a:p>
          <a:p>
            <a:pPr marL="171450" indent="-171450">
              <a:buFont typeface="Arial" panose="020B0604020202020204" pitchFamily="34" charset="0"/>
              <a:buChar char="•"/>
            </a:pPr>
            <a:r>
              <a:rPr lang="en-US" sz="1200" dirty="0">
                <a:solidFill>
                  <a:schemeClr val="tx1"/>
                </a:solidFill>
              </a:rPr>
              <a:t>In 1905, Germany's Emperor, Kaiser Wilhelm II, was determined to prevent  the French colonization of Morocco </a:t>
            </a:r>
            <a:r>
              <a:rPr lang="en-US" sz="1200" b="1" dirty="0">
                <a:solidFill>
                  <a:schemeClr val="tx1"/>
                </a:solidFill>
              </a:rPr>
              <a:t>and visited Tangier to pledge his support for Morocco's ruler, the Sultan Abdelaziz, dressed in full military uniform. </a:t>
            </a:r>
          </a:p>
          <a:p>
            <a:pPr marL="171450" indent="-171450">
              <a:buFont typeface="Arial" panose="020B0604020202020204" pitchFamily="34" charset="0"/>
              <a:buChar char="•"/>
            </a:pPr>
            <a:r>
              <a:rPr lang="en-US" sz="1200" b="1" dirty="0">
                <a:solidFill>
                  <a:schemeClr val="tx1"/>
                </a:solidFill>
              </a:rPr>
              <a:t>In 1911, the Kaiser </a:t>
            </a:r>
            <a:r>
              <a:rPr lang="en-US" sz="1200" dirty="0">
                <a:solidFill>
                  <a:schemeClr val="tx1"/>
                </a:solidFill>
              </a:rPr>
              <a:t>sent the gunboat the panther </a:t>
            </a:r>
            <a:r>
              <a:rPr lang="en-US" sz="1200" b="1" dirty="0">
                <a:solidFill>
                  <a:schemeClr val="tx1"/>
                </a:solidFill>
              </a:rPr>
              <a:t>to Agadir  </a:t>
            </a:r>
            <a:r>
              <a:rPr lang="en-US" sz="1200" dirty="0">
                <a:solidFill>
                  <a:schemeClr val="tx1"/>
                </a:solidFill>
              </a:rPr>
              <a:t>to support rebels in Morocco against the French. This was a threat to the French and British naval supremacy</a:t>
            </a:r>
            <a:r>
              <a:rPr lang="en-US" sz="1200" b="1" dirty="0">
                <a:solidFill>
                  <a:schemeClr val="tx1"/>
                </a:solidFill>
              </a:rPr>
              <a:t>.   </a:t>
            </a:r>
          </a:p>
          <a:p>
            <a:pPr marL="171450" indent="-171450">
              <a:buFont typeface="Arial" panose="020B0604020202020204" pitchFamily="34" charset="0"/>
              <a:buChar char="•"/>
            </a:pPr>
            <a:r>
              <a:rPr lang="en-GB" sz="1200" dirty="0">
                <a:solidFill>
                  <a:schemeClr val="tx1"/>
                </a:solidFill>
              </a:rPr>
              <a:t>Germany’s aggressive tactics—such as sending the gunboat Panther to Agadir in 1911—</a:t>
            </a:r>
            <a:r>
              <a:rPr lang="en-GB" sz="1200" b="1" dirty="0">
                <a:solidFill>
                  <a:schemeClr val="tx1"/>
                </a:solidFill>
              </a:rPr>
              <a:t>failed to break the Entente Cordiale</a:t>
            </a:r>
            <a:r>
              <a:rPr lang="en-GB" sz="1200" dirty="0">
                <a:solidFill>
                  <a:schemeClr val="tx1"/>
                </a:solidFill>
              </a:rPr>
              <a:t>. </a:t>
            </a:r>
          </a:p>
          <a:p>
            <a:pPr marL="171450" indent="-171450">
              <a:buFont typeface="Arial" panose="020B0604020202020204" pitchFamily="34" charset="0"/>
              <a:buChar char="•"/>
            </a:pPr>
            <a:r>
              <a:rPr lang="en-GB" sz="1200" dirty="0">
                <a:solidFill>
                  <a:schemeClr val="tx1"/>
                </a:solidFill>
              </a:rPr>
              <a:t>At Algeciras, Germany secured only minor concessions and stood largely alone except for Austria-Hungary, deepening its sense of encirclement and resentment. In addition, the Russians joined the Entente-Cordiale  in response to German aggression to create The Triple Entente (1907). </a:t>
            </a:r>
          </a:p>
          <a:p>
            <a:pPr marL="171450" indent="-171450">
              <a:buFont typeface="Arial" panose="020B0604020202020204" pitchFamily="34" charset="0"/>
              <a:buChar char="•"/>
            </a:pPr>
            <a:r>
              <a:rPr lang="en-GB" sz="1200" dirty="0">
                <a:solidFill>
                  <a:schemeClr val="tx1"/>
                </a:solidFill>
              </a:rPr>
              <a:t>The Italian failure to back the Germans over The Moroccan Crises showed Germany that Austria and not Italy was a reliable ally against </a:t>
            </a:r>
            <a:r>
              <a:rPr lang="en-GB" sz="1200" b="1" dirty="0">
                <a:solidFill>
                  <a:schemeClr val="tx1"/>
                </a:solidFill>
              </a:rPr>
              <a:t>encirclement.</a:t>
            </a:r>
          </a:p>
          <a:p>
            <a:pPr marL="171450" indent="-171450">
              <a:buFont typeface="Arial" panose="020B0604020202020204" pitchFamily="34" charset="0"/>
              <a:buChar char="•"/>
            </a:pPr>
            <a:r>
              <a:rPr lang="en-GB" sz="1200" dirty="0">
                <a:solidFill>
                  <a:schemeClr val="tx1"/>
                </a:solidFill>
              </a:rPr>
              <a:t>The repeated diplomatic defeats left Germany determined not to back down in the next confrontation, contributing to its more aggressive posture during the July Crisis of 1914 and the road to World War I.  </a:t>
            </a:r>
            <a:endParaRPr lang="en-GB" sz="1200" dirty="0">
              <a:solidFill>
                <a:schemeClr val="tx1"/>
              </a:solidFill>
              <a:latin typeface="+mj-lt"/>
            </a:endParaRPr>
          </a:p>
          <a:p>
            <a:pPr marL="171450" indent="-171450">
              <a:buFont typeface="Arial" panose="020B0604020202020204" pitchFamily="34" charset="0"/>
              <a:buChar char="•"/>
            </a:pPr>
            <a:r>
              <a:rPr lang="en-GB" sz="1200" b="1" dirty="0">
                <a:solidFill>
                  <a:schemeClr val="tx1"/>
                </a:solidFill>
                <a:latin typeface="+mj-lt"/>
                <a:cs typeface="Calibri" panose="020F0502020204030204" pitchFamily="34" charset="0"/>
              </a:rPr>
              <a:t>In 1908  </a:t>
            </a:r>
            <a:r>
              <a:rPr lang="en-GB" sz="1200" dirty="0">
                <a:solidFill>
                  <a:schemeClr val="tx1"/>
                </a:solidFill>
                <a:latin typeface="+mj-lt"/>
                <a:cs typeface="Calibri" panose="020F0502020204030204" pitchFamily="34" charset="0"/>
              </a:rPr>
              <a:t>Austria-Hungary took over( annexed) the provinces of </a:t>
            </a:r>
            <a:r>
              <a:rPr lang="en-GB" sz="1200" dirty="0">
                <a:solidFill>
                  <a:schemeClr val="tx1"/>
                </a:solidFill>
                <a:cs typeface="Calibri" panose="020F0502020204030204" pitchFamily="34" charset="0"/>
              </a:rPr>
              <a:t>Bosnia and Herzegovina.</a:t>
            </a:r>
          </a:p>
          <a:p>
            <a:pPr marL="171450" indent="-171450">
              <a:buFont typeface="Arial" panose="020B0604020202020204" pitchFamily="34" charset="0"/>
              <a:buChar char="•"/>
            </a:pPr>
            <a:r>
              <a:rPr lang="en-GB" sz="1200" dirty="0">
                <a:solidFill>
                  <a:schemeClr val="tx1"/>
                </a:solidFill>
                <a:cs typeface="Calibri" panose="020F0502020204030204" pitchFamily="34" charset="0"/>
              </a:rPr>
              <a:t>Russia could not support  Bosnia and promised to never back down again and actively encouraged resistance to Ottoman and Austro-Hungarian rule. The resulted in the formation of the </a:t>
            </a:r>
            <a:r>
              <a:rPr lang="en-GB" sz="1200" b="1" dirty="0">
                <a:solidFill>
                  <a:schemeClr val="tx1"/>
                </a:solidFill>
                <a:cs typeface="Calibri" panose="020F0502020204030204" pitchFamily="34" charset="0"/>
              </a:rPr>
              <a:t>Balkan League  </a:t>
            </a:r>
            <a:r>
              <a:rPr lang="en-GB" sz="1200" dirty="0">
                <a:solidFill>
                  <a:schemeClr val="tx1"/>
                </a:solidFill>
                <a:cs typeface="Calibri" panose="020F0502020204030204" pitchFamily="34" charset="0"/>
              </a:rPr>
              <a:t>with members from Bulgaria, Greece, Montenegro and Serbia</a:t>
            </a:r>
          </a:p>
          <a:p>
            <a:pPr marL="171450" indent="-171450">
              <a:buFont typeface="Arial" panose="020B0604020202020204" pitchFamily="34" charset="0"/>
              <a:buChar char="•"/>
            </a:pPr>
            <a:r>
              <a:rPr lang="en-GB" sz="1200" b="1" dirty="0">
                <a:solidFill>
                  <a:schemeClr val="tx1"/>
                </a:solidFill>
                <a:cs typeface="Calibri" panose="020F0502020204030204" pitchFamily="34" charset="0"/>
              </a:rPr>
              <a:t>In 1912, the Balkan Wars </a:t>
            </a:r>
            <a:r>
              <a:rPr lang="en-GB" sz="1200" dirty="0">
                <a:solidFill>
                  <a:schemeClr val="tx1"/>
                </a:solidFill>
                <a:cs typeface="Calibri" panose="020F0502020204030204" pitchFamily="34" charset="0"/>
              </a:rPr>
              <a:t>strengthened Serbia which threatened the power of the Austria- Hungarian Empire </a:t>
            </a:r>
          </a:p>
          <a:p>
            <a:pPr marL="171450" indent="-171450">
              <a:buFont typeface="Arial" panose="020B0604020202020204" pitchFamily="34" charset="0"/>
              <a:buChar char="•"/>
            </a:pPr>
            <a:r>
              <a:rPr lang="en-GB" sz="1200" dirty="0">
                <a:solidFill>
                  <a:schemeClr val="tx1"/>
                </a:solidFill>
                <a:latin typeface="+mj-lt"/>
                <a:cs typeface="Calibri" panose="020F0502020204030204" pitchFamily="34" charset="0"/>
              </a:rPr>
              <a:t>After the assassination of Archduke Franz Ferdinand  on </a:t>
            </a:r>
            <a:r>
              <a:rPr lang="en-GB" sz="1200" b="1" dirty="0">
                <a:solidFill>
                  <a:schemeClr val="tx1"/>
                </a:solidFill>
                <a:latin typeface="+mj-lt"/>
                <a:cs typeface="Calibri" panose="020F0502020204030204" pitchFamily="34" charset="0"/>
              </a:rPr>
              <a:t>June 28</a:t>
            </a:r>
            <a:r>
              <a:rPr lang="en-GB" sz="1200" b="1" baseline="30000" dirty="0">
                <a:solidFill>
                  <a:schemeClr val="tx1"/>
                </a:solidFill>
                <a:latin typeface="+mj-lt"/>
                <a:cs typeface="Calibri" panose="020F0502020204030204" pitchFamily="34" charset="0"/>
              </a:rPr>
              <a:t>th</a:t>
            </a:r>
            <a:r>
              <a:rPr lang="en-GB" sz="1200" b="1" dirty="0">
                <a:solidFill>
                  <a:schemeClr val="tx1"/>
                </a:solidFill>
                <a:latin typeface="+mj-lt"/>
                <a:cs typeface="Calibri" panose="020F0502020204030204" pitchFamily="34" charset="0"/>
              </a:rPr>
              <a:t>, 1914 </a:t>
            </a:r>
            <a:r>
              <a:rPr lang="en-GB" sz="1200" dirty="0">
                <a:solidFill>
                  <a:schemeClr val="tx1"/>
                </a:solidFill>
                <a:latin typeface="+mj-lt"/>
                <a:cs typeface="Calibri" panose="020F0502020204030204" pitchFamily="34" charset="0"/>
              </a:rPr>
              <a:t>, Austria appealed to Germany for support and they issued a </a:t>
            </a:r>
            <a:r>
              <a:rPr lang="en-GB" sz="1200" b="1" dirty="0">
                <a:solidFill>
                  <a:schemeClr val="tx1"/>
                </a:solidFill>
                <a:latin typeface="+mj-lt"/>
                <a:cs typeface="Calibri" panose="020F0502020204030204" pitchFamily="34" charset="0"/>
              </a:rPr>
              <a:t>‘blank cheque’ </a:t>
            </a:r>
            <a:r>
              <a:rPr lang="en-GB" sz="1200" dirty="0">
                <a:solidFill>
                  <a:schemeClr val="tx1"/>
                </a:solidFill>
                <a:latin typeface="+mj-lt"/>
                <a:cs typeface="Calibri" panose="020F0502020204030204" pitchFamily="34" charset="0"/>
              </a:rPr>
              <a:t>to them. This meant that Germany  would support Austria no matter what</a:t>
            </a:r>
          </a:p>
          <a:p>
            <a:pPr marL="171450" indent="-171450">
              <a:buFont typeface="Arial" panose="020B0604020202020204" pitchFamily="34" charset="0"/>
              <a:buChar char="•"/>
            </a:pPr>
            <a:r>
              <a:rPr lang="en-GB" sz="1200" dirty="0">
                <a:solidFill>
                  <a:schemeClr val="tx1"/>
                </a:solidFill>
                <a:latin typeface="+mj-lt"/>
                <a:cs typeface="Calibri" panose="020F0502020204030204" pitchFamily="34" charset="0"/>
              </a:rPr>
              <a:t>During July 1914, Austria- Hungary declared war on Serbia. Germany supported Austria-Hungary and Russia supported The Serbs. When Germany tried to invade France through Belgium, Britian declared war as Germany had broken the terms of the 1839 Treaty of London.  (The July Days) </a:t>
            </a:r>
          </a:p>
        </p:txBody>
      </p:sp>
    </p:spTree>
    <p:extLst>
      <p:ext uri="{BB962C8B-B14F-4D97-AF65-F5344CB8AC3E}">
        <p14:creationId xmlns:p14="http://schemas.microsoft.com/office/powerpoint/2010/main" val="7541781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7FFA5A-9EBA-587F-BB69-DD4F7F22F99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BCCF92-DB1B-01D2-2F52-CF4B6127C8BF}"/>
              </a:ext>
            </a:extLst>
          </p:cNvPr>
          <p:cNvSpPr>
            <a:spLocks noGrp="1"/>
          </p:cNvSpPr>
          <p:nvPr>
            <p:ph type="ctrTitle"/>
          </p:nvPr>
        </p:nvSpPr>
        <p:spPr>
          <a:xfrm>
            <a:off x="416380" y="-234885"/>
            <a:ext cx="5829300" cy="548747"/>
          </a:xfrm>
        </p:spPr>
        <p:txBody>
          <a:bodyPr>
            <a:normAutofit/>
          </a:bodyPr>
          <a:lstStyle/>
          <a:p>
            <a:r>
              <a:rPr lang="en-GB" sz="1400" b="1" u="sng" dirty="0"/>
              <a:t>Key Terms</a:t>
            </a:r>
          </a:p>
        </p:txBody>
      </p:sp>
      <p:sp>
        <p:nvSpPr>
          <p:cNvPr id="3" name="Rounded Rectangle 2">
            <a:extLst>
              <a:ext uri="{FF2B5EF4-FFF2-40B4-BE49-F238E27FC236}">
                <a16:creationId xmlns:a16="http://schemas.microsoft.com/office/drawing/2014/main" id="{E2FC892D-10FC-0E8E-0553-BBF09CCCDC8E}"/>
              </a:ext>
            </a:extLst>
          </p:cNvPr>
          <p:cNvSpPr/>
          <p:nvPr/>
        </p:nvSpPr>
        <p:spPr>
          <a:xfrm>
            <a:off x="145054" y="7790179"/>
            <a:ext cx="6507841" cy="1896305"/>
          </a:xfrm>
          <a:prstGeom prst="roundRect">
            <a:avLst>
              <a:gd name="adj" fmla="val 10404"/>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endParaRPr lang="en-GB" sz="1200" b="1" u="sng" dirty="0">
              <a:solidFill>
                <a:schemeClr val="tx1"/>
              </a:solidFill>
            </a:endParaRPr>
          </a:p>
          <a:p>
            <a:r>
              <a:rPr lang="en-GB" sz="1200" b="1" u="sng" dirty="0">
                <a:solidFill>
                  <a:schemeClr val="tx1"/>
                </a:solidFill>
              </a:rPr>
              <a:t>STRETCH AND CHALLENGE</a:t>
            </a:r>
          </a:p>
          <a:p>
            <a:endParaRPr lang="en-GB" sz="1200" b="1" u="sng" dirty="0">
              <a:solidFill>
                <a:schemeClr val="tx1"/>
              </a:solidFill>
            </a:endParaRPr>
          </a:p>
          <a:p>
            <a:r>
              <a:rPr lang="en-GB" sz="1200" dirty="0">
                <a:solidFill>
                  <a:schemeClr val="tx1"/>
                </a:solidFill>
              </a:rPr>
              <a:t>Read the following and write a book review </a:t>
            </a:r>
          </a:p>
          <a:p>
            <a:pPr marL="285750" indent="-285750">
              <a:buFont typeface="Arial" panose="020B0604020202020204" pitchFamily="34" charset="0"/>
              <a:buChar char="•"/>
            </a:pPr>
            <a:r>
              <a:rPr lang="en-GB" sz="1200" dirty="0">
                <a:solidFill>
                  <a:schemeClr val="tx1"/>
                </a:solidFill>
              </a:rPr>
              <a:t>The Guns of August by Barbara </a:t>
            </a:r>
            <a:r>
              <a:rPr lang="en-GB" sz="1200" dirty="0" err="1">
                <a:solidFill>
                  <a:schemeClr val="tx1"/>
                </a:solidFill>
              </a:rPr>
              <a:t>Tuchmann</a:t>
            </a:r>
            <a:endParaRPr lang="en-GB" sz="1200" dirty="0">
              <a:solidFill>
                <a:schemeClr val="tx1"/>
              </a:solidFill>
            </a:endParaRPr>
          </a:p>
          <a:p>
            <a:pPr marL="285750" indent="-285750">
              <a:buFont typeface="Arial" panose="020B0604020202020204" pitchFamily="34" charset="0"/>
              <a:buChar char="•"/>
            </a:pPr>
            <a:r>
              <a:rPr lang="en-GB" sz="1200" dirty="0">
                <a:solidFill>
                  <a:schemeClr val="tx1"/>
                </a:solidFill>
              </a:rPr>
              <a:t>Charlie </a:t>
            </a:r>
            <a:r>
              <a:rPr lang="en-GB" sz="1200" dirty="0" err="1">
                <a:solidFill>
                  <a:schemeClr val="tx1"/>
                </a:solidFill>
              </a:rPr>
              <a:t>Wilox</a:t>
            </a:r>
            <a:r>
              <a:rPr lang="en-GB" sz="1200" dirty="0">
                <a:solidFill>
                  <a:schemeClr val="tx1"/>
                </a:solidFill>
              </a:rPr>
              <a:t> by Sharon E. Mackay </a:t>
            </a:r>
          </a:p>
          <a:p>
            <a:pPr marL="285750" indent="-285750">
              <a:buFont typeface="Arial" panose="020B0604020202020204" pitchFamily="34" charset="0"/>
              <a:buChar char="•"/>
            </a:pPr>
            <a:r>
              <a:rPr lang="en-GB" sz="1200" dirty="0">
                <a:solidFill>
                  <a:schemeClr val="tx1"/>
                </a:solidFill>
              </a:rPr>
              <a:t>It was the War of the Trenches by Jacques </a:t>
            </a:r>
            <a:r>
              <a:rPr lang="en-GB" sz="1200" dirty="0" err="1">
                <a:solidFill>
                  <a:schemeClr val="tx1"/>
                </a:solidFill>
              </a:rPr>
              <a:t>Taridi</a:t>
            </a:r>
            <a:r>
              <a:rPr lang="en-GB" sz="1200" dirty="0">
                <a:solidFill>
                  <a:schemeClr val="tx1"/>
                </a:solidFill>
              </a:rPr>
              <a:t> ( Graphic Novel)</a:t>
            </a:r>
          </a:p>
          <a:p>
            <a:pPr marL="285750" indent="-285750">
              <a:buFont typeface="Arial" panose="020B0604020202020204" pitchFamily="34" charset="0"/>
              <a:buChar char="•"/>
            </a:pPr>
            <a:r>
              <a:rPr lang="en-GB" sz="1200" dirty="0">
                <a:solidFill>
                  <a:schemeClr val="tx1"/>
                </a:solidFill>
              </a:rPr>
              <a:t>The Harlem Hellfighters by Max Brooks and Caanan White)</a:t>
            </a:r>
          </a:p>
          <a:p>
            <a:pPr marL="285750" indent="-285750">
              <a:buFont typeface="Arial" panose="020B0604020202020204" pitchFamily="34" charset="0"/>
              <a:buChar char="•"/>
            </a:pPr>
            <a:r>
              <a:rPr lang="en-GB" sz="1200" dirty="0">
                <a:solidFill>
                  <a:schemeClr val="tx1"/>
                </a:solidFill>
              </a:rPr>
              <a:t>Create a poster on Kaiser Wilhelm II or Gavrilo </a:t>
            </a:r>
            <a:r>
              <a:rPr lang="en-GB" sz="1200" dirty="0" err="1">
                <a:solidFill>
                  <a:schemeClr val="tx1"/>
                </a:solidFill>
              </a:rPr>
              <a:t>Princep</a:t>
            </a:r>
            <a:r>
              <a:rPr lang="en-GB" sz="1400" dirty="0">
                <a:solidFill>
                  <a:schemeClr val="tx1"/>
                </a:solidFill>
              </a:rPr>
              <a:t>.    </a:t>
            </a:r>
          </a:p>
        </p:txBody>
      </p:sp>
      <p:graphicFrame>
        <p:nvGraphicFramePr>
          <p:cNvPr id="4" name="Table 3">
            <a:extLst>
              <a:ext uri="{FF2B5EF4-FFF2-40B4-BE49-F238E27FC236}">
                <a16:creationId xmlns:a16="http://schemas.microsoft.com/office/drawing/2014/main" id="{026B93F6-F1CC-E8A5-1194-CDC1D621F66B}"/>
              </a:ext>
            </a:extLst>
          </p:cNvPr>
          <p:cNvGraphicFramePr>
            <a:graphicFrameLocks noGrp="1"/>
          </p:cNvGraphicFramePr>
          <p:nvPr>
            <p:extLst>
              <p:ext uri="{D42A27DB-BD31-4B8C-83A1-F6EECF244321}">
                <p14:modId xmlns:p14="http://schemas.microsoft.com/office/powerpoint/2010/main" val="945135400"/>
              </p:ext>
            </p:extLst>
          </p:nvPr>
        </p:nvGraphicFramePr>
        <p:xfrm>
          <a:off x="205105" y="338886"/>
          <a:ext cx="6447790" cy="6292938"/>
        </p:xfrm>
        <a:graphic>
          <a:graphicData uri="http://schemas.openxmlformats.org/drawingml/2006/table">
            <a:tbl>
              <a:tblPr firstRow="1" bandRow="1">
                <a:tableStyleId>{5940675A-B579-460E-94D1-54222C63F5DA}</a:tableStyleId>
              </a:tblPr>
              <a:tblGrid>
                <a:gridCol w="1188720">
                  <a:extLst>
                    <a:ext uri="{9D8B030D-6E8A-4147-A177-3AD203B41FA5}">
                      <a16:colId xmlns:a16="http://schemas.microsoft.com/office/drawing/2014/main" val="1736836681"/>
                    </a:ext>
                  </a:extLst>
                </a:gridCol>
                <a:gridCol w="5259070">
                  <a:extLst>
                    <a:ext uri="{9D8B030D-6E8A-4147-A177-3AD203B41FA5}">
                      <a16:colId xmlns:a16="http://schemas.microsoft.com/office/drawing/2014/main" val="2930458772"/>
                    </a:ext>
                  </a:extLst>
                </a:gridCol>
              </a:tblGrid>
              <a:tr h="328405">
                <a:tc>
                  <a:txBody>
                    <a:bodyPr/>
                    <a:lstStyle/>
                    <a:p>
                      <a:pPr algn="ctr"/>
                      <a:r>
                        <a:rPr lang="en-GB" sz="1200" b="1" dirty="0"/>
                        <a:t>Term</a:t>
                      </a:r>
                    </a:p>
                  </a:txBody>
                  <a:tcPr/>
                </a:tc>
                <a:tc>
                  <a:txBody>
                    <a:bodyPr/>
                    <a:lstStyle/>
                    <a:p>
                      <a:pPr algn="ctr"/>
                      <a:r>
                        <a:rPr lang="en-GB" sz="1200" b="1" dirty="0"/>
                        <a:t>Definitions of Key Terms </a:t>
                      </a:r>
                    </a:p>
                  </a:txBody>
                  <a:tcPr/>
                </a:tc>
                <a:extLst>
                  <a:ext uri="{0D108BD9-81ED-4DB2-BD59-A6C34878D82A}">
                    <a16:rowId xmlns:a16="http://schemas.microsoft.com/office/drawing/2014/main" val="588956967"/>
                  </a:ext>
                </a:extLst>
              </a:tr>
              <a:tr h="365430">
                <a:tc>
                  <a:txBody>
                    <a:bodyPr/>
                    <a:lstStyle/>
                    <a:p>
                      <a:r>
                        <a:rPr lang="en-GB" sz="1100" b="1" dirty="0"/>
                        <a:t>Encirclement </a:t>
                      </a:r>
                    </a:p>
                  </a:txBody>
                  <a:tcPr/>
                </a:tc>
                <a:tc>
                  <a:txBody>
                    <a:bodyPr/>
                    <a:lstStyle/>
                    <a:p>
                      <a:r>
                        <a:rPr lang="en-GB" sz="1100" b="0" dirty="0"/>
                        <a:t> Germany felt threatened by the alliance of Russia and France. This explains why they wanted an alliance with other  countries as protection </a:t>
                      </a:r>
                    </a:p>
                  </a:txBody>
                  <a:tcPr/>
                </a:tc>
                <a:extLst>
                  <a:ext uri="{0D108BD9-81ED-4DB2-BD59-A6C34878D82A}">
                    <a16:rowId xmlns:a16="http://schemas.microsoft.com/office/drawing/2014/main" val="1647428948"/>
                  </a:ext>
                </a:extLst>
              </a:tr>
              <a:tr h="144904">
                <a:tc>
                  <a:txBody>
                    <a:bodyPr/>
                    <a:lstStyle/>
                    <a:p>
                      <a:r>
                        <a:rPr lang="en-GB" sz="1100" b="1" dirty="0"/>
                        <a:t> The Balkans </a:t>
                      </a: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100" dirty="0">
                          <a:effectLst/>
                          <a:latin typeface="Aptos" panose="020B0004020202020204" pitchFamily="34" charset="0"/>
                          <a:cs typeface="Calibri" panose="020F0502020204030204" pitchFamily="34" charset="0"/>
                        </a:rPr>
                        <a:t>The Balkans consists of several small countries. For many years, Turkey controlled these countries and they were part of the Turkish Empire (also known as the Ottoman Empire), but this was  beginning to weaken by 1900.</a:t>
                      </a:r>
                    </a:p>
                  </a:txBody>
                  <a:tcPr/>
                </a:tc>
                <a:extLst>
                  <a:ext uri="{0D108BD9-81ED-4DB2-BD59-A6C34878D82A}">
                    <a16:rowId xmlns:a16="http://schemas.microsoft.com/office/drawing/2014/main" val="2899721770"/>
                  </a:ext>
                </a:extLst>
              </a:tr>
              <a:tr h="245314">
                <a:tc>
                  <a:txBody>
                    <a:bodyPr/>
                    <a:lstStyle/>
                    <a:p>
                      <a:r>
                        <a:rPr lang="en-GB" sz="1100" b="1" dirty="0"/>
                        <a:t>Slavs/ Pan Slavism  </a:t>
                      </a:r>
                    </a:p>
                  </a:txBody>
                  <a:tcPr/>
                </a:tc>
                <a:tc>
                  <a:txBody>
                    <a:bodyPr/>
                    <a:lstStyle/>
                    <a:p>
                      <a:r>
                        <a:rPr lang="en-GB" sz="1100" dirty="0">
                          <a:effectLst/>
                          <a:latin typeface="Calibri" panose="020F0502020204030204" pitchFamily="34" charset="0"/>
                          <a:cs typeface="Calibri" panose="020F0502020204030204" pitchFamily="34" charset="0"/>
                        </a:rPr>
                        <a:t>This was the idea that all Slavic people should live together in one ’Yugoslavia’ (land of the Slavs. Russia  viewed itself as the protector of Slavic People, </a:t>
                      </a:r>
                      <a:endParaRPr lang="en-GB" sz="1100" dirty="0"/>
                    </a:p>
                  </a:txBody>
                  <a:tcPr/>
                </a:tc>
                <a:extLst>
                  <a:ext uri="{0D108BD9-81ED-4DB2-BD59-A6C34878D82A}">
                    <a16:rowId xmlns:a16="http://schemas.microsoft.com/office/drawing/2014/main" val="2248012455"/>
                  </a:ext>
                </a:extLst>
              </a:tr>
              <a:tr h="408857">
                <a:tc>
                  <a:txBody>
                    <a:bodyPr/>
                    <a:lstStyle/>
                    <a:p>
                      <a:r>
                        <a:rPr lang="en-GB" sz="1100" b="1" dirty="0"/>
                        <a:t>Militarism </a:t>
                      </a:r>
                    </a:p>
                  </a:txBody>
                  <a:tcPr/>
                </a:tc>
                <a:tc>
                  <a:txBody>
                    <a:bodyPr/>
                    <a:lstStyle/>
                    <a:p>
                      <a:r>
                        <a:rPr lang="en-GB" sz="1100" dirty="0"/>
                        <a:t>The belief that a country should maintain a strong military capability and be prepared to use it aggressively to defend or promote national interests. </a:t>
                      </a:r>
                    </a:p>
                  </a:txBody>
                  <a:tcPr/>
                </a:tc>
                <a:extLst>
                  <a:ext uri="{0D108BD9-81ED-4DB2-BD59-A6C34878D82A}">
                    <a16:rowId xmlns:a16="http://schemas.microsoft.com/office/drawing/2014/main" val="2381419121"/>
                  </a:ext>
                </a:extLst>
              </a:tr>
              <a:tr h="448090">
                <a:tc>
                  <a:txBody>
                    <a:bodyPr/>
                    <a:lstStyle/>
                    <a:p>
                      <a:r>
                        <a:rPr lang="en-GB" sz="1100" b="1" dirty="0"/>
                        <a:t>The Two power standard </a:t>
                      </a:r>
                    </a:p>
                  </a:txBody>
                  <a:tcPr/>
                </a:tc>
                <a:tc>
                  <a:txBody>
                    <a:bodyPr/>
                    <a:lstStyle/>
                    <a:p>
                      <a:r>
                        <a:rPr lang="en-GB" sz="1100" dirty="0"/>
                        <a:t>The policy used by Britain which ensured that the navy was as big as two other countries put together. This was the belief due to Britain’s island status </a:t>
                      </a:r>
                    </a:p>
                  </a:txBody>
                  <a:tcPr/>
                </a:tc>
                <a:extLst>
                  <a:ext uri="{0D108BD9-81ED-4DB2-BD59-A6C34878D82A}">
                    <a16:rowId xmlns:a16="http://schemas.microsoft.com/office/drawing/2014/main" val="1850524931"/>
                  </a:ext>
                </a:extLst>
              </a:tr>
              <a:tr h="408857">
                <a:tc>
                  <a:txBody>
                    <a:bodyPr/>
                    <a:lstStyle/>
                    <a:p>
                      <a:r>
                        <a:rPr lang="en-GB" sz="1100" b="1" dirty="0"/>
                        <a:t>The dreadnought </a:t>
                      </a:r>
                    </a:p>
                  </a:txBody>
                  <a:tcPr/>
                </a:tc>
                <a:tc>
                  <a:txBody>
                    <a:bodyPr/>
                    <a:lstStyle/>
                    <a:p>
                      <a:r>
                        <a:rPr lang="en-GB" sz="1100" dirty="0"/>
                        <a:t>A ship produced in 1906 which introduced a big gun design with steam turbines and strong protective armour which made other ships out of date.(obsolete)  </a:t>
                      </a:r>
                    </a:p>
                  </a:txBody>
                  <a:tcPr/>
                </a:tc>
                <a:extLst>
                  <a:ext uri="{0D108BD9-81ED-4DB2-BD59-A6C34878D82A}">
                    <a16:rowId xmlns:a16="http://schemas.microsoft.com/office/drawing/2014/main" val="1573575383"/>
                  </a:ext>
                </a:extLst>
              </a:tr>
              <a:tr h="408857">
                <a:tc>
                  <a:txBody>
                    <a:bodyPr/>
                    <a:lstStyle/>
                    <a:p>
                      <a:r>
                        <a:rPr lang="en-GB" sz="1100" b="1" dirty="0"/>
                        <a:t>Splendid Isolation </a:t>
                      </a: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100" dirty="0"/>
                        <a:t>This refers to the 19</a:t>
                      </a:r>
                      <a:r>
                        <a:rPr lang="en-GB" sz="1100" baseline="30000" dirty="0"/>
                        <a:t>th</a:t>
                      </a:r>
                      <a:r>
                        <a:rPr lang="en-GB" sz="1100" dirty="0"/>
                        <a:t> century, British foreign policy of avoiding permanent alliances so that they could focus on their empire and not </a:t>
                      </a:r>
                    </a:p>
                  </a:txBody>
                  <a:tcPr/>
                </a:tc>
                <a:extLst>
                  <a:ext uri="{0D108BD9-81ED-4DB2-BD59-A6C34878D82A}">
                    <a16:rowId xmlns:a16="http://schemas.microsoft.com/office/drawing/2014/main" val="3985115963"/>
                  </a:ext>
                </a:extLst>
              </a:tr>
              <a:tr h="334843">
                <a:tc>
                  <a:txBody>
                    <a:bodyPr/>
                    <a:lstStyle/>
                    <a:p>
                      <a:r>
                        <a:rPr lang="en-GB" sz="1100" b="1" dirty="0"/>
                        <a:t>Imperialism </a:t>
                      </a:r>
                    </a:p>
                  </a:txBody>
                  <a:tcPr/>
                </a:tc>
                <a:tc>
                  <a:txBody>
                    <a:bodyPr/>
                    <a:lstStyle/>
                    <a:p>
                      <a:r>
                        <a:rPr lang="en-GB" sz="1100" dirty="0"/>
                        <a:t>Maintaining and extending power over other nations or countries </a:t>
                      </a:r>
                    </a:p>
                  </a:txBody>
                  <a:tcPr/>
                </a:tc>
                <a:extLst>
                  <a:ext uri="{0D108BD9-81ED-4DB2-BD59-A6C34878D82A}">
                    <a16:rowId xmlns:a16="http://schemas.microsoft.com/office/drawing/2014/main" val="3227052804"/>
                  </a:ext>
                </a:extLst>
              </a:tr>
              <a:tr h="408857">
                <a:tc>
                  <a:txBody>
                    <a:bodyPr/>
                    <a:lstStyle/>
                    <a:p>
                      <a:r>
                        <a:rPr lang="en-GB" sz="1100" b="1" dirty="0"/>
                        <a:t>Weltpolitik  World Policy </a:t>
                      </a:r>
                    </a:p>
                  </a:txBody>
                  <a:tcPr/>
                </a:tc>
                <a:tc>
                  <a:txBody>
                    <a:bodyPr/>
                    <a:lstStyle/>
                    <a:p>
                      <a:r>
                        <a:rPr lang="en-GB" sz="1100" dirty="0"/>
                        <a:t>Germany’s policy of turning the country into a superpower , often refereed to as Germany’s desire for a place in the sun. </a:t>
                      </a:r>
                    </a:p>
                  </a:txBody>
                  <a:tcPr/>
                </a:tc>
                <a:extLst>
                  <a:ext uri="{0D108BD9-81ED-4DB2-BD59-A6C34878D82A}">
                    <a16:rowId xmlns:a16="http://schemas.microsoft.com/office/drawing/2014/main" val="4122297045"/>
                  </a:ext>
                </a:extLst>
              </a:tr>
              <a:tr h="334843">
                <a:tc>
                  <a:txBody>
                    <a:bodyPr/>
                    <a:lstStyle/>
                    <a:p>
                      <a:r>
                        <a:rPr lang="en-GB" sz="1100" b="1" dirty="0"/>
                        <a:t>Nationalism </a:t>
                      </a:r>
                    </a:p>
                  </a:txBody>
                  <a:tcPr/>
                </a:tc>
                <a:tc>
                  <a:txBody>
                    <a:bodyPr/>
                    <a:lstStyle/>
                    <a:p>
                      <a:r>
                        <a:rPr lang="en-GB" sz="1100" dirty="0"/>
                        <a:t>A strong feeing of pride, loyalty and devotion to one's nation, believing it is a unified group with shared culture, history or goals. </a:t>
                      </a:r>
                    </a:p>
                  </a:txBody>
                  <a:tcPr/>
                </a:tc>
                <a:extLst>
                  <a:ext uri="{0D108BD9-81ED-4DB2-BD59-A6C34878D82A}">
                    <a16:rowId xmlns:a16="http://schemas.microsoft.com/office/drawing/2014/main" val="2066843384"/>
                  </a:ext>
                </a:extLst>
              </a:tr>
              <a:tr h="1063029">
                <a:tc>
                  <a:txBody>
                    <a:bodyPr/>
                    <a:lstStyle/>
                    <a:p>
                      <a:r>
                        <a:rPr lang="en-GB" sz="1100" b="1" dirty="0"/>
                        <a:t>Black Hand</a:t>
                      </a:r>
                    </a:p>
                  </a:txBody>
                  <a:tcPr/>
                </a:tc>
                <a:tc>
                  <a:txBody>
                    <a:bodyPr/>
                    <a:lstStyle/>
                    <a:p>
                      <a:pPr marL="0" indent="0">
                        <a:buFont typeface="Arial" panose="020B0604020202020204" pitchFamily="34" charset="0"/>
                        <a:buNone/>
                      </a:pPr>
                      <a:r>
                        <a:rPr lang="en-GB" sz="1100" dirty="0">
                          <a:effectLst/>
                          <a:latin typeface="Aptos" panose="020B0004020202020204" pitchFamily="34" charset="0"/>
                          <a:cs typeface="Calibri" panose="020F0502020204030204" pitchFamily="34" charset="0"/>
                        </a:rPr>
                        <a:t>The Serbian Black Hand were formed in May 1911, in response to the annexation of Bosnia-</a:t>
                      </a:r>
                      <a:r>
                        <a:rPr lang="en-GB" sz="1100" dirty="0" err="1">
                          <a:effectLst/>
                          <a:latin typeface="Aptos" panose="020B0004020202020204" pitchFamily="34" charset="0"/>
                          <a:cs typeface="Calibri" panose="020F0502020204030204" pitchFamily="34" charset="0"/>
                        </a:rPr>
                        <a:t>Herzgovina</a:t>
                      </a:r>
                      <a:r>
                        <a:rPr lang="en-GB" sz="1100" dirty="0">
                          <a:effectLst/>
                          <a:latin typeface="Aptos" panose="020B0004020202020204" pitchFamily="34" charset="0"/>
                          <a:cs typeface="Calibri" panose="020F0502020204030204" pitchFamily="34" charset="0"/>
                        </a:rPr>
                        <a:t> in 1908 , made of army officers, lawyers, journalists and academics</a:t>
                      </a:r>
                    </a:p>
                    <a:p>
                      <a:pPr marL="285750" indent="-285750">
                        <a:buFont typeface="Arial" panose="020B0604020202020204" pitchFamily="34" charset="0"/>
                        <a:buChar char="•"/>
                      </a:pPr>
                      <a:endParaRPr lang="en-GB" sz="1100" dirty="0">
                        <a:latin typeface="Aptos" panose="020B0004020202020204" pitchFamily="34" charset="0"/>
                        <a:cs typeface="Calibri" panose="020F0502020204030204" pitchFamily="34" charset="0"/>
                      </a:endParaRPr>
                    </a:p>
                    <a:p>
                      <a:pPr marL="0" indent="0">
                        <a:buFont typeface="Arial" panose="020B0604020202020204" pitchFamily="34" charset="0"/>
                        <a:buNone/>
                      </a:pPr>
                      <a:r>
                        <a:rPr lang="en-GB" sz="1100" dirty="0">
                          <a:effectLst/>
                          <a:latin typeface="Aptos" panose="020B0004020202020204" pitchFamily="34" charset="0"/>
                          <a:cs typeface="Calibri" panose="020F0502020204030204" pitchFamily="34" charset="0"/>
                        </a:rPr>
                        <a:t>Their aim was to united the Balkan countries into a ‘Greater Serbia’ and members had to agree they were willing to die for the Black Hand. Gavrilo </a:t>
                      </a:r>
                      <a:r>
                        <a:rPr lang="en-GB" sz="1100" dirty="0" err="1">
                          <a:effectLst/>
                          <a:latin typeface="Aptos" panose="020B0004020202020204" pitchFamily="34" charset="0"/>
                          <a:cs typeface="Calibri" panose="020F0502020204030204" pitchFamily="34" charset="0"/>
                        </a:rPr>
                        <a:t>Princep</a:t>
                      </a:r>
                      <a:r>
                        <a:rPr lang="en-GB" sz="1100" dirty="0">
                          <a:effectLst/>
                          <a:latin typeface="Aptos" panose="020B0004020202020204" pitchFamily="34" charset="0"/>
                          <a:cs typeface="Calibri" panose="020F0502020204030204" pitchFamily="34" charset="0"/>
                        </a:rPr>
                        <a:t>, was responsible for the assassination of Archduke Franz Ferdinand, the heir to the </a:t>
                      </a:r>
                      <a:r>
                        <a:rPr lang="en-GB" sz="1100">
                          <a:effectLst/>
                          <a:latin typeface="Aptos" panose="020B0004020202020204" pitchFamily="34" charset="0"/>
                          <a:cs typeface="Calibri" panose="020F0502020204030204" pitchFamily="34" charset="0"/>
                        </a:rPr>
                        <a:t>Austrian throne on the 28</a:t>
                      </a:r>
                      <a:r>
                        <a:rPr lang="en-GB" sz="1100" baseline="30000">
                          <a:effectLst/>
                          <a:latin typeface="Aptos" panose="020B0004020202020204" pitchFamily="34" charset="0"/>
                          <a:cs typeface="Calibri" panose="020F0502020204030204" pitchFamily="34" charset="0"/>
                        </a:rPr>
                        <a:t>th</a:t>
                      </a:r>
                      <a:r>
                        <a:rPr lang="en-GB" sz="1100">
                          <a:effectLst/>
                          <a:latin typeface="Aptos" panose="020B0004020202020204" pitchFamily="34" charset="0"/>
                          <a:cs typeface="Calibri" panose="020F0502020204030204" pitchFamily="34" charset="0"/>
                        </a:rPr>
                        <a:t> June 1914. </a:t>
                      </a:r>
                      <a:endParaRPr lang="en-GB" sz="1100" dirty="0">
                        <a:effectLst/>
                        <a:latin typeface="Aptos" panose="020B0004020202020204" pitchFamily="34" charset="0"/>
                        <a:cs typeface="Calibri" panose="020F0502020204030204" pitchFamily="34" charset="0"/>
                      </a:endParaRPr>
                    </a:p>
                    <a:p>
                      <a:pPr marL="285750" indent="-285750">
                        <a:buFont typeface="Arial" panose="020B0604020202020204" pitchFamily="34" charset="0"/>
                        <a:buChar char="•"/>
                      </a:pPr>
                      <a:endParaRPr lang="en-GB" sz="1100" dirty="0">
                        <a:effectLst/>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410699574"/>
                  </a:ext>
                </a:extLst>
              </a:tr>
            </a:tbl>
          </a:graphicData>
        </a:graphic>
      </p:graphicFrame>
      <p:sp>
        <p:nvSpPr>
          <p:cNvPr id="9" name="Rounded Rectangle 8">
            <a:extLst>
              <a:ext uri="{FF2B5EF4-FFF2-40B4-BE49-F238E27FC236}">
                <a16:creationId xmlns:a16="http://schemas.microsoft.com/office/drawing/2014/main" id="{804931FF-4E2E-18F3-803C-82F509C7C000}"/>
              </a:ext>
            </a:extLst>
          </p:cNvPr>
          <p:cNvSpPr/>
          <p:nvPr/>
        </p:nvSpPr>
        <p:spPr>
          <a:xfrm>
            <a:off x="175079" y="6628706"/>
            <a:ext cx="6507842" cy="1032510"/>
          </a:xfrm>
          <a:prstGeom prst="roundRect">
            <a:avLst>
              <a:gd name="adj" fmla="val 8508"/>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t">
            <a:spAutoFit/>
          </a:bodyPr>
          <a:lstStyle/>
          <a:p>
            <a:r>
              <a:rPr lang="en-GB" sz="1200" b="1" u="sng" dirty="0">
                <a:solidFill>
                  <a:schemeClr val="tx1"/>
                </a:solidFill>
              </a:rPr>
              <a:t>Assessment</a:t>
            </a:r>
          </a:p>
          <a:p>
            <a:r>
              <a:rPr lang="en-GB" sz="1200" b="1" dirty="0">
                <a:solidFill>
                  <a:schemeClr val="tx1"/>
                </a:solidFill>
              </a:rPr>
              <a:t>Evaluation of Evidence. </a:t>
            </a:r>
            <a:r>
              <a:rPr lang="en-GB" sz="1200" dirty="0">
                <a:solidFill>
                  <a:schemeClr val="tx1"/>
                </a:solidFill>
              </a:rPr>
              <a:t>Students will be assessed on their ability to evaluate a piece of evidence by responding to a How useful question.</a:t>
            </a:r>
          </a:p>
          <a:p>
            <a:r>
              <a:rPr lang="en-GB" sz="1200" dirty="0">
                <a:solidFill>
                  <a:schemeClr val="tx1"/>
                </a:solidFill>
              </a:rPr>
              <a:t>Possible Task: Research the Balkan  Wars , analysis of sources   </a:t>
            </a:r>
          </a:p>
          <a:p>
            <a:endParaRPr lang="en-GB" sz="1000" b="1" dirty="0">
              <a:solidFill>
                <a:schemeClr val="tx1"/>
              </a:solidFill>
            </a:endParaRPr>
          </a:p>
        </p:txBody>
      </p:sp>
    </p:spTree>
    <p:extLst>
      <p:ext uri="{BB962C8B-B14F-4D97-AF65-F5344CB8AC3E}">
        <p14:creationId xmlns:p14="http://schemas.microsoft.com/office/powerpoint/2010/main" val="1710333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3881DD372CD9B478C0E9D66AA310873" ma:contentTypeVersion="21" ma:contentTypeDescription="Create a new document." ma:contentTypeScope="" ma:versionID="9c92d19fb30b7e524e083b01c030f740">
  <xsd:schema xmlns:xsd="http://www.w3.org/2001/XMLSchema" xmlns:xs="http://www.w3.org/2001/XMLSchema" xmlns:p="http://schemas.microsoft.com/office/2006/metadata/properties" xmlns:ns1="http://schemas.microsoft.com/sharepoint/v3" xmlns:ns2="3762d81a-201c-4c48-8238-be7e6fef0af8" xmlns:ns3="9fb69a6e-f3b3-4e46-9078-cfe226dd5f4f" targetNamespace="http://schemas.microsoft.com/office/2006/metadata/properties" ma:root="true" ma:fieldsID="0d47c75b7fc75fece50e33e6f9ce5dc8" ns1:_="" ns2:_="" ns3:_="">
    <xsd:import namespace="http://schemas.microsoft.com/sharepoint/v3"/>
    <xsd:import namespace="3762d81a-201c-4c48-8238-be7e6fef0af8"/>
    <xsd:import namespace="9fb69a6e-f3b3-4e46-9078-cfe226dd5f4f"/>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element ref="ns3:SharedWithUsers" minOccurs="0"/>
                <xsd:element ref="ns3:SharedWithDetails" minOccurs="0"/>
                <xsd:element ref="ns1:AverageRating" minOccurs="0"/>
                <xsd:element ref="ns1:RatingCount" minOccurs="0"/>
                <xsd:element ref="ns1:RatedBy" minOccurs="0"/>
                <xsd:element ref="ns1:Ratings" minOccurs="0"/>
                <xsd:element ref="ns1:LikesCount" minOccurs="0"/>
                <xsd:element ref="ns1:LikedB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23" nillable="true" ma:displayName="Rating (0-5)" ma:decimals="2" ma:description="Average value of all the ratings that have been submitted" ma:internalName="AverageRating" ma:readOnly="true">
      <xsd:simpleType>
        <xsd:restriction base="dms:Number"/>
      </xsd:simpleType>
    </xsd:element>
    <xsd:element name="RatingCount" ma:index="24" nillable="true" ma:displayName="Number of Ratings" ma:decimals="0" ma:description="Number of ratings submitted" ma:internalName="RatingCount" ma:readOnly="true">
      <xsd:simpleType>
        <xsd:restriction base="dms:Number"/>
      </xsd:simpleType>
    </xsd:element>
    <xsd:element name="RatedBy" ma:index="25"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26" nillable="true" ma:displayName="User ratings" ma:description="User ratings for the item" ma:hidden="true" ma:internalName="Ratings">
      <xsd:simpleType>
        <xsd:restriction base="dms:Note"/>
      </xsd:simpleType>
    </xsd:element>
    <xsd:element name="LikesCount" ma:index="27" nillable="true" ma:displayName="Number of Likes" ma:internalName="LikesCount">
      <xsd:simpleType>
        <xsd:restriction base="dms:Unknown"/>
      </xsd:simpleType>
    </xsd:element>
    <xsd:element name="LikedBy" ma:index="28"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3762d81a-201c-4c48-8238-be7e6fef0af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b39aab66-4305-4fda-9efc-d22ae305add4"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fb69a6e-f3b3-4e46-9078-cfe226dd5f4f"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0d2fd397-8bc6-488f-ac9a-acd3de634782}" ma:internalName="TaxCatchAll" ma:showField="CatchAllData" ma:web="9fb69a6e-f3b3-4e46-9078-cfe226dd5f4f">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ikesCount xmlns="http://schemas.microsoft.com/sharepoint/v3" xsi:nil="true"/>
    <TaxCatchAll xmlns="9fb69a6e-f3b3-4e46-9078-cfe226dd5f4f" xsi:nil="true"/>
    <Ratings xmlns="http://schemas.microsoft.com/sharepoint/v3" xsi:nil="true"/>
    <lcf76f155ced4ddcb4097134ff3c332f xmlns="3762d81a-201c-4c48-8238-be7e6fef0af8">
      <Terms xmlns="http://schemas.microsoft.com/office/infopath/2007/PartnerControls"/>
    </lcf76f155ced4ddcb4097134ff3c332f>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Props1.xml><?xml version="1.0" encoding="utf-8"?>
<ds:datastoreItem xmlns:ds="http://schemas.openxmlformats.org/officeDocument/2006/customXml" ds:itemID="{2A396DD4-6217-45E7-800C-200B89CB3961}">
  <ds:schemaRefs>
    <ds:schemaRef ds:uri="http://schemas.microsoft.com/sharepoint/v3/contenttype/forms"/>
  </ds:schemaRefs>
</ds:datastoreItem>
</file>

<file path=customXml/itemProps2.xml><?xml version="1.0" encoding="utf-8"?>
<ds:datastoreItem xmlns:ds="http://schemas.openxmlformats.org/officeDocument/2006/customXml" ds:itemID="{B83A6451-E857-426E-8E46-1DE0429861D8}"/>
</file>

<file path=customXml/itemProps3.xml><?xml version="1.0" encoding="utf-8"?>
<ds:datastoreItem xmlns:ds="http://schemas.openxmlformats.org/officeDocument/2006/customXml" ds:itemID="{7B80C839-F4A9-4391-9044-F60EF486EA99}">
  <ds:schemaRefs>
    <ds:schemaRef ds:uri="http://schemas.openxmlformats.org/package/2006/metadata/core-properties"/>
    <ds:schemaRef ds:uri="http://schemas.microsoft.com/office/2006/documentManagement/types"/>
    <ds:schemaRef ds:uri="http://schemas.microsoft.com/office/2006/metadata/properties"/>
    <ds:schemaRef ds:uri="2ce4e623-cf2d-4990-bf48-43255ba6484c"/>
    <ds:schemaRef ds:uri="http://purl.org/dc/dcmitype/"/>
    <ds:schemaRef ds:uri="http://www.w3.org/XML/1998/namespace"/>
    <ds:schemaRef ds:uri="http://purl.org/dc/elements/1.1/"/>
    <ds:schemaRef ds:uri="http://schemas.microsoft.com/office/infopath/2007/PartnerControls"/>
    <ds:schemaRef ds:uri="http://purl.org/dc/terms/"/>
  </ds:schemaRefs>
</ds:datastoreItem>
</file>

<file path=docProps/app.xml><?xml version="1.0" encoding="utf-8"?>
<Properties xmlns="http://schemas.openxmlformats.org/officeDocument/2006/extended-properties" xmlns:vt="http://schemas.openxmlformats.org/officeDocument/2006/docPropsVTypes">
  <Template>Office Theme</Template>
  <TotalTime>2691</TotalTime>
  <Words>1064</Words>
  <Application>Microsoft Office PowerPoint</Application>
  <PresentationFormat>A4 Paper (210x297 mm)</PresentationFormat>
  <Paragraphs>71</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Aptos</vt:lpstr>
      <vt:lpstr>Aptos Display</vt:lpstr>
      <vt:lpstr>Arial</vt:lpstr>
      <vt:lpstr>Calibri</vt:lpstr>
      <vt:lpstr>Office Theme</vt:lpstr>
      <vt:lpstr>Year  9   History Unit  3 To what extent did Towo Bullets cause World War One? </vt:lpstr>
      <vt:lpstr>Key Terms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Macroeconomics Unit 4.1 – Monetary Policy</dc:title>
  <dc:creator>Mr M Bancroft (St Ambrose College)</dc:creator>
  <cp:lastModifiedBy>Mrs G Scott (St Ambrose College)</cp:lastModifiedBy>
  <cp:revision>288</cp:revision>
  <cp:lastPrinted>2025-12-15T15:44:18Z</cp:lastPrinted>
  <dcterms:created xsi:type="dcterms:W3CDTF">2024-01-23T16:37:39Z</dcterms:created>
  <dcterms:modified xsi:type="dcterms:W3CDTF">2025-12-17T10:05:01Z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0x010100E3881DD372CD9B478C0E9D66AA310873</vt:lpwstr>
  </property>
</Properties>
</file>