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5" r:id="rId4"/>
    <p:sldId id="346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43" d="100"/>
          <a:sy n="43" d="100"/>
        </p:scale>
        <p:origin x="712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517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99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049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0520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628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5415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592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025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08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4753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751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2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07092" y="705355"/>
            <a:ext cx="1929875" cy="44037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Exothermic vs Exothermic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126242" y="263716"/>
            <a:ext cx="2269059" cy="2455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1.3 Bond energy Calculations (HT)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61845" y="126601"/>
            <a:ext cx="2285743" cy="37641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C5 Energy Changes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40582" y="1593707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In some reactions more energy comes OUT than goes in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324903BA-DFDB-48B1-93F1-F2F9A522F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40" y="1977880"/>
            <a:ext cx="820183" cy="55546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BD77180-B87F-49FB-9780-AC5121CB8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708" y="5506531"/>
            <a:ext cx="745122" cy="4988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D6A3B7A-06EB-4D94-8312-86059D8735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828" b="53839"/>
          <a:stretch/>
        </p:blipFill>
        <p:spPr>
          <a:xfrm>
            <a:off x="169515" y="1137616"/>
            <a:ext cx="2070404" cy="37448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B8FC925-43FA-4343-BA4C-F18C9CE0B1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3459" r="1588"/>
          <a:stretch/>
        </p:blipFill>
        <p:spPr>
          <a:xfrm>
            <a:off x="195794" y="4771562"/>
            <a:ext cx="1779265" cy="389230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183D0F86-76A1-443E-AD8A-7F4AF53E697F}"/>
              </a:ext>
            </a:extLst>
          </p:cNvPr>
          <p:cNvSpPr/>
          <p:nvPr/>
        </p:nvSpPr>
        <p:spPr>
          <a:xfrm>
            <a:off x="239768" y="2612602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The reactants have more energy than the products.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236280" y="3070462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combustion, oxidation, neutralisation.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C4FA48B-A6D6-43D2-AF16-B06F15D4D63F}"/>
              </a:ext>
            </a:extLst>
          </p:cNvPr>
          <p:cNvSpPr/>
          <p:nvPr/>
        </p:nvSpPr>
        <p:spPr>
          <a:xfrm>
            <a:off x="169515" y="5078486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In some reactions more energy goes IN than comes out.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9ABC351-0448-4B8E-BC60-4C11A5489E96}"/>
              </a:ext>
            </a:extLst>
          </p:cNvPr>
          <p:cNvSpPr/>
          <p:nvPr/>
        </p:nvSpPr>
        <p:spPr>
          <a:xfrm>
            <a:off x="156554" y="6035108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The products have more energy than the reactants.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A8959FA-069F-4696-B800-F8F65876C213}"/>
              </a:ext>
            </a:extLst>
          </p:cNvPr>
          <p:cNvSpPr/>
          <p:nvPr/>
        </p:nvSpPr>
        <p:spPr>
          <a:xfrm>
            <a:off x="156554" y="6466450"/>
            <a:ext cx="2023906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thermal decomposition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7A7E7D2-5512-4F4B-87A1-C7DCF8EFB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246" y="3559873"/>
            <a:ext cx="1976148" cy="114008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594006" y="170374"/>
            <a:ext cx="2229844" cy="3931140"/>
            <a:chOff x="2659523" y="362260"/>
            <a:chExt cx="2229844" cy="393114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3178414" y="362260"/>
              <a:ext cx="1054506" cy="236135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1.1 Uses</a:t>
              </a: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2659523" y="544152"/>
              <a:ext cx="2229844" cy="3749248"/>
              <a:chOff x="2659523" y="544152"/>
              <a:chExt cx="2229844" cy="3749248"/>
            </a:xfrm>
          </p:grpSpPr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83440392-2D36-45A6-B3BB-CEEDDA7ABF1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r="2828" b="53839"/>
              <a:stretch/>
            </p:blipFill>
            <p:spPr>
              <a:xfrm>
                <a:off x="2659523" y="544152"/>
                <a:ext cx="2229844" cy="403324"/>
              </a:xfrm>
              <a:prstGeom prst="rect">
                <a:avLst/>
              </a:prstGeom>
            </p:spPr>
          </p:pic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E095AC21-324F-4A76-95A2-62E0D14EA2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30098" y="965122"/>
                <a:ext cx="964323" cy="1183218"/>
              </a:xfrm>
              <a:prstGeom prst="rect">
                <a:avLst/>
              </a:prstGeom>
            </p:spPr>
          </p:pic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86B5F707-E70F-44F5-BE3D-A23FB0D9B9F4}"/>
                  </a:ext>
                </a:extLst>
              </p:cNvPr>
              <p:cNvSpPr/>
              <p:nvPr/>
            </p:nvSpPr>
            <p:spPr>
              <a:xfrm>
                <a:off x="2791844" y="1161569"/>
                <a:ext cx="875555" cy="64373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Self heating cans, hand warmers</a:t>
                </a:r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520F49C0-2E1A-4516-B206-562797A1E007}"/>
                  </a:ext>
                </a:extLst>
              </p:cNvPr>
              <p:cNvSpPr/>
              <p:nvPr/>
            </p:nvSpPr>
            <p:spPr>
              <a:xfrm>
                <a:off x="2846748" y="1925529"/>
                <a:ext cx="1653427" cy="494224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Chemicals react in an exothermic reaction and give OUT heat energy.</a:t>
                </a:r>
              </a:p>
            </p:txBody>
          </p:sp>
          <p:pic>
            <p:nvPicPr>
              <p:cNvPr id="73" name="Picture 72">
                <a:extLst>
                  <a:ext uri="{FF2B5EF4-FFF2-40B4-BE49-F238E27FC236}">
                    <a16:creationId xmlns:a16="http://schemas.microsoft.com/office/drawing/2014/main" id="{D5681528-07E3-4383-AABD-FE6BB447E89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t="43459" r="1588"/>
              <a:stretch/>
            </p:blipFill>
            <p:spPr>
              <a:xfrm>
                <a:off x="2734524" y="2478052"/>
                <a:ext cx="2057382" cy="450071"/>
              </a:xfrm>
              <a:prstGeom prst="rect">
                <a:avLst/>
              </a:prstGeom>
            </p:spPr>
          </p:pic>
          <p:pic>
            <p:nvPicPr>
              <p:cNvPr id="75" name="Picture 74">
                <a:extLst>
                  <a:ext uri="{FF2B5EF4-FFF2-40B4-BE49-F238E27FC236}">
                    <a16:creationId xmlns:a16="http://schemas.microsoft.com/office/drawing/2014/main" id="{8D9E2ABF-BE0B-4928-A0AE-70BB656F22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647730" y="2792255"/>
                <a:ext cx="1134240" cy="1134240"/>
              </a:xfrm>
              <a:prstGeom prst="rect">
                <a:avLst/>
              </a:prstGeom>
            </p:spPr>
          </p:pic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18E73022-2D54-49C9-8D1C-6FE08F9215C6}"/>
                  </a:ext>
                </a:extLst>
              </p:cNvPr>
              <p:cNvSpPr/>
              <p:nvPr/>
            </p:nvSpPr>
            <p:spPr>
              <a:xfrm>
                <a:off x="2688149" y="2867145"/>
                <a:ext cx="840518" cy="474849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Cool packs for sports injuries</a:t>
                </a: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F665F091-59E7-4E11-8E78-FF6DA5B54F5C}"/>
                  </a:ext>
                </a:extLst>
              </p:cNvPr>
              <p:cNvSpPr/>
              <p:nvPr/>
            </p:nvSpPr>
            <p:spPr>
              <a:xfrm>
                <a:off x="2722300" y="3582708"/>
                <a:ext cx="1890197" cy="710692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Chemicals react in an Endothermic reaction and take IN heat energy – therefore cooling the surroundings.</a:t>
                </a:r>
              </a:p>
            </p:txBody>
          </p:sp>
        </p:grpSp>
      </p:grpSp>
      <p:pic>
        <p:nvPicPr>
          <p:cNvPr id="80" name="Picture 79">
            <a:extLst>
              <a:ext uri="{FF2B5EF4-FFF2-40B4-BE49-F238E27FC236}">
                <a16:creationId xmlns:a16="http://schemas.microsoft.com/office/drawing/2014/main" id="{4FA9A589-93AC-4D10-8C3C-661FB178A09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7496"/>
          <a:stretch/>
        </p:blipFill>
        <p:spPr>
          <a:xfrm>
            <a:off x="5286208" y="4476268"/>
            <a:ext cx="1168798" cy="1369047"/>
          </a:xfrm>
          <a:prstGeom prst="rect">
            <a:avLst/>
          </a:prstGeom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813CE676-9373-47A8-B973-6A9B661C9CB1}"/>
              </a:ext>
            </a:extLst>
          </p:cNvPr>
          <p:cNvSpPr/>
          <p:nvPr/>
        </p:nvSpPr>
        <p:spPr>
          <a:xfrm>
            <a:off x="2841813" y="4235296"/>
            <a:ext cx="1874640" cy="24415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Reaction Profiles</a:t>
            </a:r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CDE876EE-6591-4F34-91EA-7F68009CDC4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3459" r="1588"/>
          <a:stretch/>
        </p:blipFill>
        <p:spPr>
          <a:xfrm>
            <a:off x="4897597" y="4251232"/>
            <a:ext cx="2057382" cy="45007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458935" y="4407583"/>
            <a:ext cx="2136388" cy="2361328"/>
            <a:chOff x="4874850" y="479329"/>
            <a:chExt cx="2136388" cy="2361328"/>
          </a:xfrm>
        </p:grpSpPr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C48FB3D5-8AF7-4A01-A5C9-F6417CDE94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r="2828" b="53839"/>
            <a:stretch/>
          </p:blipFill>
          <p:spPr>
            <a:xfrm>
              <a:off x="4874850" y="479329"/>
              <a:ext cx="2022647" cy="359164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DA45B29A-8961-4DFD-8647-6EEB50F28A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4436" r="51600"/>
            <a:stretch/>
          </p:blipFill>
          <p:spPr>
            <a:xfrm>
              <a:off x="5390367" y="845939"/>
              <a:ext cx="1231610" cy="1495535"/>
            </a:xfrm>
            <a:prstGeom prst="rect">
              <a:avLst/>
            </a:prstGeom>
          </p:spPr>
        </p:pic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B48D812E-1DFD-444E-8ED7-A1439E82AEF3}"/>
                </a:ext>
              </a:extLst>
            </p:cNvPr>
            <p:cNvSpPr/>
            <p:nvPr/>
          </p:nvSpPr>
          <p:spPr>
            <a:xfrm>
              <a:off x="5336733" y="2295867"/>
              <a:ext cx="1674505" cy="544790"/>
            </a:xfrm>
            <a:prstGeom prst="ellipse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>
                  <a:solidFill>
                    <a:schemeClr val="tx1"/>
                  </a:solidFill>
                </a:rPr>
                <a:t>Products at LOWER energy than reactants</a:t>
              </a:r>
            </a:p>
          </p:txBody>
        </p:sp>
      </p:grpSp>
      <p:sp>
        <p:nvSpPr>
          <p:cNvPr id="85" name="Oval 84">
            <a:extLst>
              <a:ext uri="{FF2B5EF4-FFF2-40B4-BE49-F238E27FC236}">
                <a16:creationId xmlns:a16="http://schemas.microsoft.com/office/drawing/2014/main" id="{98887234-FE30-48F9-9F78-D82FE2A5F2F0}"/>
              </a:ext>
            </a:extLst>
          </p:cNvPr>
          <p:cNvSpPr/>
          <p:nvPr/>
        </p:nvSpPr>
        <p:spPr>
          <a:xfrm>
            <a:off x="5121812" y="5838206"/>
            <a:ext cx="1801324" cy="499183"/>
          </a:xfrm>
          <a:prstGeom prst="ellipse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Products at HIGHER  energy than reactants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6D893EFD-2060-467E-BDCC-4F2C2DE9A31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828" b="53839"/>
          <a:stretch/>
        </p:blipFill>
        <p:spPr>
          <a:xfrm>
            <a:off x="4627954" y="1435808"/>
            <a:ext cx="1693198" cy="306258"/>
          </a:xfrm>
          <a:prstGeom prst="rect">
            <a:avLst/>
          </a:prstGeom>
        </p:spPr>
      </p:pic>
      <p:sp>
        <p:nvSpPr>
          <p:cNvPr id="87" name="Oval 86">
            <a:extLst>
              <a:ext uri="{FF2B5EF4-FFF2-40B4-BE49-F238E27FC236}">
                <a16:creationId xmlns:a16="http://schemas.microsoft.com/office/drawing/2014/main" id="{5DC4F354-D846-4FB7-8AF5-A34178D2825B}"/>
              </a:ext>
            </a:extLst>
          </p:cNvPr>
          <p:cNvSpPr/>
          <p:nvPr/>
        </p:nvSpPr>
        <p:spPr>
          <a:xfrm>
            <a:off x="6073836" y="1354877"/>
            <a:ext cx="2123102" cy="56042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More energy comes OUT making bonds</a:t>
            </a: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8E5DAFD8-E68F-46AD-8ED0-25E847F0F0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3459" r="1588"/>
          <a:stretch/>
        </p:blipFill>
        <p:spPr>
          <a:xfrm>
            <a:off x="4699982" y="2052070"/>
            <a:ext cx="1634439" cy="357548"/>
          </a:xfrm>
          <a:prstGeom prst="rect">
            <a:avLst/>
          </a:prstGeom>
        </p:spPr>
      </p:pic>
      <p:sp>
        <p:nvSpPr>
          <p:cNvPr id="89" name="Oval 88">
            <a:extLst>
              <a:ext uri="{FF2B5EF4-FFF2-40B4-BE49-F238E27FC236}">
                <a16:creationId xmlns:a16="http://schemas.microsoft.com/office/drawing/2014/main" id="{FBB56BEA-1C27-4133-8542-CEB3236CB1D8}"/>
              </a:ext>
            </a:extLst>
          </p:cNvPr>
          <p:cNvSpPr/>
          <p:nvPr/>
        </p:nvSpPr>
        <p:spPr>
          <a:xfrm>
            <a:off x="6121175" y="1941040"/>
            <a:ext cx="2123102" cy="54395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More energy goes IN breaking bonds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084D9E2-97DB-423D-82C6-DDC96F4743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44666" y="809221"/>
            <a:ext cx="2432209" cy="633166"/>
          </a:xfrm>
          <a:prstGeom prst="rect">
            <a:avLst/>
          </a:prstGeom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68C07852-624E-4341-BA00-0E2ACFFABB64}"/>
              </a:ext>
            </a:extLst>
          </p:cNvPr>
          <p:cNvSpPr/>
          <p:nvPr/>
        </p:nvSpPr>
        <p:spPr>
          <a:xfrm>
            <a:off x="4945237" y="6337389"/>
            <a:ext cx="2257198" cy="455788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Activation Energy </a:t>
            </a:r>
            <a:r>
              <a:rPr lang="en-GB" sz="1050" dirty="0">
                <a:solidFill>
                  <a:schemeClr val="tx1"/>
                </a:solidFill>
              </a:rPr>
              <a:t>is the energy needed to start a reaction.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574" y="620687"/>
            <a:ext cx="2285491" cy="61482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2415038" y="126601"/>
            <a:ext cx="2389097" cy="400083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420464" y="4195090"/>
            <a:ext cx="4836792" cy="261042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89F6749-98E2-4FE9-BE28-7783108670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46168" y="824851"/>
            <a:ext cx="1659832" cy="1796909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4961896" y="617026"/>
            <a:ext cx="4887648" cy="3424527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6406647" y="560348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328909" y="4101513"/>
            <a:ext cx="2520636" cy="2703997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372819" y="4036729"/>
            <a:ext cx="2368870" cy="4137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417968" y="4342337"/>
            <a:ext cx="2342518" cy="1877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rgbClr val="505050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Worked example – an exothermic reaction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Hydrogen and chlorine react to form hydrogen chloride gas: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H−H + Cl−Cl 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→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2 × (H−Cl)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Energy in = 436 + 243 = 679 kJ/</a:t>
            </a:r>
            <a:r>
              <a:rPr kumimoji="0" lang="en-GB" altLang="en-US" sz="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Energy out = 2 × 432 = 864 kJ/</a:t>
            </a:r>
            <a:r>
              <a:rPr kumimoji="0" lang="en-GB" altLang="en-US" sz="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Energy change = in – out = 679 – 864 = 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–185 kJ/</a:t>
            </a:r>
            <a:r>
              <a:rPr kumimoji="0" lang="en-GB" altLang="en-US" sz="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The energy change is negative, showing that energy is released to the surroundings in an </a:t>
            </a:r>
            <a:r>
              <a:rPr kumimoji="0" lang="en-GB" altLang="en-US" sz="800" b="1" i="0" u="sng" strike="noStrike" cap="none" normalizeH="0" baseline="0" dirty="0">
                <a:ln>
                  <a:noFill/>
                </a:ln>
                <a:solidFill>
                  <a:srgbClr val="0A80A0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exothermic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reaction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88615" y="2549090"/>
            <a:ext cx="4700461" cy="3985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Calculate the energy change in a reaction using average bond energies. </a:t>
            </a:r>
            <a:r>
              <a:rPr lang="en-GB" altLang="en-US" sz="1000" b="1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Bond energy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is the amount of energy needed to break one </a:t>
            </a:r>
            <a:r>
              <a:rPr lang="en-GB" altLang="en-US" sz="1000" b="1" u="sng" dirty="0">
                <a:solidFill>
                  <a:srgbClr val="0A80A0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mole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of a particular bond.</a:t>
            </a:r>
            <a:endParaRPr lang="en-GB" sz="1000" dirty="0"/>
          </a:p>
        </p:txBody>
      </p:sp>
      <p:sp>
        <p:nvSpPr>
          <p:cNvPr id="64" name="Rectangle 63"/>
          <p:cNvSpPr/>
          <p:nvPr/>
        </p:nvSpPr>
        <p:spPr>
          <a:xfrm>
            <a:off x="5011729" y="3038260"/>
            <a:ext cx="3289066" cy="3076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Add together the bond energies for all the bonds in the </a:t>
            </a:r>
            <a:r>
              <a:rPr lang="en-GB" altLang="en-US" sz="1000" b="1" u="sng" dirty="0">
                <a:solidFill>
                  <a:srgbClr val="0A80A0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reactants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– this is the ‘energy in.</a:t>
            </a:r>
            <a:endParaRPr lang="en-GB" sz="1000" dirty="0"/>
          </a:p>
        </p:txBody>
      </p:sp>
      <p:sp>
        <p:nvSpPr>
          <p:cNvPr id="65" name="Rectangle 64"/>
          <p:cNvSpPr/>
          <p:nvPr/>
        </p:nvSpPr>
        <p:spPr>
          <a:xfrm>
            <a:off x="5011729" y="3371608"/>
            <a:ext cx="3289066" cy="3076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Add together the bond energies for all the bonds in the </a:t>
            </a:r>
            <a:r>
              <a:rPr lang="en-GB" altLang="en-US" sz="1000" b="1" u="sng" dirty="0">
                <a:solidFill>
                  <a:srgbClr val="0A80A0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products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– this is the ‘energy out’.</a:t>
            </a:r>
            <a:endParaRPr lang="en-GB" altLang="en-US" sz="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021666" y="3712607"/>
            <a:ext cx="3289066" cy="1902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6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Calculate the energy change = energy in – energy out</a:t>
            </a:r>
            <a:endParaRPr lang="en-GB" altLang="en-US" sz="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517141"/>
              </p:ext>
            </p:extLst>
          </p:nvPr>
        </p:nvGraphicFramePr>
        <p:xfrm>
          <a:off x="8537307" y="3091527"/>
          <a:ext cx="944140" cy="10848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8761">
                  <a:extLst>
                    <a:ext uri="{9D8B030D-6E8A-4147-A177-3AD203B41FA5}">
                      <a16:colId xmlns:a16="http://schemas.microsoft.com/office/drawing/2014/main" val="4203123831"/>
                    </a:ext>
                  </a:extLst>
                </a:gridCol>
                <a:gridCol w="555379">
                  <a:extLst>
                    <a:ext uri="{9D8B030D-6E8A-4147-A177-3AD203B41FA5}">
                      <a16:colId xmlns:a16="http://schemas.microsoft.com/office/drawing/2014/main" val="1245989135"/>
                    </a:ext>
                  </a:extLst>
                </a:gridCol>
              </a:tblGrid>
              <a:tr h="455434">
                <a:tc>
                  <a:txBody>
                    <a:bodyPr/>
                    <a:lstStyle/>
                    <a:p>
                      <a:r>
                        <a:rPr lang="en-GB" sz="900" dirty="0"/>
                        <a:t>Bond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Bond Energy /  kJ/</a:t>
                      </a:r>
                      <a:r>
                        <a:rPr lang="en-GB" sz="900" dirty="0" err="1"/>
                        <a:t>mol</a:t>
                      </a:r>
                      <a:endParaRPr lang="en-GB" sz="900" dirty="0"/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1220090422"/>
                  </a:ext>
                </a:extLst>
              </a:tr>
              <a:tr h="193492">
                <a:tc>
                  <a:txBody>
                    <a:bodyPr/>
                    <a:lstStyle/>
                    <a:p>
                      <a:r>
                        <a:rPr lang="en-GB" sz="900" dirty="0"/>
                        <a:t>H-H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436</a:t>
                      </a:r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325751314"/>
                  </a:ext>
                </a:extLst>
              </a:tr>
              <a:tr h="193492">
                <a:tc>
                  <a:txBody>
                    <a:bodyPr/>
                    <a:lstStyle/>
                    <a:p>
                      <a:r>
                        <a:rPr lang="en-GB" sz="900" dirty="0"/>
                        <a:t>Cl-Cl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243</a:t>
                      </a:r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2228889774"/>
                  </a:ext>
                </a:extLst>
              </a:tr>
              <a:tr h="193492">
                <a:tc>
                  <a:txBody>
                    <a:bodyPr/>
                    <a:lstStyle/>
                    <a:p>
                      <a:r>
                        <a:rPr lang="en-GB" sz="900" dirty="0"/>
                        <a:t>H-Cl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432</a:t>
                      </a:r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2967455530"/>
                  </a:ext>
                </a:extLst>
              </a:tr>
            </a:tbl>
          </a:graphicData>
        </a:graphic>
      </p:graphicFrame>
      <p:pic>
        <p:nvPicPr>
          <p:cNvPr id="69" name="Picture 6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098" y="61539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548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885974"/>
              </p:ext>
            </p:extLst>
          </p:nvPr>
        </p:nvGraphicFramePr>
        <p:xfrm>
          <a:off x="272480" y="548680"/>
          <a:ext cx="4608512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2928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225584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is an exothermic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examples and uses of exothermic reactions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an endothermic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examples and uses of endothermic reactions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activation energy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and label the reaction profile for an exothermic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and label the reaction profile for an endothermic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929599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an exothermic reaction in terms of bond energies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an endothermic reaction in terms of bond energies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287931"/>
              </p:ext>
            </p:extLst>
          </p:nvPr>
        </p:nvGraphicFramePr>
        <p:xfrm>
          <a:off x="272480" y="3212976"/>
          <a:ext cx="4608512" cy="15875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891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6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Exothermic reaction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Reaction where thermal energy is transferred from the chemicals to the surroundings</a:t>
                      </a:r>
                      <a:r>
                        <a:rPr lang="en-US" sz="1000" b="0" u="none" strike="noStrike" baseline="0" dirty="0">
                          <a:effectLst/>
                          <a:latin typeface="+mn-lt"/>
                        </a:rPr>
                        <a:t> and so the temperature increases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Endothermic reaction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Reaction where thermal energy is transferred from the surroundings to the chemicals and so the temperature decreases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Activation energy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The minimum energy particles must have to react –</a:t>
                      </a:r>
                      <a:r>
                        <a:rPr lang="en-US" sz="1000" b="0" u="none" strike="noStrike" baseline="0" dirty="0">
                          <a:effectLst/>
                          <a:latin typeface="+mn-lt"/>
                        </a:rPr>
                        <a:t> measured on an energy diagram from the level of the reactants to the peak of the line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Reaction Profile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 diagram that shows how the energy changes during a chemical reaction from reactants to products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480293672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Energy</a:t>
                      </a:r>
                      <a:r>
                        <a:rPr lang="en-US" sz="10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Change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Always measured on the energy diagram from the level of the reactants to the level of the products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267492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823192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28478</TotalTime>
  <Words>526</Words>
  <Application>Microsoft Office PowerPoint</Application>
  <PresentationFormat>A4 Paper (210x297 mm)</PresentationFormat>
  <Paragraphs>74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306</cp:revision>
  <cp:lastPrinted>2017-10-27T15:58:48Z</cp:lastPrinted>
  <dcterms:created xsi:type="dcterms:W3CDTF">2016-03-05T09:38:04Z</dcterms:created>
  <dcterms:modified xsi:type="dcterms:W3CDTF">2020-01-08T19:51:11Z</dcterms:modified>
</cp:coreProperties>
</file>