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7"/>
  </p:notesMasterIdLst>
  <p:sldIdLst>
    <p:sldId id="256" r:id="rId5"/>
    <p:sldId id="257"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9" autoAdjust="0"/>
    <p:restoredTop sz="94630"/>
  </p:normalViewPr>
  <p:slideViewPr>
    <p:cSldViewPr snapToGrid="0">
      <p:cViewPr varScale="1">
        <p:scale>
          <a:sx n="48" d="100"/>
          <a:sy n="48" d="100"/>
        </p:scale>
        <p:origin x="13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F8069-ED96-43F3-B5F0-A2AA00EDDCEF}" type="datetimeFigureOut">
              <a:rPr lang="en-GB" smtClean="0"/>
              <a:t>01/10/2024</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C051A-59F3-4567-83F8-828E6B096143}" type="slidenum">
              <a:rPr lang="en-GB" smtClean="0"/>
              <a:t>‹#›</a:t>
            </a:fld>
            <a:endParaRPr lang="en-GB"/>
          </a:p>
        </p:txBody>
      </p:sp>
    </p:spTree>
    <p:extLst>
      <p:ext uri="{BB962C8B-B14F-4D97-AF65-F5344CB8AC3E}">
        <p14:creationId xmlns:p14="http://schemas.microsoft.com/office/powerpoint/2010/main" val="800691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3C051A-59F3-4567-83F8-828E6B096143}" type="slidenum">
              <a:rPr lang="en-GB" smtClean="0"/>
              <a:t>1</a:t>
            </a:fld>
            <a:endParaRPr lang="en-GB"/>
          </a:p>
        </p:txBody>
      </p:sp>
    </p:spTree>
    <p:extLst>
      <p:ext uri="{BB962C8B-B14F-4D97-AF65-F5344CB8AC3E}">
        <p14:creationId xmlns:p14="http://schemas.microsoft.com/office/powerpoint/2010/main" val="2576178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01/10/2024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01/10/2024</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0"/>
            <a:ext cx="5829300" cy="548747"/>
          </a:xfrm>
        </p:spPr>
        <p:txBody>
          <a:bodyPr>
            <a:normAutofit/>
          </a:bodyPr>
          <a:lstStyle/>
          <a:p>
            <a:r>
              <a:rPr lang="en-GB" sz="2400" b="1" u="sng" dirty="0"/>
              <a:t>Year 7 History Knowledge Organiser Unit 2. </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120741" y="548747"/>
            <a:ext cx="2793999" cy="224779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dirty="0">
              <a:solidFill>
                <a:schemeClr val="tx1"/>
              </a:solidFill>
            </a:endParaRPr>
          </a:p>
          <a:p>
            <a:endParaRPr lang="en-GB" sz="1200" dirty="0">
              <a:solidFill>
                <a:schemeClr val="tx1"/>
              </a:solidFill>
            </a:endParaRPr>
          </a:p>
          <a:p>
            <a:pPr algn="ctr"/>
            <a:r>
              <a:rPr lang="en-GB" sz="1200" b="1" dirty="0">
                <a:solidFill>
                  <a:schemeClr val="tx1"/>
                </a:solidFill>
              </a:rPr>
              <a:t>What does it actually mean to be British ?</a:t>
            </a:r>
          </a:p>
          <a:p>
            <a:pPr marL="228600" indent="-228600">
              <a:buAutoNum type="arabicPeriod"/>
            </a:pPr>
            <a:r>
              <a:rPr lang="en-GB" sz="1200" dirty="0">
                <a:solidFill>
                  <a:schemeClr val="tx1"/>
                </a:solidFill>
              </a:rPr>
              <a:t>Stone Age, Iron Age and Roman Britain</a:t>
            </a:r>
          </a:p>
          <a:p>
            <a:pPr marL="228600" indent="-228600">
              <a:buAutoNum type="arabicPeriod"/>
            </a:pPr>
            <a:r>
              <a:rPr lang="en-GB" sz="1200" dirty="0">
                <a:solidFill>
                  <a:schemeClr val="tx1"/>
                </a:solidFill>
              </a:rPr>
              <a:t>Anglo-Saxons, Vikings and Normans</a:t>
            </a:r>
          </a:p>
          <a:p>
            <a:pPr marL="228600" indent="-228600">
              <a:buAutoNum type="arabicPeriod"/>
            </a:pPr>
            <a:r>
              <a:rPr lang="en-GB" sz="1200" dirty="0">
                <a:solidFill>
                  <a:schemeClr val="tx1"/>
                </a:solidFill>
              </a:rPr>
              <a:t>Medieval Britain : Jewish migration </a:t>
            </a:r>
          </a:p>
          <a:p>
            <a:pPr marL="228600" indent="-228600">
              <a:buAutoNum type="arabicPeriod"/>
            </a:pPr>
            <a:r>
              <a:rPr lang="en-GB" sz="1200" dirty="0">
                <a:solidFill>
                  <a:schemeClr val="tx1"/>
                </a:solidFill>
              </a:rPr>
              <a:t>16</a:t>
            </a:r>
            <a:r>
              <a:rPr lang="en-GB" sz="1200" baseline="30000" dirty="0">
                <a:solidFill>
                  <a:schemeClr val="tx1"/>
                </a:solidFill>
              </a:rPr>
              <a:t>th</a:t>
            </a:r>
            <a:r>
              <a:rPr lang="en-GB" sz="1200" dirty="0">
                <a:solidFill>
                  <a:schemeClr val="tx1"/>
                </a:solidFill>
              </a:rPr>
              <a:t> Century Protestant migration </a:t>
            </a:r>
          </a:p>
          <a:p>
            <a:pPr marL="228600" indent="-228600">
              <a:buAutoNum type="arabicPeriod"/>
            </a:pPr>
            <a:r>
              <a:rPr lang="en-GB" sz="1200" dirty="0">
                <a:solidFill>
                  <a:schemeClr val="tx1"/>
                </a:solidFill>
              </a:rPr>
              <a:t>19</a:t>
            </a:r>
            <a:r>
              <a:rPr lang="en-GB" sz="1200" baseline="30000" dirty="0">
                <a:solidFill>
                  <a:schemeClr val="tx1"/>
                </a:solidFill>
              </a:rPr>
              <a:t>th</a:t>
            </a:r>
            <a:r>
              <a:rPr lang="en-GB" sz="1200" dirty="0">
                <a:solidFill>
                  <a:schemeClr val="tx1"/>
                </a:solidFill>
              </a:rPr>
              <a:t> Century Irish Migration </a:t>
            </a:r>
          </a:p>
          <a:p>
            <a:pPr marL="228600" indent="-228600">
              <a:buAutoNum type="arabicPeriod"/>
            </a:pPr>
            <a:r>
              <a:rPr lang="en-GB" sz="1200" dirty="0">
                <a:solidFill>
                  <a:schemeClr val="tx1"/>
                </a:solidFill>
              </a:rPr>
              <a:t> 20</a:t>
            </a:r>
            <a:r>
              <a:rPr lang="en-GB" sz="1200" baseline="30000" dirty="0">
                <a:solidFill>
                  <a:schemeClr val="tx1"/>
                </a:solidFill>
              </a:rPr>
              <a:t>th</a:t>
            </a:r>
            <a:r>
              <a:rPr lang="en-GB" sz="1200" dirty="0">
                <a:solidFill>
                  <a:schemeClr val="tx1"/>
                </a:solidFill>
              </a:rPr>
              <a:t> Century Black Migration</a:t>
            </a:r>
          </a:p>
          <a:p>
            <a:pPr marL="228600" indent="-228600">
              <a:buAutoNum type="arabicPeriod"/>
            </a:pPr>
            <a:r>
              <a:rPr lang="en-GB" sz="1200" dirty="0">
                <a:solidFill>
                  <a:schemeClr val="tx1"/>
                </a:solidFill>
              </a:rPr>
              <a:t>20</a:t>
            </a:r>
            <a:r>
              <a:rPr lang="en-GB" sz="1200" baseline="30000" dirty="0">
                <a:solidFill>
                  <a:schemeClr val="tx1"/>
                </a:solidFill>
              </a:rPr>
              <a:t>th</a:t>
            </a:r>
            <a:r>
              <a:rPr lang="en-GB" sz="1200" dirty="0">
                <a:solidFill>
                  <a:schemeClr val="tx1"/>
                </a:solidFill>
              </a:rPr>
              <a:t> Century  South Asian Migration  </a:t>
            </a:r>
          </a:p>
          <a:p>
            <a:pPr marL="228600" indent="-228600">
              <a:buAutoNum type="arabicPeriod"/>
            </a:pPr>
            <a:endParaRPr lang="en-GB" sz="1200" dirty="0">
              <a:solidFill>
                <a:schemeClr val="tx1"/>
              </a:solidFill>
            </a:endParaRPr>
          </a:p>
          <a:p>
            <a:endParaRPr lang="en-GB" sz="1200" dirty="0">
              <a:solidFill>
                <a:schemeClr val="tx1"/>
              </a:solidFill>
            </a:endParaRPr>
          </a:p>
        </p:txBody>
      </p:sp>
      <p:sp>
        <p:nvSpPr>
          <p:cNvPr id="8" name="Rounded Rectangle 7">
            <a:extLst>
              <a:ext uri="{FF2B5EF4-FFF2-40B4-BE49-F238E27FC236}">
                <a16:creationId xmlns:a16="http://schemas.microsoft.com/office/drawing/2014/main" id="{7775E19D-1503-17C6-A1CE-42EFDA5C2A4C}"/>
              </a:ext>
            </a:extLst>
          </p:cNvPr>
          <p:cNvSpPr/>
          <p:nvPr/>
        </p:nvSpPr>
        <p:spPr>
          <a:xfrm>
            <a:off x="22305" y="2941983"/>
            <a:ext cx="6793456" cy="5782916"/>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Key Facts</a:t>
            </a:r>
          </a:p>
          <a:p>
            <a:endParaRPr lang="en-GB" sz="1200" dirty="0">
              <a:solidFill>
                <a:schemeClr val="tx1"/>
              </a:solidFill>
            </a:endParaRPr>
          </a:p>
          <a:p>
            <a:pPr fontAlgn="base"/>
            <a:r>
              <a:rPr lang="en-GB" sz="1200" dirty="0">
                <a:solidFill>
                  <a:schemeClr val="tx1"/>
                </a:solidFill>
              </a:rPr>
              <a:t>1. </a:t>
            </a:r>
            <a:r>
              <a:rPr lang="en-GB" sz="1200" b="1" dirty="0">
                <a:solidFill>
                  <a:schemeClr val="tx1"/>
                </a:solidFill>
              </a:rPr>
              <a:t>Mesolithic Stone Age Hunter Gatherers (pre-4000BC)</a:t>
            </a:r>
            <a:r>
              <a:rPr lang="en-US" sz="1200" dirty="0">
                <a:solidFill>
                  <a:schemeClr val="tx1"/>
                </a:solidFill>
              </a:rPr>
              <a:t>​. </a:t>
            </a:r>
            <a:r>
              <a:rPr lang="en-GB" sz="1200" dirty="0">
                <a:solidFill>
                  <a:schemeClr val="tx1"/>
                </a:solidFill>
              </a:rPr>
              <a:t>The British Mesolithic population were hunter gatherers who had to catch or find everything they ate. </a:t>
            </a:r>
          </a:p>
          <a:p>
            <a:pPr fontAlgn="base"/>
            <a:r>
              <a:rPr lang="en-GB" sz="1200" dirty="0">
                <a:solidFill>
                  <a:schemeClr val="tx1"/>
                </a:solidFill>
              </a:rPr>
              <a:t>2. </a:t>
            </a:r>
            <a:r>
              <a:rPr lang="en-GB" sz="1200" b="1" dirty="0">
                <a:solidFill>
                  <a:schemeClr val="tx1"/>
                </a:solidFill>
              </a:rPr>
              <a:t>Neolithic Stone Age Farmers (c.4000BC)</a:t>
            </a:r>
            <a:r>
              <a:rPr lang="en-US" sz="1200" dirty="0">
                <a:solidFill>
                  <a:schemeClr val="tx1"/>
                </a:solidFill>
              </a:rPr>
              <a:t>​ </a:t>
            </a:r>
            <a:r>
              <a:rPr lang="en-GB" sz="1200" dirty="0">
                <a:solidFill>
                  <a:schemeClr val="tx1"/>
                </a:solidFill>
              </a:rPr>
              <a:t>Around 4,000 BC, Europeans start to arrive in Britain, equipped with animals and seeds to crow crops</a:t>
            </a:r>
          </a:p>
          <a:p>
            <a:pPr fontAlgn="base"/>
            <a:r>
              <a:rPr lang="en-GB" sz="1200" dirty="0">
                <a:solidFill>
                  <a:schemeClr val="tx1"/>
                </a:solidFill>
              </a:rPr>
              <a:t>3. </a:t>
            </a:r>
            <a:r>
              <a:rPr lang="en-GB" sz="1200" b="1" dirty="0">
                <a:solidFill>
                  <a:schemeClr val="tx1"/>
                </a:solidFill>
              </a:rPr>
              <a:t>Iron Age Celts (c.750BC)</a:t>
            </a:r>
            <a:r>
              <a:rPr lang="en-US" sz="1200" dirty="0">
                <a:solidFill>
                  <a:schemeClr val="tx1"/>
                </a:solidFill>
              </a:rPr>
              <a:t>​ </a:t>
            </a:r>
            <a:r>
              <a:rPr lang="en-GB" sz="1200" dirty="0">
                <a:solidFill>
                  <a:schemeClr val="tx1"/>
                </a:solidFill>
              </a:rPr>
              <a:t>Around c.800 BC more tribes began to migrate to and settle in Britain. One of these tribes were the Celts who fought fiercely both with the existing settlers and amongst themselves.</a:t>
            </a:r>
          </a:p>
          <a:p>
            <a:pPr fontAlgn="base"/>
            <a:r>
              <a:rPr lang="en-GB" sz="1200" dirty="0">
                <a:solidFill>
                  <a:schemeClr val="tx1"/>
                </a:solidFill>
              </a:rPr>
              <a:t>4. </a:t>
            </a:r>
            <a:r>
              <a:rPr lang="en-GB" sz="1200" b="1" dirty="0">
                <a:solidFill>
                  <a:schemeClr val="tx1"/>
                </a:solidFill>
              </a:rPr>
              <a:t>Romans (43AD)</a:t>
            </a:r>
            <a:r>
              <a:rPr lang="en-US" sz="1200" dirty="0">
                <a:solidFill>
                  <a:schemeClr val="tx1"/>
                </a:solidFill>
              </a:rPr>
              <a:t>​. </a:t>
            </a:r>
            <a:r>
              <a:rPr lang="en-GB" sz="1200" dirty="0">
                <a:solidFill>
                  <a:schemeClr val="tx1"/>
                </a:solidFill>
              </a:rPr>
              <a:t>In 43 AD, the Romans arrived from Italy and conquered most of the British tribes, ruling for over 400 years. </a:t>
            </a:r>
          </a:p>
          <a:p>
            <a:pPr fontAlgn="base"/>
            <a:r>
              <a:rPr lang="en-GB" sz="1200" dirty="0">
                <a:solidFill>
                  <a:schemeClr val="tx1"/>
                </a:solidFill>
              </a:rPr>
              <a:t>5. </a:t>
            </a:r>
            <a:r>
              <a:rPr lang="en-GB" sz="1200" b="1" dirty="0">
                <a:solidFill>
                  <a:srgbClr val="141414"/>
                </a:solidFill>
                <a:latin typeface="inherit"/>
              </a:rPr>
              <a:t>The Anglo-Saxons( AD 380)  </a:t>
            </a:r>
            <a:r>
              <a:rPr lang="en-GB" sz="1200" dirty="0">
                <a:solidFill>
                  <a:srgbClr val="141414"/>
                </a:solidFill>
                <a:latin typeface="inherit"/>
              </a:rPr>
              <a:t>were a mix of tribes from Germany, Denmark and the Netherlands. The three biggest were the Angles, the Saxons and the Jutes.</a:t>
            </a:r>
          </a:p>
          <a:p>
            <a:pPr fontAlgn="base"/>
            <a:r>
              <a:rPr lang="en-GB" sz="1200" b="1" dirty="0">
                <a:solidFill>
                  <a:schemeClr val="tx1"/>
                </a:solidFill>
              </a:rPr>
              <a:t>6. Vikings (9</a:t>
            </a:r>
            <a:r>
              <a:rPr lang="en-GB" sz="1200" b="1" baseline="30000" dirty="0">
                <a:solidFill>
                  <a:schemeClr val="tx1"/>
                </a:solidFill>
              </a:rPr>
              <a:t>th</a:t>
            </a:r>
            <a:r>
              <a:rPr lang="en-GB" sz="1200" b="1" dirty="0">
                <a:solidFill>
                  <a:schemeClr val="tx1"/>
                </a:solidFill>
              </a:rPr>
              <a:t> Century</a:t>
            </a:r>
            <a:r>
              <a:rPr lang="en-GB" sz="1200" dirty="0">
                <a:solidFill>
                  <a:schemeClr val="tx1"/>
                </a:solidFill>
              </a:rPr>
              <a:t>)  were from Scandinavia - modern-day Denmark, Sweden and Norway. </a:t>
            </a:r>
          </a:p>
          <a:p>
            <a:r>
              <a:rPr lang="en-GB" sz="1200" dirty="0">
                <a:solidFill>
                  <a:schemeClr val="tx1"/>
                </a:solidFill>
              </a:rPr>
              <a:t>7. </a:t>
            </a:r>
            <a:r>
              <a:rPr lang="en-GB" sz="1200" b="1" dirty="0">
                <a:solidFill>
                  <a:schemeClr val="tx1"/>
                </a:solidFill>
              </a:rPr>
              <a:t>William the Conqueror( 1066 -  1087 </a:t>
            </a:r>
            <a:r>
              <a:rPr lang="en-GB" sz="1200" dirty="0">
                <a:solidFill>
                  <a:schemeClr val="tx1"/>
                </a:solidFill>
              </a:rPr>
              <a:t>invited Jewish money-lenders to this country. This gave him the funding for his campaigns to crush Saxon rebellions. </a:t>
            </a:r>
          </a:p>
          <a:p>
            <a:r>
              <a:rPr lang="en-GB" sz="1200" b="1" dirty="0">
                <a:solidFill>
                  <a:schemeClr val="tx1"/>
                </a:solidFill>
              </a:rPr>
              <a:t>8.  King John </a:t>
            </a:r>
            <a:r>
              <a:rPr lang="en-GB" sz="1200" dirty="0">
                <a:solidFill>
                  <a:schemeClr val="tx1"/>
                </a:solidFill>
              </a:rPr>
              <a:t>granted the Jews freedoms in the Charter of  Liberties.  </a:t>
            </a:r>
          </a:p>
          <a:p>
            <a:r>
              <a:rPr lang="en-GB" sz="1200" b="1" dirty="0">
                <a:solidFill>
                  <a:schemeClr val="tx1"/>
                </a:solidFill>
              </a:rPr>
              <a:t>9.  In 1517, Martin Luther, </a:t>
            </a:r>
            <a:r>
              <a:rPr lang="en-GB" sz="1200" dirty="0">
                <a:solidFill>
                  <a:schemeClr val="tx1"/>
                </a:solidFill>
              </a:rPr>
              <a:t>a German monk nailed 95 theses ( Complaints) about Catholicism to his parish church door. This was the start of the Reformation and a new Protestant Church. </a:t>
            </a:r>
          </a:p>
          <a:p>
            <a:r>
              <a:rPr lang="en-GB" sz="1200" b="1" dirty="0">
                <a:solidFill>
                  <a:schemeClr val="tx1"/>
                </a:solidFill>
              </a:rPr>
              <a:t>In 1572</a:t>
            </a:r>
            <a:r>
              <a:rPr lang="en-GB" sz="1200" dirty="0">
                <a:solidFill>
                  <a:schemeClr val="tx1"/>
                </a:solidFill>
              </a:rPr>
              <a:t>, the French Protestants, </a:t>
            </a:r>
            <a:r>
              <a:rPr lang="en-GB" sz="1200" b="1" dirty="0">
                <a:solidFill>
                  <a:schemeClr val="tx1"/>
                </a:solidFill>
              </a:rPr>
              <a:t>the Huguenots</a:t>
            </a:r>
            <a:r>
              <a:rPr lang="en-GB" sz="1200" dirty="0">
                <a:solidFill>
                  <a:schemeClr val="tx1"/>
                </a:solidFill>
              </a:rPr>
              <a:t> were expelled from France after many of them were killed in the </a:t>
            </a:r>
            <a:r>
              <a:rPr lang="en-GB" sz="1200" b="1" dirty="0">
                <a:solidFill>
                  <a:schemeClr val="tx1"/>
                </a:solidFill>
              </a:rPr>
              <a:t>St Bartholomew's Massacre</a:t>
            </a:r>
            <a:r>
              <a:rPr lang="en-GB" sz="1200" dirty="0">
                <a:solidFill>
                  <a:schemeClr val="tx1"/>
                </a:solidFill>
              </a:rPr>
              <a:t>.</a:t>
            </a:r>
          </a:p>
          <a:p>
            <a:r>
              <a:rPr lang="en-GB" sz="1200" b="1" dirty="0">
                <a:solidFill>
                  <a:schemeClr val="tx1"/>
                </a:solidFill>
              </a:rPr>
              <a:t>10.  After the Irish Potato Famine of 1845</a:t>
            </a:r>
            <a:r>
              <a:rPr lang="en-GB" sz="1200" dirty="0">
                <a:solidFill>
                  <a:schemeClr val="tx1"/>
                </a:solidFill>
              </a:rPr>
              <a:t>, many Irish came to Britain and worked as navvies on the Manchester Ship Canal. This has an impact on the development of Manchester. </a:t>
            </a:r>
          </a:p>
          <a:p>
            <a:r>
              <a:rPr lang="en-GB" sz="1200" b="1" dirty="0">
                <a:solidFill>
                  <a:schemeClr val="tx1"/>
                </a:solidFill>
              </a:rPr>
              <a:t>11. In 1948, the Empire Windrush  </a:t>
            </a:r>
            <a:r>
              <a:rPr lang="en-GB" sz="1200" dirty="0">
                <a:solidFill>
                  <a:schemeClr val="tx1"/>
                </a:solidFill>
              </a:rPr>
              <a:t>brought large groups of Caribbean people to the UK. They were not always welcomed to this country. A British Politician, Enoch Powell made his famous Rivers of Blood Speech in 1968 which criticised Immigration. Many people from the Caribbean settled in places like Moss Side, making a significant contribution to their local communities.</a:t>
            </a:r>
          </a:p>
          <a:p>
            <a:r>
              <a:rPr lang="en-GB" sz="1200" b="1" dirty="0">
                <a:solidFill>
                  <a:schemeClr val="tx1"/>
                </a:solidFill>
              </a:rPr>
              <a:t>12. In the 1950s</a:t>
            </a:r>
            <a:r>
              <a:rPr lang="en-GB" sz="1200" dirty="0">
                <a:solidFill>
                  <a:schemeClr val="tx1"/>
                </a:solidFill>
              </a:rPr>
              <a:t>, many Indians came to Britain to help with the labour shortage and as a result of the collapse of the British Empire. They settled in may British Cities such as Leicester and Manchester, bringing with their culture , traditions and food.</a:t>
            </a:r>
            <a:endParaRPr lang="en-US" sz="1200"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180375" y="8865704"/>
            <a:ext cx="4034369" cy="925996"/>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u="sng" dirty="0">
                <a:solidFill>
                  <a:schemeClr val="tx1"/>
                </a:solidFill>
              </a:rPr>
              <a:t>Assessment</a:t>
            </a:r>
          </a:p>
          <a:p>
            <a:pPr algn="ctr"/>
            <a:r>
              <a:rPr lang="en-GB" sz="1200" dirty="0">
                <a:solidFill>
                  <a:schemeClr val="tx1"/>
                </a:solidFill>
              </a:rPr>
              <a:t>Students will design a new British flag at least A3 size. Students will annotate their flags, using the historical knowledge they have learnt in this period against the significance criteria </a:t>
            </a:r>
          </a:p>
        </p:txBody>
      </p:sp>
      <p:sp>
        <p:nvSpPr>
          <p:cNvPr id="11" name="Rounded Rectangle 10">
            <a:extLst>
              <a:ext uri="{FF2B5EF4-FFF2-40B4-BE49-F238E27FC236}">
                <a16:creationId xmlns:a16="http://schemas.microsoft.com/office/drawing/2014/main" id="{08E6856A-7FFB-EF25-2C9F-1CC140FBCD50}"/>
              </a:ext>
            </a:extLst>
          </p:cNvPr>
          <p:cNvSpPr/>
          <p:nvPr/>
        </p:nvSpPr>
        <p:spPr>
          <a:xfrm>
            <a:off x="3038028" y="548747"/>
            <a:ext cx="3720581" cy="224779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Enquiry Questions</a:t>
            </a:r>
          </a:p>
          <a:p>
            <a:r>
              <a:rPr lang="en-GB" sz="1200" dirty="0">
                <a:solidFill>
                  <a:schemeClr val="tx1"/>
                </a:solidFill>
              </a:rPr>
              <a:t>1. How did early settlers impact Britain?</a:t>
            </a:r>
          </a:p>
          <a:p>
            <a:r>
              <a:rPr lang="en-GB" sz="1200" dirty="0">
                <a:solidFill>
                  <a:schemeClr val="tx1"/>
                </a:solidFill>
              </a:rPr>
              <a:t>2. Who were Britain’s raiders and invaders?</a:t>
            </a:r>
          </a:p>
          <a:p>
            <a:r>
              <a:rPr lang="en-GB" sz="1200" dirty="0">
                <a:solidFill>
                  <a:schemeClr val="tx1"/>
                </a:solidFill>
              </a:rPr>
              <a:t>3. How were Jewish migrants received in England?</a:t>
            </a:r>
          </a:p>
          <a:p>
            <a:r>
              <a:rPr lang="en-GB" sz="1200" dirty="0">
                <a:solidFill>
                  <a:schemeClr val="tx1"/>
                </a:solidFill>
              </a:rPr>
              <a:t>4. What did 16</a:t>
            </a:r>
            <a:r>
              <a:rPr lang="en-GB" sz="1200" baseline="30000" dirty="0">
                <a:solidFill>
                  <a:schemeClr val="tx1"/>
                </a:solidFill>
              </a:rPr>
              <a:t>th</a:t>
            </a:r>
            <a:r>
              <a:rPr lang="en-GB" sz="1200" dirty="0">
                <a:solidFill>
                  <a:schemeClr val="tx1"/>
                </a:solidFill>
              </a:rPr>
              <a:t> and 17</a:t>
            </a:r>
            <a:r>
              <a:rPr lang="en-GB" sz="1200" baseline="30000" dirty="0">
                <a:solidFill>
                  <a:schemeClr val="tx1"/>
                </a:solidFill>
              </a:rPr>
              <a:t>th</a:t>
            </a:r>
            <a:r>
              <a:rPr lang="en-GB" sz="1200" dirty="0">
                <a:solidFill>
                  <a:schemeClr val="tx1"/>
                </a:solidFill>
              </a:rPr>
              <a:t> Century Frenchman bring to England?</a:t>
            </a:r>
          </a:p>
          <a:p>
            <a:pPr fontAlgn="t"/>
            <a:r>
              <a:rPr lang="en-GB" sz="1200" dirty="0">
                <a:solidFill>
                  <a:schemeClr val="tx1"/>
                </a:solidFill>
              </a:rPr>
              <a:t>5. How did Irish migrants help to build Manchester in the 19</a:t>
            </a:r>
            <a:r>
              <a:rPr lang="en-GB" sz="1200" baseline="30000" dirty="0">
                <a:solidFill>
                  <a:schemeClr val="tx1"/>
                </a:solidFill>
              </a:rPr>
              <a:t>th</a:t>
            </a:r>
            <a:r>
              <a:rPr lang="en-GB" sz="1200" dirty="0">
                <a:solidFill>
                  <a:schemeClr val="tx1"/>
                </a:solidFill>
              </a:rPr>
              <a:t> Century? </a:t>
            </a:r>
          </a:p>
          <a:p>
            <a:pPr fontAlgn="t"/>
            <a:r>
              <a:rPr lang="en-GB" sz="1200" dirty="0">
                <a:solidFill>
                  <a:schemeClr val="tx1"/>
                </a:solidFill>
              </a:rPr>
              <a:t>6. How did West-Indian migrants shape modern Britain?</a:t>
            </a:r>
          </a:p>
          <a:p>
            <a:pPr fontAlgn="t"/>
            <a:r>
              <a:rPr lang="en-GB" sz="1200" dirty="0">
                <a:solidFill>
                  <a:schemeClr val="tx1"/>
                </a:solidFill>
              </a:rPr>
              <a:t>7. What effect did Asian migration have on Britain?</a:t>
            </a:r>
          </a:p>
        </p:txBody>
      </p:sp>
      <p:sp>
        <p:nvSpPr>
          <p:cNvPr id="10" name="Rounded Rectangle 8">
            <a:extLst>
              <a:ext uri="{FF2B5EF4-FFF2-40B4-BE49-F238E27FC236}">
                <a16:creationId xmlns:a16="http://schemas.microsoft.com/office/drawing/2014/main" id="{DB95A319-765D-4582-843F-ADA7B0CC7C5B}"/>
              </a:ext>
            </a:extLst>
          </p:cNvPr>
          <p:cNvSpPr/>
          <p:nvPr/>
        </p:nvSpPr>
        <p:spPr>
          <a:xfrm>
            <a:off x="4316344" y="8865704"/>
            <a:ext cx="2437356" cy="925996"/>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b="1" u="sng" dirty="0">
              <a:solidFill>
                <a:schemeClr val="tx1"/>
              </a:solidFill>
            </a:endParaRPr>
          </a:p>
          <a:p>
            <a:pPr algn="ctr"/>
            <a:r>
              <a:rPr lang="en-GB" sz="1200" b="1" dirty="0">
                <a:solidFill>
                  <a:schemeClr val="tx1"/>
                </a:solidFill>
              </a:rPr>
              <a:t>Significance: </a:t>
            </a:r>
            <a:r>
              <a:rPr lang="en-GB" sz="1200" dirty="0">
                <a:solidFill>
                  <a:schemeClr val="tx1"/>
                </a:solidFill>
              </a:rPr>
              <a:t>Why things in the past are considered important. Use  the 3 rs to make a judgment  </a:t>
            </a:r>
          </a:p>
          <a:p>
            <a:pPr algn="ctr"/>
            <a:r>
              <a:rPr lang="en-GB" sz="1200" dirty="0">
                <a:solidFill>
                  <a:schemeClr val="tx1"/>
                </a:solidFill>
              </a:rPr>
              <a:t>Remarkable, Remembered and Resulting in change. .</a:t>
            </a:r>
          </a:p>
          <a:p>
            <a:pPr algn="ctr"/>
            <a:endParaRPr lang="en-GB" sz="1200" b="1" u="sng" dirty="0">
              <a:solidFill>
                <a:schemeClr val="tx1"/>
              </a:solidFill>
            </a:endParaRP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218660"/>
            <a:ext cx="5829300" cy="548747"/>
          </a:xfrm>
        </p:spPr>
        <p:txBody>
          <a:bodyPr>
            <a:normAutofit/>
          </a:bodyPr>
          <a:lstStyle/>
          <a:p>
            <a:r>
              <a:rPr lang="en-GB" sz="1400" b="1" u="sng" dirty="0"/>
              <a:t>Key Terms/Historical Concepts. </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257175" y="6553201"/>
            <a:ext cx="6343650" cy="3225800"/>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endParaRPr>
          </a:p>
          <a:p>
            <a:pPr algn="ctr"/>
            <a:endParaRPr lang="en-GB" sz="1400" b="1" dirty="0">
              <a:solidFill>
                <a:schemeClr val="tx1"/>
              </a:solidFill>
            </a:endParaRPr>
          </a:p>
          <a:p>
            <a:pPr algn="ctr"/>
            <a:r>
              <a:rPr lang="en-GB" sz="1400" b="1" dirty="0">
                <a:solidFill>
                  <a:schemeClr val="tx1"/>
                </a:solidFill>
              </a:rPr>
              <a:t>Further Reading/Extension Tasks</a:t>
            </a:r>
          </a:p>
          <a:p>
            <a:r>
              <a:rPr lang="en-GB" sz="1200" b="1" dirty="0">
                <a:solidFill>
                  <a:schemeClr val="tx1"/>
                </a:solidFill>
              </a:rPr>
              <a:t>Read:</a:t>
            </a:r>
          </a:p>
          <a:p>
            <a:pPr marL="171450" indent="-171450">
              <a:buFont typeface="Arial" panose="020B0604020202020204" pitchFamily="34" charset="0"/>
              <a:buChar char="•"/>
            </a:pPr>
            <a:r>
              <a:rPr lang="en-GB" sz="1200" dirty="0">
                <a:solidFill>
                  <a:schemeClr val="tx1"/>
                </a:solidFill>
              </a:rPr>
              <a:t>David </a:t>
            </a:r>
            <a:r>
              <a:rPr lang="en-GB" sz="1200" dirty="0" err="1">
                <a:solidFill>
                  <a:schemeClr val="tx1"/>
                </a:solidFill>
              </a:rPr>
              <a:t>Olusoga</a:t>
            </a:r>
            <a:r>
              <a:rPr lang="en-GB" sz="1200" dirty="0">
                <a:solidFill>
                  <a:schemeClr val="tx1"/>
                </a:solidFill>
              </a:rPr>
              <a:t>, </a:t>
            </a:r>
            <a:r>
              <a:rPr lang="en-GB" sz="1200" i="1" dirty="0">
                <a:solidFill>
                  <a:schemeClr val="tx1"/>
                </a:solidFill>
              </a:rPr>
              <a:t>Black and British: A Short Essential History</a:t>
            </a:r>
            <a:r>
              <a:rPr lang="en-GB" sz="1200" dirty="0">
                <a:solidFill>
                  <a:schemeClr val="tx1"/>
                </a:solidFill>
              </a:rPr>
              <a:t> (London: Macmillan, 2020)</a:t>
            </a:r>
          </a:p>
          <a:p>
            <a:pPr marL="171450" indent="-171450">
              <a:buFont typeface="Arial" panose="020B0604020202020204" pitchFamily="34" charset="0"/>
              <a:buChar char="•"/>
            </a:pPr>
            <a:r>
              <a:rPr lang="en-GB" sz="1200" dirty="0">
                <a:solidFill>
                  <a:schemeClr val="tx1"/>
                </a:solidFill>
              </a:rPr>
              <a:t>Scott Lauder, David Ross and Glen Blackwell, </a:t>
            </a:r>
            <a:r>
              <a:rPr lang="en-GB" sz="1200" i="1" dirty="0">
                <a:solidFill>
                  <a:schemeClr val="tx1"/>
                </a:solidFill>
              </a:rPr>
              <a:t>The Three Hares: The </a:t>
            </a:r>
            <a:r>
              <a:rPr lang="en-GB" sz="1200" i="1" dirty="0" err="1">
                <a:solidFill>
                  <a:schemeClr val="tx1"/>
                </a:solidFill>
              </a:rPr>
              <a:t>Terracota</a:t>
            </a:r>
            <a:r>
              <a:rPr lang="en-GB" sz="1200" i="1" dirty="0">
                <a:solidFill>
                  <a:schemeClr val="tx1"/>
                </a:solidFill>
              </a:rPr>
              <a:t> Horse </a:t>
            </a:r>
            <a:r>
              <a:rPr lang="en-GB" sz="1200" dirty="0">
                <a:solidFill>
                  <a:schemeClr val="tx1"/>
                </a:solidFill>
              </a:rPr>
              <a:t>(London: Neem Tree Press, 2022)</a:t>
            </a:r>
          </a:p>
          <a:p>
            <a:pPr marL="171450" indent="-171450">
              <a:buFont typeface="Arial" panose="020B0604020202020204" pitchFamily="34" charset="0"/>
              <a:buChar char="•"/>
            </a:pPr>
            <a:r>
              <a:rPr lang="en-GB" sz="1200" dirty="0">
                <a:solidFill>
                  <a:schemeClr val="tx1"/>
                </a:solidFill>
              </a:rPr>
              <a:t>Douglas Bond, </a:t>
            </a:r>
            <a:r>
              <a:rPr lang="en-GB" sz="1200" i="1" dirty="0">
                <a:solidFill>
                  <a:schemeClr val="tx1"/>
                </a:solidFill>
              </a:rPr>
              <a:t>Hammer of the Huguenots </a:t>
            </a:r>
            <a:r>
              <a:rPr lang="en-GB" sz="1200" dirty="0">
                <a:solidFill>
                  <a:schemeClr val="tx1"/>
                </a:solidFill>
              </a:rPr>
              <a:t>(New Jersey: Presbyterian and Reformed Publishing, 2015)</a:t>
            </a:r>
          </a:p>
          <a:p>
            <a:pPr marL="171450" indent="-171450">
              <a:buFont typeface="Arial" panose="020B0604020202020204" pitchFamily="34" charset="0"/>
              <a:buChar char="•"/>
            </a:pPr>
            <a:r>
              <a:rPr lang="en-GB" sz="1200" dirty="0">
                <a:solidFill>
                  <a:schemeClr val="tx1"/>
                </a:solidFill>
              </a:rPr>
              <a:t>Kenny </a:t>
            </a:r>
            <a:r>
              <a:rPr lang="en-GB" sz="1200" dirty="0" err="1">
                <a:solidFill>
                  <a:schemeClr val="tx1"/>
                </a:solidFill>
              </a:rPr>
              <a:t>Imafidon</a:t>
            </a:r>
            <a:r>
              <a:rPr lang="en-GB" sz="1200" dirty="0">
                <a:solidFill>
                  <a:schemeClr val="tx1"/>
                </a:solidFill>
              </a:rPr>
              <a:t>, </a:t>
            </a:r>
            <a:r>
              <a:rPr lang="en-GB" sz="1200" i="1" dirty="0">
                <a:solidFill>
                  <a:schemeClr val="tx1"/>
                </a:solidFill>
              </a:rPr>
              <a:t>That Peckham Boy: Growing Up, Getting Out and Giving Back </a:t>
            </a:r>
            <a:r>
              <a:rPr lang="en-GB" sz="1200" dirty="0">
                <a:solidFill>
                  <a:schemeClr val="tx1"/>
                </a:solidFill>
              </a:rPr>
              <a:t>(London: Penguin, 2024).</a:t>
            </a:r>
          </a:p>
          <a:p>
            <a:pPr marL="171450" indent="-171450">
              <a:buFont typeface="Arial" panose="020B0604020202020204" pitchFamily="34" charset="0"/>
              <a:buChar char="•"/>
            </a:pPr>
            <a:endParaRPr lang="en-GB" sz="1200" dirty="0">
              <a:solidFill>
                <a:schemeClr val="tx1"/>
              </a:solidFill>
            </a:endParaRPr>
          </a:p>
          <a:p>
            <a:r>
              <a:rPr lang="en-GB" sz="1200" b="1" dirty="0">
                <a:solidFill>
                  <a:schemeClr val="tx1"/>
                </a:solidFill>
              </a:rPr>
              <a:t>Research: </a:t>
            </a:r>
          </a:p>
          <a:p>
            <a:pPr marL="171450" indent="-171450">
              <a:buFont typeface="Arial" panose="020B0604020202020204" pitchFamily="34" charset="0"/>
              <a:buChar char="•"/>
            </a:pPr>
            <a:r>
              <a:rPr lang="en-GB" sz="1200" b="1" dirty="0">
                <a:solidFill>
                  <a:schemeClr val="tx1"/>
                </a:solidFill>
              </a:rPr>
              <a:t>T</a:t>
            </a:r>
            <a:r>
              <a:rPr lang="en-GB" sz="1200" dirty="0">
                <a:solidFill>
                  <a:schemeClr val="tx1"/>
                </a:solidFill>
              </a:rPr>
              <a:t>he discrimination that the Windrush generation face today. Create a poster or </a:t>
            </a:r>
            <a:r>
              <a:rPr lang="en-GB" sz="1200" b="1" dirty="0">
                <a:solidFill>
                  <a:schemeClr val="tx1"/>
                </a:solidFill>
              </a:rPr>
              <a:t>PowerPoint presentation highlighting the discrimination they can still face today. </a:t>
            </a:r>
          </a:p>
          <a:p>
            <a:pPr marL="171450" indent="-171450">
              <a:buFont typeface="Arial" panose="020B0604020202020204" pitchFamily="34" charset="0"/>
              <a:buChar char="•"/>
            </a:pPr>
            <a:r>
              <a:rPr lang="en-GB" sz="1200" dirty="0">
                <a:solidFill>
                  <a:schemeClr val="tx1"/>
                </a:solidFill>
              </a:rPr>
              <a:t>The Massacre of St Bartholomew, The  </a:t>
            </a:r>
            <a:r>
              <a:rPr lang="en-GB" sz="1200" dirty="0" err="1">
                <a:solidFill>
                  <a:schemeClr val="tx1"/>
                </a:solidFill>
              </a:rPr>
              <a:t>rish</a:t>
            </a:r>
            <a:r>
              <a:rPr lang="en-GB" sz="1200" dirty="0">
                <a:solidFill>
                  <a:schemeClr val="tx1"/>
                </a:solidFill>
              </a:rPr>
              <a:t> Potato famine or another topic from this unit and produce a poster or PowerPoint to deliver to the </a:t>
            </a:r>
            <a:r>
              <a:rPr lang="en-GB" sz="1200" b="1" dirty="0">
                <a:solidFill>
                  <a:schemeClr val="tx1"/>
                </a:solidFill>
              </a:rPr>
              <a:t>History Society. </a:t>
            </a:r>
            <a:endParaRPr lang="en-GB" sz="1400" dirty="0">
              <a:solidFill>
                <a:schemeClr val="tx1"/>
              </a:solidFill>
            </a:endParaRPr>
          </a:p>
          <a:p>
            <a:endParaRPr lang="en-GB" sz="1400" dirty="0">
              <a:solidFill>
                <a:schemeClr val="tx1"/>
              </a:solidFill>
            </a:endParaRPr>
          </a:p>
          <a:p>
            <a:pPr algn="ctr"/>
            <a:endParaRPr lang="en-GB" sz="1400" b="1" u="sng" dirty="0">
              <a:solidFill>
                <a:schemeClr val="tx1"/>
              </a:solidFill>
            </a:endParaRP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3251180226"/>
              </p:ext>
            </p:extLst>
          </p:nvPr>
        </p:nvGraphicFramePr>
        <p:xfrm>
          <a:off x="275810" y="330087"/>
          <a:ext cx="6343650" cy="6069031"/>
        </p:xfrm>
        <a:graphic>
          <a:graphicData uri="http://schemas.openxmlformats.org/drawingml/2006/table">
            <a:tbl>
              <a:tblPr firstRow="1" bandRow="1">
                <a:tableStyleId>{5940675A-B579-460E-94D1-54222C63F5DA}</a:tableStyleId>
              </a:tblPr>
              <a:tblGrid>
                <a:gridCol w="1113301">
                  <a:extLst>
                    <a:ext uri="{9D8B030D-6E8A-4147-A177-3AD203B41FA5}">
                      <a16:colId xmlns:a16="http://schemas.microsoft.com/office/drawing/2014/main" val="1736836681"/>
                    </a:ext>
                  </a:extLst>
                </a:gridCol>
                <a:gridCol w="5230349">
                  <a:extLst>
                    <a:ext uri="{9D8B030D-6E8A-4147-A177-3AD203B41FA5}">
                      <a16:colId xmlns:a16="http://schemas.microsoft.com/office/drawing/2014/main" val="2930458772"/>
                    </a:ext>
                  </a:extLst>
                </a:gridCol>
              </a:tblGrid>
              <a:tr h="269830">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337852">
                <a:tc>
                  <a:txBody>
                    <a:bodyPr/>
                    <a:lstStyle/>
                    <a:p>
                      <a:r>
                        <a:rPr lang="en-GB" sz="1200" b="1" dirty="0"/>
                        <a:t>Remarkable </a:t>
                      </a:r>
                    </a:p>
                  </a:txBody>
                  <a:tcPr/>
                </a:tc>
                <a:tc>
                  <a:txBody>
                    <a:bodyPr/>
                    <a:lstStyle/>
                    <a:p>
                      <a:r>
                        <a:rPr lang="en-GB" sz="1200" dirty="0"/>
                        <a:t>What people at the time said about the historical  event /period or person </a:t>
                      </a:r>
                    </a:p>
                  </a:txBody>
                  <a:tcPr/>
                </a:tc>
                <a:extLst>
                  <a:ext uri="{0D108BD9-81ED-4DB2-BD59-A6C34878D82A}">
                    <a16:rowId xmlns:a16="http://schemas.microsoft.com/office/drawing/2014/main" val="1647428948"/>
                  </a:ext>
                </a:extLst>
              </a:tr>
              <a:tr h="256488">
                <a:tc>
                  <a:txBody>
                    <a:bodyPr/>
                    <a:lstStyle/>
                    <a:p>
                      <a:r>
                        <a:rPr lang="en-GB" sz="1200" b="1" dirty="0"/>
                        <a:t>Remembered </a:t>
                      </a:r>
                    </a:p>
                  </a:txBody>
                  <a:tcPr/>
                </a:tc>
                <a:tc>
                  <a:txBody>
                    <a:bodyPr/>
                    <a:lstStyle/>
                    <a:p>
                      <a:r>
                        <a:rPr lang="en-GB" sz="1200" dirty="0"/>
                        <a:t>What the person has been remembered for? </a:t>
                      </a:r>
                    </a:p>
                  </a:txBody>
                  <a:tcPr/>
                </a:tc>
                <a:extLst>
                  <a:ext uri="{0D108BD9-81ED-4DB2-BD59-A6C34878D82A}">
                    <a16:rowId xmlns:a16="http://schemas.microsoft.com/office/drawing/2014/main" val="2899721770"/>
                  </a:ext>
                </a:extLst>
              </a:tr>
              <a:tr h="415122">
                <a:tc>
                  <a:txBody>
                    <a:bodyPr/>
                    <a:lstStyle/>
                    <a:p>
                      <a:r>
                        <a:rPr lang="en-GB" sz="1200" b="1" dirty="0"/>
                        <a:t>Resulting in change  </a:t>
                      </a:r>
                    </a:p>
                  </a:txBody>
                  <a:tcPr/>
                </a:tc>
                <a:tc>
                  <a:txBody>
                    <a:bodyPr/>
                    <a:lstStyle/>
                    <a:p>
                      <a:r>
                        <a:rPr lang="en-GB" sz="1200" dirty="0"/>
                        <a:t>The impact that the historical event or person had in the future. </a:t>
                      </a:r>
                    </a:p>
                  </a:txBody>
                  <a:tcPr/>
                </a:tc>
                <a:extLst>
                  <a:ext uri="{0D108BD9-81ED-4DB2-BD59-A6C34878D82A}">
                    <a16:rowId xmlns:a16="http://schemas.microsoft.com/office/drawing/2014/main" val="1632299882"/>
                  </a:ext>
                </a:extLst>
              </a:tr>
              <a:tr h="340125">
                <a:tc>
                  <a:txBody>
                    <a:bodyPr/>
                    <a:lstStyle/>
                    <a:p>
                      <a:r>
                        <a:rPr lang="en-GB" sz="1200" b="1" dirty="0"/>
                        <a:t>Nomads </a:t>
                      </a:r>
                    </a:p>
                  </a:txBody>
                  <a:tcPr/>
                </a:tc>
                <a:tc>
                  <a:txBody>
                    <a:bodyPr/>
                    <a:lstStyle/>
                    <a:p>
                      <a:r>
                        <a:rPr lang="en-GB" sz="1200" dirty="0"/>
                        <a:t>People who move from place to place to find food in order to survive. </a:t>
                      </a:r>
                    </a:p>
                  </a:txBody>
                  <a:tcPr/>
                </a:tc>
                <a:extLst>
                  <a:ext uri="{0D108BD9-81ED-4DB2-BD59-A6C34878D82A}">
                    <a16:rowId xmlns:a16="http://schemas.microsoft.com/office/drawing/2014/main" val="1605847148"/>
                  </a:ext>
                </a:extLst>
              </a:tr>
              <a:tr h="340125">
                <a:tc>
                  <a:txBody>
                    <a:bodyPr/>
                    <a:lstStyle/>
                    <a:p>
                      <a:r>
                        <a:rPr lang="en-GB" sz="1200" b="1" dirty="0"/>
                        <a:t>Pagan</a:t>
                      </a:r>
                    </a:p>
                  </a:txBody>
                  <a:tcPr/>
                </a:tc>
                <a:tc>
                  <a:txBody>
                    <a:bodyPr/>
                    <a:lstStyle/>
                    <a:p>
                      <a:r>
                        <a:rPr lang="en-GB" sz="1200" dirty="0"/>
                        <a:t>Someone who worships many gods. </a:t>
                      </a:r>
                    </a:p>
                  </a:txBody>
                  <a:tcPr/>
                </a:tc>
                <a:extLst>
                  <a:ext uri="{0D108BD9-81ED-4DB2-BD59-A6C34878D82A}">
                    <a16:rowId xmlns:a16="http://schemas.microsoft.com/office/drawing/2014/main" val="146342577"/>
                  </a:ext>
                </a:extLst>
              </a:tr>
              <a:tr h="613341">
                <a:tc>
                  <a:txBody>
                    <a:bodyPr/>
                    <a:lstStyle/>
                    <a:p>
                      <a:r>
                        <a:rPr lang="en-GB" sz="1200" b="1" dirty="0"/>
                        <a:t>Huguenot </a:t>
                      </a:r>
                    </a:p>
                  </a:txBody>
                  <a:tcPr/>
                </a:tc>
                <a:tc>
                  <a:txBody>
                    <a:bodyPr/>
                    <a:lstStyle/>
                    <a:p>
                      <a:r>
                        <a:rPr lang="en-GB" sz="1200" dirty="0"/>
                        <a:t>A term for a French protestant from the 17</a:t>
                      </a:r>
                      <a:r>
                        <a:rPr lang="en-GB" sz="1200" baseline="30000" dirty="0"/>
                        <a:t>th</a:t>
                      </a:r>
                      <a:r>
                        <a:rPr lang="en-GB" sz="1200" dirty="0"/>
                        <a:t> century.  Many left France to escape persecution. More than 50 000 came to the British  isles, seeking Refuge. In 1718, a French hospital was founded in London.  </a:t>
                      </a:r>
                    </a:p>
                  </a:txBody>
                  <a:tcPr/>
                </a:tc>
                <a:extLst>
                  <a:ext uri="{0D108BD9-81ED-4DB2-BD59-A6C34878D82A}">
                    <a16:rowId xmlns:a16="http://schemas.microsoft.com/office/drawing/2014/main" val="1573575383"/>
                  </a:ext>
                </a:extLst>
              </a:tr>
              <a:tr h="747220">
                <a:tc>
                  <a:txBody>
                    <a:bodyPr/>
                    <a:lstStyle/>
                    <a:p>
                      <a:r>
                        <a:rPr lang="en-GB" sz="1200" b="1" dirty="0"/>
                        <a:t>Martin Luther and the Reformation </a:t>
                      </a:r>
                    </a:p>
                  </a:txBody>
                  <a:tcPr/>
                </a:tc>
                <a:tc>
                  <a:txBody>
                    <a:bodyPr/>
                    <a:lstStyle/>
                    <a:p>
                      <a:r>
                        <a:rPr lang="en-GB" sz="1200" dirty="0"/>
                        <a:t>Martin Luther was a German monk who protested against the practices of the catholic Church in the 16</a:t>
                      </a:r>
                      <a:r>
                        <a:rPr lang="en-GB" sz="1200" baseline="30000" dirty="0"/>
                        <a:t>th</a:t>
                      </a:r>
                      <a:r>
                        <a:rPr lang="en-GB" sz="1200" dirty="0"/>
                        <a:t> Century. His  protests led to the establishment of the Protestant  Church and The Reformation ( The change from Catholicism to Protestantism) </a:t>
                      </a:r>
                    </a:p>
                  </a:txBody>
                  <a:tcPr/>
                </a:tc>
                <a:extLst>
                  <a:ext uri="{0D108BD9-81ED-4DB2-BD59-A6C34878D82A}">
                    <a16:rowId xmlns:a16="http://schemas.microsoft.com/office/drawing/2014/main" val="718693012"/>
                  </a:ext>
                </a:extLst>
              </a:tr>
              <a:tr h="913269">
                <a:tc>
                  <a:txBody>
                    <a:bodyPr/>
                    <a:lstStyle/>
                    <a:p>
                      <a:r>
                        <a:rPr lang="en-GB" sz="1200" b="1" dirty="0"/>
                        <a:t>Navvies </a:t>
                      </a:r>
                    </a:p>
                  </a:txBody>
                  <a:tcPr/>
                </a:tc>
                <a:tc>
                  <a:txBody>
                    <a:bodyPr/>
                    <a:lstStyle/>
                    <a:p>
                      <a:r>
                        <a:rPr lang="en-GB" sz="1200" dirty="0"/>
                        <a:t>The  people who did the physical work to contract and maintain  the railway. It is a shortened version f the word navigator as the first navvies built the canals.  Ny the Mid 19</a:t>
                      </a:r>
                      <a:r>
                        <a:rPr lang="en-GB" sz="1200" baseline="30000" dirty="0"/>
                        <a:t>th</a:t>
                      </a:r>
                      <a:r>
                        <a:rPr lang="en-GB" sz="1200" dirty="0"/>
                        <a:t> Century , about 2 5000 navvies worked n the railway. Most of the work was done by hand using picks and shovels.  The majority of them were Irish. </a:t>
                      </a:r>
                    </a:p>
                  </a:txBody>
                  <a:tcPr/>
                </a:tc>
                <a:extLst>
                  <a:ext uri="{0D108BD9-81ED-4DB2-BD59-A6C34878D82A}">
                    <a16:rowId xmlns:a16="http://schemas.microsoft.com/office/drawing/2014/main" val="2513255362"/>
                  </a:ext>
                </a:extLst>
              </a:tr>
              <a:tr h="581171">
                <a:tc>
                  <a:txBody>
                    <a:bodyPr/>
                    <a:lstStyle/>
                    <a:p>
                      <a:r>
                        <a:rPr lang="en-GB" sz="1200" b="1" dirty="0"/>
                        <a:t>Boycott </a:t>
                      </a:r>
                    </a:p>
                  </a:txBody>
                  <a:tcPr/>
                </a:tc>
                <a:tc>
                  <a:txBody>
                    <a:bodyPr/>
                    <a:lstStyle/>
                    <a:p>
                      <a:r>
                        <a:rPr lang="en-GB" sz="1200" dirty="0"/>
                        <a:t>A boycott Is an act of non violent protest. It might mean to refuse to buy a produce or do business with a company or someone as a way of expressing strong disapproval. </a:t>
                      </a:r>
                    </a:p>
                  </a:txBody>
                  <a:tcPr/>
                </a:tc>
                <a:extLst>
                  <a:ext uri="{0D108BD9-81ED-4DB2-BD59-A6C34878D82A}">
                    <a16:rowId xmlns:a16="http://schemas.microsoft.com/office/drawing/2014/main" val="3227052804"/>
                  </a:ext>
                </a:extLst>
              </a:tr>
              <a:tr h="913269">
                <a:tc>
                  <a:txBody>
                    <a:bodyPr/>
                    <a:lstStyle/>
                    <a:p>
                      <a:r>
                        <a:rPr lang="en-GB" sz="1200" b="1" dirty="0"/>
                        <a:t>The  Empire Windrush </a:t>
                      </a:r>
                    </a:p>
                  </a:txBody>
                  <a:tcPr/>
                </a:tc>
                <a:tc>
                  <a:txBody>
                    <a:bodyPr/>
                    <a:lstStyle/>
                    <a:p>
                      <a:r>
                        <a:rPr lang="en-GB" sz="1200" dirty="0"/>
                        <a:t>This ships is remembered for brining one of the largest groups of  post war  West Indians , from the Caribbean o this country. They were offered a better life in return for their service during World war Two and were needed to help with the labour shortage.  These people and their descendants are now known as The Windrush generation. </a:t>
                      </a:r>
                    </a:p>
                  </a:txBody>
                  <a:tcPr/>
                </a:tc>
                <a:extLst>
                  <a:ext uri="{0D108BD9-81ED-4DB2-BD59-A6C34878D82A}">
                    <a16:rowId xmlns:a16="http://schemas.microsoft.com/office/drawing/2014/main" val="535703626"/>
                  </a:ext>
                </a:extLst>
              </a:tr>
            </a:tbl>
          </a:graphicData>
        </a:graphic>
      </p:graphicFrame>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C6E98C-4595-4662-A777-F2DDADACF8E4}">
  <ds:schemaRefs>
    <ds:schemaRef ds:uri="http://schemas.microsoft.com/sharepoint/v3/contenttype/forms"/>
  </ds:schemaRefs>
</ds:datastoreItem>
</file>

<file path=customXml/itemProps2.xml><?xml version="1.0" encoding="utf-8"?>
<ds:datastoreItem xmlns:ds="http://schemas.openxmlformats.org/officeDocument/2006/customXml" ds:itemID="{10BD1258-3A9A-4F61-BBA5-A7D0B77888D6}">
  <ds:schemaRefs>
    <ds:schemaRef ds:uri="http://schemas.microsoft.com/office/infopath/2007/PartnerControls"/>
    <ds:schemaRef ds:uri="http://www.w3.org/XML/1998/namespace"/>
    <ds:schemaRef ds:uri="http://purl.org/dc/terms/"/>
    <ds:schemaRef ds:uri="http://purl.org/dc/dcmitype/"/>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2ce4e623-cf2d-4990-bf48-43255ba6484c"/>
  </ds:schemaRefs>
</ds:datastoreItem>
</file>

<file path=customXml/itemProps3.xml><?xml version="1.0" encoding="utf-8"?>
<ds:datastoreItem xmlns:ds="http://schemas.openxmlformats.org/officeDocument/2006/customXml" ds:itemID="{89A2F11B-46F3-4277-80C2-75C2B6BA0067}"/>
</file>

<file path=docProps/app.xml><?xml version="1.0" encoding="utf-8"?>
<Properties xmlns="http://schemas.openxmlformats.org/officeDocument/2006/extended-properties" xmlns:vt="http://schemas.openxmlformats.org/officeDocument/2006/docPropsVTypes">
  <Template>Office Theme</Template>
  <TotalTime>298</TotalTime>
  <Words>1119</Words>
  <Application>Microsoft Office PowerPoint</Application>
  <PresentationFormat>A4 Paper (210x297 mm)</PresentationFormat>
  <Paragraphs>75</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Aptos Display</vt:lpstr>
      <vt:lpstr>Arial</vt:lpstr>
      <vt:lpstr>Calibri</vt:lpstr>
      <vt:lpstr>inherit</vt:lpstr>
      <vt:lpstr>Office Theme</vt:lpstr>
      <vt:lpstr>Year 7 History Knowledge Organiser Unit 2. </vt:lpstr>
      <vt:lpstr>Key Terms/Historical Concepts.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G Scott (St Ambrose College)</cp:lastModifiedBy>
  <cp:revision>41</cp:revision>
  <dcterms:created xsi:type="dcterms:W3CDTF">2024-01-23T16:37:39Z</dcterms:created>
  <dcterms:modified xsi:type="dcterms:W3CDTF">2024-10-01T09:15:38Z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