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E1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3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912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311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235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967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352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428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910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271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478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623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BA1A-F38E-40C6-99B0-9FCC72CBC89F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2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3BA1A-F38E-40C6-99B0-9FCC72CBC89F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AF6CE-9DC3-43C5-905D-1803DAE0E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681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rate-and-extent-of-chemical-change/" TargetMode="External"/><Relationship Id="rId2" Type="http://schemas.openxmlformats.org/officeDocument/2006/relationships/hyperlink" Target="https://www.youtube.com/watch?v=BPDkl92NCUs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5215376" y="234930"/>
            <a:ext cx="4581896" cy="6528384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906868" y="234930"/>
            <a:ext cx="2173733" cy="3051512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3130245" y="99729"/>
            <a:ext cx="1649882" cy="1752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198384" y="717982"/>
            <a:ext cx="2370420" cy="23376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2.1 &amp; 2.2 Reversible reactions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ED07864-4C5D-4646-89F6-128BDEEF3128}"/>
              </a:ext>
            </a:extLst>
          </p:cNvPr>
          <p:cNvSpPr/>
          <p:nvPr/>
        </p:nvSpPr>
        <p:spPr>
          <a:xfrm>
            <a:off x="327423" y="1029500"/>
            <a:ext cx="2135420" cy="3138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Chemical reactions that can go in both directions.</a:t>
            </a: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E8E919-F854-4891-8058-BC570A8A0AFD}"/>
              </a:ext>
            </a:extLst>
          </p:cNvPr>
          <p:cNvSpPr/>
          <p:nvPr/>
        </p:nvSpPr>
        <p:spPr>
          <a:xfrm>
            <a:off x="304345" y="1965451"/>
            <a:ext cx="2158498" cy="4227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a reaction is exothermic in one direction it is endothermic in the other direction.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60CE2E-CD61-48B7-BB9A-5EC30469BB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312" y="1388113"/>
            <a:ext cx="1921832" cy="5325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83692D-3491-484F-BF7B-B30105F9E8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731" y="2452182"/>
            <a:ext cx="2494754" cy="8342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35323E6-4704-4590-952F-EEBDB866CC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183" y="4361570"/>
            <a:ext cx="4044121" cy="1040861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8A2B67-F6FC-4BE2-868D-A0A60C0F47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9908" y="5446857"/>
            <a:ext cx="2250717" cy="1379856"/>
          </a:xfrm>
          <a:prstGeom prst="rect">
            <a:avLst/>
          </a:prstGeom>
        </p:spPr>
      </p:pic>
      <p:sp>
        <p:nvSpPr>
          <p:cNvPr id="12" name="Rectangle: Rounded Corners 60">
            <a:extLst>
              <a:ext uri="{FF2B5EF4-FFF2-40B4-BE49-F238E27FC236}">
                <a16:creationId xmlns:a16="http://schemas.microsoft.com/office/drawing/2014/main" id="{CCFB2514-594E-481D-B652-24AFAB5B4B85}"/>
              </a:ext>
            </a:extLst>
          </p:cNvPr>
          <p:cNvSpPr/>
          <p:nvPr/>
        </p:nvSpPr>
        <p:spPr>
          <a:xfrm>
            <a:off x="100439" y="78333"/>
            <a:ext cx="2502083" cy="543891"/>
          </a:xfrm>
          <a:prstGeom prst="round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C6  part 2 – Reversible Reactions and Equilibria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111468" y="3829579"/>
            <a:ext cx="4778566" cy="4462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914400">
              <a:defRPr/>
            </a:pPr>
            <a:r>
              <a:rPr lang="en-GB" sz="1000" dirty="0">
                <a:solidFill>
                  <a:prstClr val="black"/>
                </a:solidFill>
              </a:rPr>
              <a:t>In a </a:t>
            </a:r>
            <a:r>
              <a:rPr lang="en-GB" sz="1000" b="1" dirty="0">
                <a:solidFill>
                  <a:prstClr val="black"/>
                </a:solidFill>
              </a:rPr>
              <a:t>closed system </a:t>
            </a:r>
            <a:r>
              <a:rPr lang="en-GB" sz="1000" dirty="0">
                <a:solidFill>
                  <a:prstClr val="black"/>
                </a:solidFill>
              </a:rPr>
              <a:t>(where nothing can get in or out) an </a:t>
            </a:r>
            <a:r>
              <a:rPr lang="en-GB" sz="1000" b="1" dirty="0">
                <a:solidFill>
                  <a:prstClr val="black"/>
                </a:solidFill>
              </a:rPr>
              <a:t>equilibrium</a:t>
            </a:r>
            <a:r>
              <a:rPr lang="en-GB" sz="1000" dirty="0">
                <a:solidFill>
                  <a:prstClr val="black"/>
                </a:solidFill>
              </a:rPr>
              <a:t> is reached where the </a:t>
            </a:r>
            <a:r>
              <a:rPr lang="en-GB" sz="1000" b="1" dirty="0">
                <a:solidFill>
                  <a:prstClr val="black"/>
                </a:solidFill>
              </a:rPr>
              <a:t>rate of reaction is the same in both directions</a:t>
            </a:r>
            <a:r>
              <a:rPr lang="en-GB" sz="1000" dirty="0">
                <a:solidFill>
                  <a:prstClr val="black"/>
                </a:solidFill>
              </a:rPr>
              <a:t>.</a:t>
            </a:r>
          </a:p>
          <a:p>
            <a:endParaRPr lang="en-GB" sz="300" dirty="0">
              <a:solidFill>
                <a:schemeClr val="tx1"/>
              </a:solidFill>
              <a:cs typeface="Arial" pitchFamily="34" charset="0"/>
              <a:sym typeface="Wingdings" panose="05000000000000000000" pitchFamily="2" charset="2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2070635" y="3458942"/>
            <a:ext cx="1368765" cy="2769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2.3 Equilibria</a:t>
            </a:r>
            <a:endParaRPr lang="en-GB" sz="12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100438" y="5484438"/>
            <a:ext cx="2444695" cy="86177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914400">
              <a:defRPr/>
            </a:pPr>
            <a:r>
              <a:rPr lang="en-GB" sz="1000" dirty="0">
                <a:solidFill>
                  <a:prstClr val="black"/>
                </a:solidFill>
              </a:rPr>
              <a:t>At equilibrium:</a:t>
            </a:r>
          </a:p>
          <a:p>
            <a:pPr marL="171450" lvl="0" indent="-171450" defTabSz="914400">
              <a:buFont typeface="Arial" panose="020B0604020202020204" pitchFamily="34" charset="0"/>
              <a:buChar char="•"/>
              <a:defRPr/>
            </a:pPr>
            <a:r>
              <a:rPr lang="en-GB" sz="1000" dirty="0">
                <a:solidFill>
                  <a:prstClr val="black"/>
                </a:solidFill>
              </a:rPr>
              <a:t>Rate of forward reaction = rate of reverse reaction.</a:t>
            </a:r>
          </a:p>
          <a:p>
            <a:pPr marL="171450" lvl="0" indent="-171450" defTabSz="914400">
              <a:buFont typeface="Arial" panose="020B0604020202020204" pitchFamily="34" charset="0"/>
              <a:buChar char="•"/>
              <a:defRPr/>
            </a:pPr>
            <a:r>
              <a:rPr lang="en-GB" sz="1000" dirty="0">
                <a:solidFill>
                  <a:prstClr val="black"/>
                </a:solidFill>
              </a:rPr>
              <a:t>Mount of products and reactants don’t change.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9517" y="694203"/>
            <a:ext cx="2602523" cy="259223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9517" y="3377979"/>
            <a:ext cx="5021084" cy="338533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312552" y="113481"/>
            <a:ext cx="2358474" cy="17027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065633" y="895740"/>
            <a:ext cx="1827083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The relative amounts of reactants and products at equilibrium depend on the conditions of the reaction.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3087482" y="369273"/>
            <a:ext cx="1805234" cy="4866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2.4 The Effect of changing conditions on equilibrium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041643" y="2208320"/>
            <a:ext cx="1827083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“if a system is at equilibrium and a change is made to any of the conditions, then the system responds to counteract that change.”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3052567" y="1863549"/>
            <a:ext cx="1805234" cy="29900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Le </a:t>
            </a:r>
            <a:r>
              <a:rPr lang="en-GB" sz="1200" dirty="0" err="1">
                <a:solidFill>
                  <a:schemeClr val="tx1"/>
                </a:solidFill>
              </a:rPr>
              <a:t>Chatelier’s</a:t>
            </a:r>
            <a:r>
              <a:rPr lang="en-GB" sz="1200" dirty="0">
                <a:solidFill>
                  <a:schemeClr val="tx1"/>
                </a:solidFill>
              </a:rPr>
              <a:t> principle</a:t>
            </a:r>
          </a:p>
        </p:txBody>
      </p:sp>
      <p:sp>
        <p:nvSpPr>
          <p:cNvPr id="29" name="Down Arrow 28"/>
          <p:cNvSpPr/>
          <p:nvPr/>
        </p:nvSpPr>
        <p:spPr>
          <a:xfrm>
            <a:off x="3827781" y="1608910"/>
            <a:ext cx="162318" cy="168064"/>
          </a:xfrm>
          <a:prstGeom prst="down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32069" y="350278"/>
            <a:ext cx="2319439" cy="25385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2.5 Changing Concentration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DCB066F-F83C-4424-ABE1-0B8459C7DE34}"/>
              </a:ext>
            </a:extLst>
          </p:cNvPr>
          <p:cNvSpPr/>
          <p:nvPr/>
        </p:nvSpPr>
        <p:spPr>
          <a:xfrm>
            <a:off x="5633023" y="732465"/>
            <a:ext cx="3525167" cy="647802"/>
          </a:xfrm>
          <a:prstGeom prst="rect">
            <a:avLst/>
          </a:prstGeom>
          <a:solidFill>
            <a:srgbClr val="E1E1F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If the concentration of a </a:t>
            </a:r>
            <a:r>
              <a:rPr lang="en-GB" sz="900" b="1" i="1" u="sng" dirty="0">
                <a:solidFill>
                  <a:schemeClr val="tx1"/>
                </a:solidFill>
              </a:rPr>
              <a:t>reactant</a:t>
            </a:r>
            <a:r>
              <a:rPr lang="en-GB" sz="900" b="1" u="sng" dirty="0">
                <a:solidFill>
                  <a:schemeClr val="tx1"/>
                </a:solidFill>
              </a:rPr>
              <a:t> </a:t>
            </a:r>
            <a:r>
              <a:rPr lang="en-GB" sz="900" dirty="0">
                <a:solidFill>
                  <a:schemeClr val="tx1"/>
                </a:solidFill>
              </a:rPr>
              <a:t>is</a:t>
            </a:r>
            <a:r>
              <a:rPr lang="en-GB" sz="900" i="1" dirty="0">
                <a:solidFill>
                  <a:schemeClr val="tx1"/>
                </a:solidFill>
              </a:rPr>
              <a:t> increased</a:t>
            </a:r>
            <a:r>
              <a:rPr lang="en-GB" sz="900" dirty="0">
                <a:solidFill>
                  <a:schemeClr val="tx1"/>
                </a:solidFill>
              </a:rPr>
              <a:t>, the system is no longer at equilibrium, and according to Le </a:t>
            </a:r>
            <a:r>
              <a:rPr lang="en-GB" sz="900" dirty="0" err="1">
                <a:solidFill>
                  <a:schemeClr val="tx1"/>
                </a:solidFill>
              </a:rPr>
              <a:t>Chatelier’s</a:t>
            </a:r>
            <a:r>
              <a:rPr lang="en-GB" sz="900" dirty="0">
                <a:solidFill>
                  <a:schemeClr val="tx1"/>
                </a:solidFill>
              </a:rPr>
              <a:t> principle, the system will respond by reducing the concentration of reactants again; more products will be made until equilibrium is reached again.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DCB066F-F83C-4424-ABE1-0B8459C7DE34}"/>
              </a:ext>
            </a:extLst>
          </p:cNvPr>
          <p:cNvSpPr/>
          <p:nvPr/>
        </p:nvSpPr>
        <p:spPr>
          <a:xfrm>
            <a:off x="5634774" y="1453073"/>
            <a:ext cx="3525167" cy="647802"/>
          </a:xfrm>
          <a:prstGeom prst="rect">
            <a:avLst/>
          </a:prstGeom>
          <a:solidFill>
            <a:srgbClr val="E1E1F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If the concentration of a </a:t>
            </a:r>
            <a:r>
              <a:rPr lang="en-GB" sz="900" b="1" i="1" u="sng" dirty="0">
                <a:solidFill>
                  <a:schemeClr val="tx1"/>
                </a:solidFill>
              </a:rPr>
              <a:t>product</a:t>
            </a:r>
            <a:r>
              <a:rPr lang="en-GB" sz="900" dirty="0">
                <a:solidFill>
                  <a:schemeClr val="tx1"/>
                </a:solidFill>
              </a:rPr>
              <a:t> is </a:t>
            </a:r>
            <a:r>
              <a:rPr lang="en-GB" sz="900" i="1" dirty="0">
                <a:solidFill>
                  <a:schemeClr val="tx1"/>
                </a:solidFill>
              </a:rPr>
              <a:t>decreased</a:t>
            </a:r>
            <a:r>
              <a:rPr lang="en-GB" sz="900" dirty="0">
                <a:solidFill>
                  <a:schemeClr val="tx1"/>
                </a:solidFill>
              </a:rPr>
              <a:t>, the system is no longer at equilibrium, and according to Le </a:t>
            </a:r>
            <a:r>
              <a:rPr lang="en-GB" sz="900" dirty="0" err="1">
                <a:solidFill>
                  <a:schemeClr val="tx1"/>
                </a:solidFill>
              </a:rPr>
              <a:t>Chatelier’s</a:t>
            </a:r>
            <a:r>
              <a:rPr lang="en-GB" sz="900" dirty="0">
                <a:solidFill>
                  <a:schemeClr val="tx1"/>
                </a:solidFill>
              </a:rPr>
              <a:t> principle, the system will respond by increasing the amount of product; more reactants will react until equilibrium is reached again.</a:t>
            </a:r>
          </a:p>
        </p:txBody>
      </p:sp>
      <p:pic>
        <p:nvPicPr>
          <p:cNvPr id="34" name="Picture 8" descr="http://uoitbiology12u2014.weebly.com/uploads/2/5/8/3/25832527/6242737_ori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108" y="2855789"/>
            <a:ext cx="944985" cy="994351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12552" y="2248219"/>
            <a:ext cx="2319439" cy="25385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2.6 Changing Temperature</a:t>
            </a:r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85572"/>
              </p:ext>
            </p:extLst>
          </p:nvPr>
        </p:nvGraphicFramePr>
        <p:xfrm>
          <a:off x="5627756" y="2649414"/>
          <a:ext cx="4047503" cy="1493520"/>
        </p:xfrm>
        <a:graphic>
          <a:graphicData uri="http://schemas.openxmlformats.org/drawingml/2006/table">
            <a:tbl>
              <a:tblPr firstRow="1" bandRow="1"/>
              <a:tblGrid>
                <a:gridCol w="20814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60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4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000" dirty="0"/>
                        <a:t> if the forward reaction is exothermic…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 if the forward reaction is endothermic…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2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000" dirty="0"/>
                        <a:t>…an increase in temperature</a:t>
                      </a:r>
                      <a:r>
                        <a:rPr lang="en-GB" sz="1000" baseline="0" dirty="0"/>
                        <a:t> d</a:t>
                      </a:r>
                      <a:r>
                        <a:rPr lang="en-GB" sz="1000" dirty="0"/>
                        <a:t>ecreases</a:t>
                      </a:r>
                      <a:r>
                        <a:rPr lang="en-GB" sz="1000" baseline="0" dirty="0"/>
                        <a:t> the amount of products formed.</a:t>
                      </a:r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…an increase in temperature increases</a:t>
                      </a:r>
                      <a:r>
                        <a:rPr lang="en-GB" sz="1000" baseline="0" dirty="0"/>
                        <a:t> the amount of products formed.</a:t>
                      </a:r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2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000" dirty="0"/>
                        <a:t>…a decrease in temperature</a:t>
                      </a:r>
                      <a:r>
                        <a:rPr lang="en-GB" sz="1000" baseline="0" dirty="0"/>
                        <a:t> increases the amount of products formed.</a:t>
                      </a:r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…a decrease in temperature</a:t>
                      </a:r>
                      <a:r>
                        <a:rPr lang="en-GB" sz="1000" baseline="0" dirty="0"/>
                        <a:t> decreases the amount of products formed.</a:t>
                      </a:r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7" name="Rectangle 36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91979" y="4339608"/>
            <a:ext cx="2319439" cy="25385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2.7 Changing Pressure</a:t>
            </a:r>
          </a:p>
        </p:txBody>
      </p:sp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681941"/>
              </p:ext>
            </p:extLst>
          </p:nvPr>
        </p:nvGraphicFramePr>
        <p:xfrm>
          <a:off x="5612635" y="4750056"/>
          <a:ext cx="4038711" cy="1714500"/>
        </p:xfrm>
        <a:graphic>
          <a:graphicData uri="http://schemas.openxmlformats.org/drawingml/2006/table">
            <a:tbl>
              <a:tblPr firstRow="1" bandRow="1"/>
              <a:tblGrid>
                <a:gridCol w="20769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17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38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050" dirty="0"/>
                        <a:t> if the forward reaction produces </a:t>
                      </a:r>
                      <a:r>
                        <a:rPr lang="en-GB" sz="1050" i="1" dirty="0"/>
                        <a:t>more </a:t>
                      </a:r>
                      <a:r>
                        <a:rPr lang="en-GB" sz="1050" dirty="0"/>
                        <a:t>molecules of gas…..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If the  forward reaction produces </a:t>
                      </a:r>
                      <a:r>
                        <a:rPr lang="en-GB" sz="1050" i="1" dirty="0"/>
                        <a:t>fewer</a:t>
                      </a:r>
                      <a:r>
                        <a:rPr lang="en-GB" sz="1050" baseline="0" dirty="0"/>
                        <a:t> </a:t>
                      </a:r>
                      <a:r>
                        <a:rPr lang="en-GB" sz="1050" dirty="0"/>
                        <a:t>molecules of gas…..</a:t>
                      </a: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96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050" dirty="0"/>
                        <a:t>…an increase in pressure decreases</a:t>
                      </a:r>
                      <a:r>
                        <a:rPr lang="en-GB" sz="1050" baseline="0" dirty="0"/>
                        <a:t> the amount of product formed.</a:t>
                      </a:r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…an increase in pressure increases</a:t>
                      </a:r>
                      <a:r>
                        <a:rPr lang="en-GB" sz="1050" baseline="0" dirty="0"/>
                        <a:t> the amount of product formed.</a:t>
                      </a:r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96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050" dirty="0"/>
                        <a:t>…a decrease in pressure</a:t>
                      </a:r>
                      <a:r>
                        <a:rPr lang="en-GB" sz="1050" baseline="0" dirty="0"/>
                        <a:t> increases the amount of product formed.</a:t>
                      </a:r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…a decrease in pressure</a:t>
                      </a:r>
                      <a:r>
                        <a:rPr lang="en-GB" sz="1050" baseline="0" dirty="0"/>
                        <a:t> decreases the amount of product formed.</a:t>
                      </a:r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9" name="Picture 38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4097" y="42953"/>
            <a:ext cx="607268" cy="694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99885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955635"/>
              </p:ext>
            </p:extLst>
          </p:nvPr>
        </p:nvGraphicFramePr>
        <p:xfrm>
          <a:off x="200472" y="188641"/>
          <a:ext cx="4536504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813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75691">
                  <a:extLst>
                    <a:ext uri="{9D8B030D-6E8A-4147-A177-3AD203B41FA5}">
                      <a16:colId xmlns:a16="http://schemas.microsoft.com/office/drawing/2014/main" val="4113284492"/>
                    </a:ext>
                  </a:extLst>
                </a:gridCol>
              </a:tblGrid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What is this symbol '</a:t>
                      </a:r>
                      <a:r>
                        <a:rPr lang="en-GB" sz="900" dirty="0">
                          <a:effectLst/>
                          <a:latin typeface="Cambria Math" panose="02040503050406030204" pitchFamily="18" charset="0"/>
                          <a:ea typeface="DengXian"/>
                          <a:cs typeface="Cambria Math" panose="02040503050406030204" pitchFamily="18" charset="0"/>
                        </a:rPr>
                        <a:t>⇌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' used to represent?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What term is used to describe a chemical reaction in which the forward and reverse reaction rates are the same?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What is produced in the backward reaction in this equilibrium, when the reaction goes from right to left: </a:t>
                      </a:r>
                      <a:r>
                        <a:rPr lang="en-GB" sz="900" dirty="0" err="1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NH₃Cl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(s) </a:t>
                      </a:r>
                      <a:r>
                        <a:rPr lang="en-GB" sz="900" dirty="0">
                          <a:effectLst/>
                          <a:latin typeface="Cambria Math" panose="02040503050406030204" pitchFamily="18" charset="0"/>
                          <a:ea typeface="DengXian"/>
                          <a:cs typeface="Cambria Math" panose="02040503050406030204" pitchFamily="18" charset="0"/>
                        </a:rPr>
                        <a:t>⇌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 NH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Comic Sans MS" panose="030F0702030302020204" pitchFamily="66" charset="0"/>
                        </a:rPr>
                        <a:t>₃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(g) + </a:t>
                      </a:r>
                      <a:r>
                        <a:rPr lang="en-GB" sz="900" dirty="0" err="1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HCl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(g)?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DengXian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39173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If the forwards reaction is endothermic, what can be deduced about the reverse reaction?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DengXian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237200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When a reversible reaction is at equilibrium, which of these statements is true?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The equation for the Haber process is: N₂ + 3H₂ </a:t>
                      </a:r>
                      <a:r>
                        <a:rPr lang="en-GB" sz="900" dirty="0">
                          <a:effectLst/>
                          <a:latin typeface="Cambria Math" panose="02040503050406030204" pitchFamily="18" charset="0"/>
                          <a:ea typeface="DengXian"/>
                          <a:cs typeface="Cambria Math" panose="02040503050406030204" pitchFamily="18" charset="0"/>
                        </a:rPr>
                        <a:t>⇌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 2NH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Comic Sans MS" panose="030F0702030302020204" pitchFamily="66" charset="0"/>
                        </a:rPr>
                        <a:t>₃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. What gases will be present at equilibrium?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DengXian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Higher Tier - One of the stages in </a:t>
                      </a:r>
                      <a:r>
                        <a:rPr lang="en-GB" sz="900" dirty="0" err="1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sulfuric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 acid production is described by this equation: 2SO2(g) + O2(g) </a:t>
                      </a:r>
                      <a:r>
                        <a:rPr lang="en-GB" sz="900" dirty="0">
                          <a:effectLst/>
                          <a:latin typeface="Cambria Math" panose="02040503050406030204" pitchFamily="18" charset="0"/>
                          <a:ea typeface="DengXian"/>
                          <a:cs typeface="Cambria Math" panose="02040503050406030204" pitchFamily="18" charset="0"/>
                        </a:rPr>
                        <a:t>⇌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 2SO3(g). What will happen to the yield of SO3 if the pressure is increased? 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Higher Tier - If the forward reaction in a reversible reaction is endothermic, what will be the effect of decreasing the temperature? 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Higher Tier - What is the effect of decreasing the pressure on the following equilibrium 2NO(g) + O2(g) </a:t>
                      </a:r>
                      <a:r>
                        <a:rPr lang="en-GB" sz="900" dirty="0">
                          <a:effectLst/>
                          <a:latin typeface="Cambria Math" panose="02040503050406030204" pitchFamily="18" charset="0"/>
                          <a:ea typeface="DengXian"/>
                          <a:cs typeface="Cambria Math" panose="02040503050406030204" pitchFamily="18" charset="0"/>
                        </a:rPr>
                        <a:t>⇌</a:t>
                      </a: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 2NO2(g)? 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748937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900" dirty="0">
                          <a:effectLst/>
                          <a:latin typeface="Comic Sans MS" panose="030F0702030302020204" pitchFamily="66" charset="0"/>
                          <a:ea typeface="DengXian"/>
                          <a:cs typeface="Arial" panose="020B0604020202020204" pitchFamily="34" charset="0"/>
                        </a:rPr>
                        <a:t>Higher Tier - What effect on the equilibrium position is produced by adding a catalyst to a system in equilibrium?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827925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533207"/>
              </p:ext>
            </p:extLst>
          </p:nvPr>
        </p:nvGraphicFramePr>
        <p:xfrm>
          <a:off x="200472" y="4049376"/>
          <a:ext cx="4536504" cy="1944401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792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4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88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equilibrium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="0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In chemical reactions, a situation where the forward and backward reactions happen at the same rate, and the concentrations of the substances stay the same.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3588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equilibrium position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A measure of the relative concentrations of substances in an equilibrium, showing if there are more reactants or products at equilibrium.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30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reversible reaction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buFont typeface="+mj-lt"/>
                        <a:buNone/>
                      </a:pPr>
                      <a:r>
                        <a:rPr lang="en-GB" sz="900" b="0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A chemical reaction which can go both ways.</a:t>
                      </a:r>
                    </a:p>
                    <a:p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1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 </a:t>
                      </a:r>
                      <a:r>
                        <a:rPr lang="en-GB" sz="9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Chatelier’s</a:t>
                      </a: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Principle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+mn-lt"/>
                        </a:rPr>
                        <a:t>“if a system is at equilibrium and a change is made to any of the conditions, then the system responds to counteract that change.”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96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Exothermic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Reaction in which energy is given out to the surroundings. The surroundings then have more energy than they started with so the temperature increases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92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Endothermic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i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Reaction in which energy is taken in. The surroundings then have less energy so</a:t>
                      </a:r>
                      <a:r>
                        <a:rPr lang="en-GB" sz="900" b="0" i="0" baseline="0" dirty="0">
                          <a:solidFill>
                            <a:srgbClr val="231F20"/>
                          </a:solidFill>
                          <a:effectLst/>
                          <a:latin typeface="+mn-lt"/>
                        </a:rPr>
                        <a:t> the temperature decreases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1">
            <a:extLst>
              <a:ext uri="{FF2B5EF4-FFF2-40B4-BE49-F238E27FC236}">
                <a16:creationId xmlns:a16="http://schemas.microsoft.com/office/drawing/2014/main" id="{6E29C180-AD54-44DA-B3E3-DC185C1FF9EE}"/>
              </a:ext>
            </a:extLst>
          </p:cNvPr>
          <p:cNvSpPr txBox="1"/>
          <p:nvPr/>
        </p:nvSpPr>
        <p:spPr>
          <a:xfrm>
            <a:off x="5025697" y="605726"/>
            <a:ext cx="45365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https://www.youtube.com/watch?v=BPDkl92NCUs</a:t>
            </a:r>
            <a:r>
              <a:rPr lang="en-GB" dirty="0"/>
              <a:t> for Le </a:t>
            </a:r>
            <a:r>
              <a:rPr lang="en-GB" dirty="0" err="1"/>
              <a:t>Chatelier’s</a:t>
            </a:r>
            <a:r>
              <a:rPr lang="en-GB" dirty="0"/>
              <a:t> principle and the Haber Process.</a:t>
            </a:r>
          </a:p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1ED7009-7F1E-46B8-B91E-8CB9182B976A}"/>
              </a:ext>
            </a:extLst>
          </p:cNvPr>
          <p:cNvSpPr/>
          <p:nvPr/>
        </p:nvSpPr>
        <p:spPr>
          <a:xfrm>
            <a:off x="5025697" y="701231"/>
            <a:ext cx="4536504" cy="110482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53E7C9-93FF-4791-BEA1-DE455A3DA4A3}"/>
              </a:ext>
            </a:extLst>
          </p:cNvPr>
          <p:cNvSpPr/>
          <p:nvPr/>
        </p:nvSpPr>
        <p:spPr>
          <a:xfrm>
            <a:off x="5020112" y="1872732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11C9F8-B6FD-49AB-9AE3-8B89AB8B645D}"/>
              </a:ext>
            </a:extLst>
          </p:cNvPr>
          <p:cNvSpPr/>
          <p:nvPr/>
        </p:nvSpPr>
        <p:spPr>
          <a:xfrm>
            <a:off x="5020112" y="1843259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Chemistry Topic 6: The Rate and Extent of Chemical Change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6FF6400-2FE9-406E-908C-E608E8E96BA6}"/>
              </a:ext>
            </a:extLst>
          </p:cNvPr>
          <p:cNvSpPr/>
          <p:nvPr/>
        </p:nvSpPr>
        <p:spPr>
          <a:xfrm>
            <a:off x="6104968" y="188641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2179301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</TotalTime>
  <Words>845</Words>
  <Application>Microsoft Office PowerPoint</Application>
  <PresentationFormat>A4 Paper (210x297 mm)</PresentationFormat>
  <Paragraphs>68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DengXian</vt:lpstr>
      <vt:lpstr>Arial</vt:lpstr>
      <vt:lpstr>Calibri</vt:lpstr>
      <vt:lpstr>Calibri Light</vt:lpstr>
      <vt:lpstr>Cambria Math</vt:lpstr>
      <vt:lpstr>Comic Sans MS</vt:lpstr>
      <vt:lpstr>Times New Roman</vt:lpstr>
      <vt:lpstr>Wingdings</vt:lpstr>
      <vt:lpstr>Office Theme</vt:lpstr>
      <vt:lpstr>PowerPoint Presentation</vt:lpstr>
      <vt:lpstr>PowerPoint Presentation</vt:lpstr>
    </vt:vector>
  </TitlesOfParts>
  <Company>BCHS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Berry R</dc:creator>
  <cp:lastModifiedBy>Dr R Berry (St Ambrose College)</cp:lastModifiedBy>
  <cp:revision>14</cp:revision>
  <dcterms:created xsi:type="dcterms:W3CDTF">2019-07-08T09:50:59Z</dcterms:created>
  <dcterms:modified xsi:type="dcterms:W3CDTF">2021-11-30T15:36:14Z</dcterms:modified>
</cp:coreProperties>
</file>