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9144000" cy="6858000" type="screen4x3"/>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3" d="100"/>
          <a:sy n="93" d="100"/>
        </p:scale>
        <p:origin x="759" y="5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427418156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5239154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1ADB56A-E8D4-4637-8C23-D2B265052A04}"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8118313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1ADB56A-E8D4-4637-8C23-D2B265052A04}"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960950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1ADB56A-E8D4-4637-8C23-D2B265052A04}" type="datetimeFigureOut">
              <a:rPr lang="en-GB" smtClean="0"/>
              <a:t>02/02/2021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233326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1ADB56A-E8D4-4637-8C23-D2B265052A04}" type="datetimeFigureOut">
              <a:rPr lang="en-GB" smtClean="0"/>
              <a:t>02/02/2021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25139051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DB56A-E8D4-4637-8C23-D2B265052A04}" type="datetimeFigureOut">
              <a:rPr lang="en-GB" smtClean="0"/>
              <a:t>02/02/2021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09997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7907753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1ADB56A-E8D4-4637-8C23-D2B265052A04}" type="datetimeFigureOut">
              <a:rPr lang="en-GB" smtClean="0"/>
              <a:t>02/02/2021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41780701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19762775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1ADB56A-E8D4-4637-8C23-D2B265052A04}" type="datetimeFigureOut">
              <a:rPr lang="en-GB" smtClean="0"/>
              <a:t>02/02/2021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48DBEB2-74FB-485D-AE20-75DC54138FDF}" type="slidenum">
              <a:rPr lang="en-GB" smtClean="0"/>
              <a:t>‹#›</a:t>
            </a:fld>
            <a:endParaRPr lang="en-GB"/>
          </a:p>
        </p:txBody>
      </p:sp>
    </p:spTree>
    <p:extLst>
      <p:ext uri="{BB962C8B-B14F-4D97-AF65-F5344CB8AC3E}">
        <p14:creationId xmlns:p14="http://schemas.microsoft.com/office/powerpoint/2010/main" val="35335088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ADB56A-E8D4-4637-8C23-D2B265052A04}" type="datetimeFigureOut">
              <a:rPr lang="en-GB" smtClean="0"/>
              <a:t>02/02/2021</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48DBEB2-74FB-485D-AE20-75DC54138FDF}" type="slidenum">
              <a:rPr lang="en-GB" smtClean="0"/>
              <a:t>‹#›</a:t>
            </a:fld>
            <a:endParaRPr lang="en-GB"/>
          </a:p>
        </p:txBody>
      </p:sp>
    </p:spTree>
    <p:extLst>
      <p:ext uri="{BB962C8B-B14F-4D97-AF65-F5344CB8AC3E}">
        <p14:creationId xmlns:p14="http://schemas.microsoft.com/office/powerpoint/2010/main" val="1292535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46149" y="2243394"/>
            <a:ext cx="4748832" cy="230734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2: </a:t>
            </a:r>
            <a:r>
              <a:rPr lang="en-GB" sz="900" dirty="0">
                <a:solidFill>
                  <a:schemeClr val="tx1"/>
                </a:solidFill>
                <a:effectLst/>
                <a:ea typeface="Times New Roman" panose="02020603050405020304" pitchFamily="18" charset="0"/>
              </a:rPr>
              <a:t>Explain how  is world population changing? </a:t>
            </a:r>
            <a:endParaRPr lang="en-GB" sz="900" dirty="0">
              <a:solidFill>
                <a:schemeClr val="tx1"/>
              </a:solidFill>
              <a:ea typeface="Times New Roman" panose="02020603050405020304" pitchFamily="18" charset="0"/>
            </a:endParaRPr>
          </a:p>
          <a:p>
            <a:r>
              <a:rPr lang="en-GB" sz="900" dirty="0">
                <a:solidFill>
                  <a:schemeClr val="tx1"/>
                </a:solidFill>
                <a:effectLst/>
                <a:ea typeface="Times New Roman" panose="02020603050405020304" pitchFamily="18" charset="0"/>
              </a:rPr>
              <a:t>Exp</a:t>
            </a:r>
            <a:r>
              <a:rPr lang="en-GB" sz="900" dirty="0">
                <a:solidFill>
                  <a:schemeClr val="tx1"/>
                </a:solidFill>
                <a:ea typeface="Times New Roman" panose="02020603050405020304" pitchFamily="18" charset="0"/>
              </a:rPr>
              <a:t>lain the theories of </a:t>
            </a:r>
            <a:r>
              <a:rPr lang="en-GB" sz="900" i="0" dirty="0">
                <a:solidFill>
                  <a:srgbClr val="231F20"/>
                </a:solidFill>
                <a:effectLst/>
              </a:rPr>
              <a:t>Malthus vs. </a:t>
            </a:r>
            <a:r>
              <a:rPr lang="en-GB" sz="900" i="0" dirty="0" err="1">
                <a:solidFill>
                  <a:srgbClr val="231F20"/>
                </a:solidFill>
                <a:effectLst/>
              </a:rPr>
              <a:t>Boserup</a:t>
            </a:r>
            <a:r>
              <a:rPr lang="en-GB" sz="900" i="0" dirty="0">
                <a:solidFill>
                  <a:srgbClr val="231F20"/>
                </a:solidFill>
                <a:effectLst/>
              </a:rPr>
              <a:t>. Which one do you think best explains population growth and why? </a:t>
            </a:r>
          </a:p>
          <a:p>
            <a:pPr algn="l"/>
            <a:r>
              <a:rPr lang="en-GB" sz="900" dirty="0">
                <a:solidFill>
                  <a:schemeClr val="tx1"/>
                </a:solidFill>
                <a:effectLst/>
                <a:ea typeface="Times New Roman" panose="02020603050405020304" pitchFamily="18" charset="0"/>
              </a:rPr>
              <a:t> </a:t>
            </a:r>
            <a:r>
              <a:rPr lang="en-GB" sz="900" b="1" i="0" dirty="0">
                <a:solidFill>
                  <a:srgbClr val="231F20"/>
                </a:solidFill>
                <a:effectLst/>
                <a:latin typeface="ReithSans"/>
              </a:rPr>
              <a:t>Population growth</a:t>
            </a:r>
          </a:p>
          <a:p>
            <a:r>
              <a:rPr lang="en-GB" sz="900" dirty="0">
                <a:solidFill>
                  <a:srgbClr val="231F20"/>
                </a:solidFill>
                <a:effectLst/>
              </a:rPr>
              <a:t>The world's population does not stay the same. </a:t>
            </a:r>
          </a:p>
          <a:p>
            <a:r>
              <a:rPr lang="en-GB" sz="900" dirty="0">
                <a:solidFill>
                  <a:srgbClr val="231F20"/>
                </a:solidFill>
                <a:effectLst/>
              </a:rPr>
              <a:t>The current population is over 7 billion, and most of the growth has taken place within the last 100 years. In fact, in the late 1990s, the world population was 5.9 billion, which increased to over 7 billion in 2011. During the 1960s the population was half what it is today, </a:t>
            </a:r>
            <a:r>
              <a:rPr lang="en-GB" sz="900" dirty="0" err="1">
                <a:solidFill>
                  <a:srgbClr val="231F20"/>
                </a:solidFill>
                <a:effectLst/>
              </a:rPr>
              <a:t>ie</a:t>
            </a:r>
            <a:r>
              <a:rPr lang="en-GB" sz="900" dirty="0">
                <a:solidFill>
                  <a:srgbClr val="231F20"/>
                </a:solidFill>
                <a:effectLst/>
              </a:rPr>
              <a:t> 3.3 billion.</a:t>
            </a:r>
          </a:p>
          <a:p>
            <a:r>
              <a:rPr lang="en-GB" sz="900" dirty="0">
                <a:solidFill>
                  <a:srgbClr val="231F20"/>
                </a:solidFill>
                <a:effectLst/>
              </a:rPr>
              <a:t>The world population is still growing rapidly. Although the rate of growth is slowing slightly. </a:t>
            </a:r>
          </a:p>
          <a:p>
            <a:endParaRPr lang="en-GB" sz="900" dirty="0">
              <a:solidFill>
                <a:schemeClr val="tx1"/>
              </a:solidFill>
            </a:endParaRPr>
          </a:p>
          <a:p>
            <a:r>
              <a:rPr lang="en-GB" sz="900" b="1" i="0" dirty="0">
                <a:solidFill>
                  <a:srgbClr val="231F20"/>
                </a:solidFill>
                <a:effectLst/>
                <a:latin typeface="ReithSans"/>
              </a:rPr>
              <a:t>Malthusian</a:t>
            </a:r>
            <a:r>
              <a:rPr lang="en-GB" sz="900" b="0" i="0" dirty="0">
                <a:solidFill>
                  <a:srgbClr val="231F20"/>
                </a:solidFill>
                <a:effectLst/>
                <a:latin typeface="ReithSans"/>
              </a:rPr>
              <a:t> theory examines the relationship between population and food production, suggesting that while population grows, food production increases but eventually, this leads to population outstripping food production, leaving much of the world hungry.</a:t>
            </a:r>
          </a:p>
          <a:p>
            <a:pPr algn="l"/>
            <a:r>
              <a:rPr lang="en-GB" sz="900" b="1" i="0" dirty="0" err="1">
                <a:solidFill>
                  <a:srgbClr val="231F20"/>
                </a:solidFill>
                <a:effectLst/>
                <a:latin typeface="ReithSans"/>
              </a:rPr>
              <a:t>Boserupian</a:t>
            </a:r>
            <a:r>
              <a:rPr lang="en-GB" sz="900" b="0" i="0" dirty="0">
                <a:solidFill>
                  <a:srgbClr val="231F20"/>
                </a:solidFill>
                <a:effectLst/>
                <a:latin typeface="ReithSans"/>
              </a:rPr>
              <a:t> theory came much later in 1965, and suggested population growth has a positive impact on people as it forces them to invent new methods to obtain more food when supplies begin to run out. It follows the idea of 'necessity is the mother of invention', and might refer to developments like the green revolution, genetically modified crops, and irrigation systems.</a:t>
            </a:r>
            <a:endParaRPr lang="en-GB" sz="900" dirty="0">
              <a:solidFill>
                <a:schemeClr val="tx1"/>
              </a:solidFill>
            </a:endParaRPr>
          </a:p>
        </p:txBody>
      </p:sp>
      <p:sp>
        <p:nvSpPr>
          <p:cNvPr id="4" name="TextBox 3"/>
          <p:cNvSpPr txBox="1"/>
          <p:nvPr/>
        </p:nvSpPr>
        <p:spPr>
          <a:xfrm>
            <a:off x="14954" y="4590"/>
            <a:ext cx="3305175" cy="253916"/>
          </a:xfrm>
          <a:prstGeom prst="rect">
            <a:avLst/>
          </a:prstGeom>
          <a:noFill/>
        </p:spPr>
        <p:txBody>
          <a:bodyPr wrap="square" rtlCol="0">
            <a:spAutoFit/>
          </a:bodyPr>
          <a:lstStyle/>
          <a:p>
            <a:r>
              <a:rPr lang="en-GB" sz="1050" b="1" dirty="0"/>
              <a:t>A3 - Year 7 Population Problems A3 Revision Sheet </a:t>
            </a:r>
          </a:p>
        </p:txBody>
      </p:sp>
      <p:sp>
        <p:nvSpPr>
          <p:cNvPr id="6" name="Rectangle 5"/>
          <p:cNvSpPr/>
          <p:nvPr/>
        </p:nvSpPr>
        <p:spPr>
          <a:xfrm>
            <a:off x="46336" y="279400"/>
            <a:ext cx="4748832" cy="1943100"/>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1: Explain 2+ human and 2+ physical factors affecting population</a:t>
            </a:r>
          </a:p>
          <a:p>
            <a:pPr algn="l"/>
            <a:r>
              <a:rPr lang="en-GB" sz="900" b="1" i="0" dirty="0">
                <a:solidFill>
                  <a:srgbClr val="231F20"/>
                </a:solidFill>
                <a:effectLst/>
                <a:latin typeface="ReithSans"/>
              </a:rPr>
              <a:t>Human factors: </a:t>
            </a:r>
          </a:p>
          <a:p>
            <a:pPr algn="l"/>
            <a:r>
              <a:rPr lang="en-GB" sz="900" b="0" i="0" dirty="0">
                <a:solidFill>
                  <a:srgbClr val="231F20"/>
                </a:solidFill>
                <a:effectLst/>
                <a:latin typeface="ReithSans"/>
              </a:rPr>
              <a:t>The south east of England covers one tenth of the land area but has over one third of the UK population living there. The south east of England benefits from:</a:t>
            </a:r>
          </a:p>
          <a:p>
            <a:pPr algn="l">
              <a:buFont typeface="Arial" panose="020B0604020202020204" pitchFamily="34" charset="0"/>
              <a:buChar char="•"/>
            </a:pPr>
            <a:r>
              <a:rPr lang="en-GB" sz="900" b="0" i="0" dirty="0">
                <a:solidFill>
                  <a:srgbClr val="231F20"/>
                </a:solidFill>
                <a:effectLst/>
                <a:latin typeface="ReithSans"/>
              </a:rPr>
              <a:t>good transport links</a:t>
            </a:r>
          </a:p>
          <a:p>
            <a:pPr algn="l">
              <a:buFont typeface="Arial" panose="020B0604020202020204" pitchFamily="34" charset="0"/>
              <a:buChar char="•"/>
            </a:pPr>
            <a:r>
              <a:rPr lang="en-GB" sz="900" b="0" i="0" dirty="0">
                <a:solidFill>
                  <a:srgbClr val="231F20"/>
                </a:solidFill>
                <a:effectLst/>
                <a:latin typeface="ReithSans"/>
              </a:rPr>
              <a:t>easy access to the rest of Europe and beyond</a:t>
            </a:r>
          </a:p>
          <a:p>
            <a:pPr algn="l">
              <a:buFont typeface="Arial" panose="020B0604020202020204" pitchFamily="34" charset="0"/>
              <a:buChar char="•"/>
            </a:pPr>
            <a:r>
              <a:rPr lang="en-GB" sz="900" b="0" i="0" dirty="0">
                <a:solidFill>
                  <a:srgbClr val="231F20"/>
                </a:solidFill>
                <a:effectLst/>
                <a:latin typeface="ReithSans"/>
              </a:rPr>
              <a:t>being the seat of Government</a:t>
            </a:r>
          </a:p>
          <a:p>
            <a:pPr algn="l">
              <a:buFont typeface="Arial" panose="020B0604020202020204" pitchFamily="34" charset="0"/>
              <a:buChar char="•"/>
            </a:pPr>
            <a:r>
              <a:rPr lang="en-GB" sz="900" b="0" i="0" dirty="0">
                <a:solidFill>
                  <a:srgbClr val="231F20"/>
                </a:solidFill>
                <a:effectLst/>
                <a:latin typeface="ReithSans"/>
              </a:rPr>
              <a:t>the City - the financial heart of England</a:t>
            </a:r>
          </a:p>
          <a:p>
            <a:pPr algn="l"/>
            <a:r>
              <a:rPr lang="en-GB" sz="900" b="0" i="0" dirty="0">
                <a:solidFill>
                  <a:srgbClr val="231F20"/>
                </a:solidFill>
                <a:effectLst/>
                <a:latin typeface="ReithSans"/>
              </a:rPr>
              <a:t>North West England has a </a:t>
            </a:r>
            <a:r>
              <a:rPr lang="en-GB" sz="900" b="1" i="0" dirty="0">
                <a:solidFill>
                  <a:srgbClr val="231F20"/>
                </a:solidFill>
                <a:effectLst/>
                <a:latin typeface="ReithSans"/>
              </a:rPr>
              <a:t>high population density</a:t>
            </a:r>
            <a:r>
              <a:rPr lang="en-GB" sz="900" b="0" i="0" dirty="0">
                <a:solidFill>
                  <a:srgbClr val="231F20"/>
                </a:solidFill>
                <a:effectLst/>
                <a:latin typeface="ReithSans"/>
              </a:rPr>
              <a:t> because many people located there because of raw materials (coal) and industry.</a:t>
            </a:r>
          </a:p>
          <a:p>
            <a:pPr algn="l"/>
            <a:r>
              <a:rPr lang="en-GB" sz="900" b="1" dirty="0">
                <a:solidFill>
                  <a:srgbClr val="231F20"/>
                </a:solidFill>
                <a:latin typeface="ReithSans"/>
              </a:rPr>
              <a:t>Physical factors: </a:t>
            </a:r>
            <a:endParaRPr lang="en-GB" sz="900" b="1" i="0" dirty="0">
              <a:solidFill>
                <a:srgbClr val="231F20"/>
              </a:solidFill>
              <a:effectLst/>
              <a:latin typeface="ReithSans"/>
            </a:endParaRPr>
          </a:p>
          <a:p>
            <a:pPr algn="l"/>
            <a:r>
              <a:rPr lang="en-GB" sz="900" b="0" i="0" dirty="0">
                <a:solidFill>
                  <a:srgbClr val="231F20"/>
                </a:solidFill>
                <a:effectLst/>
                <a:latin typeface="ReithSans"/>
              </a:rPr>
              <a:t>Scotland has a low population density because:</a:t>
            </a:r>
          </a:p>
          <a:p>
            <a:pPr algn="l">
              <a:buFont typeface="Arial" panose="020B0604020202020204" pitchFamily="34" charset="0"/>
              <a:buChar char="•"/>
            </a:pPr>
            <a:r>
              <a:rPr lang="en-GB" sz="900" b="0" i="0" dirty="0">
                <a:solidFill>
                  <a:srgbClr val="231F20"/>
                </a:solidFill>
                <a:effectLst/>
                <a:latin typeface="ReithSans"/>
              </a:rPr>
              <a:t>some areas of Scotland are remote</a:t>
            </a:r>
          </a:p>
          <a:p>
            <a:pPr algn="l">
              <a:buFont typeface="Arial" panose="020B0604020202020204" pitchFamily="34" charset="0"/>
              <a:buChar char="•"/>
            </a:pPr>
            <a:r>
              <a:rPr lang="en-GB" sz="900" b="0" i="0" dirty="0">
                <a:solidFill>
                  <a:srgbClr val="231F20"/>
                </a:solidFill>
                <a:effectLst/>
                <a:latin typeface="ReithSans"/>
              </a:rPr>
              <a:t>it is mountainous, making areas less accessible</a:t>
            </a:r>
            <a:endParaRPr lang="en-GB" sz="900" dirty="0">
              <a:solidFill>
                <a:schemeClr val="tx1"/>
              </a:solidFill>
            </a:endParaRPr>
          </a:p>
        </p:txBody>
      </p:sp>
      <p:sp>
        <p:nvSpPr>
          <p:cNvPr id="10" name="Rectangle 9"/>
          <p:cNvSpPr/>
          <p:nvPr/>
        </p:nvSpPr>
        <p:spPr>
          <a:xfrm>
            <a:off x="4833206" y="35658"/>
            <a:ext cx="4253644" cy="245068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4: </a:t>
            </a:r>
            <a:r>
              <a:rPr lang="en-GB" sz="900" dirty="0">
                <a:solidFill>
                  <a:srgbClr val="000000"/>
                </a:solidFill>
                <a:effectLst/>
                <a:latin typeface="Calibri" panose="020F0502020204030204" pitchFamily="34" charset="0"/>
                <a:ea typeface="Times New Roman" panose="02020603050405020304" pitchFamily="18" charset="0"/>
                <a:cs typeface="Calibri" panose="020F0502020204030204" pitchFamily="34" charset="0"/>
              </a:rPr>
              <a:t>Why are people moving to the USA? </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r>
              <a:rPr lang="en-GB" sz="900" dirty="0">
                <a:solidFill>
                  <a:schemeClr val="tx1"/>
                </a:solidFill>
              </a:rPr>
              <a:t>Give 2+ reasons why people want to move from Mexico, Latin and South America) to the USA. (Challenge using SEE reasons – Social, Economic, Environmental reasons)</a:t>
            </a:r>
          </a:p>
          <a:p>
            <a:endParaRPr lang="en-GB" sz="900" i="1" dirty="0">
              <a:solidFill>
                <a:schemeClr val="tx1"/>
              </a:solidFill>
            </a:endParaRPr>
          </a:p>
          <a:p>
            <a:r>
              <a:rPr lang="en-GB" sz="900" b="1" dirty="0">
                <a:solidFill>
                  <a:srgbClr val="231F20"/>
                </a:solidFill>
                <a:effectLst/>
              </a:rPr>
              <a:t>Reasons for </a:t>
            </a:r>
            <a:r>
              <a:rPr lang="en-GB" sz="900" b="1" dirty="0">
                <a:solidFill>
                  <a:srgbClr val="231F20"/>
                </a:solidFill>
              </a:rPr>
              <a:t>migrating from </a:t>
            </a:r>
            <a:r>
              <a:rPr lang="en-GB" sz="900" b="1" dirty="0">
                <a:solidFill>
                  <a:srgbClr val="231F20"/>
                </a:solidFill>
                <a:effectLst/>
              </a:rPr>
              <a:t>Mexico to the USA</a:t>
            </a:r>
          </a:p>
          <a:p>
            <a:r>
              <a:rPr lang="en-GB" sz="900" dirty="0">
                <a:solidFill>
                  <a:srgbClr val="231F20"/>
                </a:solidFill>
                <a:effectLst/>
              </a:rPr>
              <a:t>Young people tend to migrate, leaving the old and the very young.</a:t>
            </a:r>
          </a:p>
          <a:p>
            <a:r>
              <a:rPr lang="en-GB" sz="900" dirty="0">
                <a:solidFill>
                  <a:srgbClr val="231F20"/>
                </a:solidFill>
                <a:effectLst/>
              </a:rPr>
              <a:t>Legal and illegal immigrants together send some $6 billion a year back to Mexico. Certain villages such as Santa Ines have lost two thirds of their inhabitants.</a:t>
            </a:r>
          </a:p>
          <a:p>
            <a:r>
              <a:rPr lang="en-GB" sz="900" dirty="0">
                <a:solidFill>
                  <a:srgbClr val="231F20"/>
                </a:solidFill>
                <a:effectLst/>
              </a:rPr>
              <a:t>There is a large wage gap between the USA and Mexico. Wages remain significantly higher in the USA for a large portion of the population. This attracts many Mexicans to the USA.</a:t>
            </a:r>
          </a:p>
          <a:p>
            <a:r>
              <a:rPr lang="en-GB" sz="900" dirty="0">
                <a:solidFill>
                  <a:srgbClr val="231F20"/>
                </a:solidFill>
                <a:effectLst/>
              </a:rPr>
              <a:t>Many people find living in rural Mexico a struggle because they have to survive with very little money. Farmland is often overworked and farms are small.</a:t>
            </a:r>
          </a:p>
          <a:p>
            <a:r>
              <a:rPr lang="en-GB" sz="900" dirty="0">
                <a:solidFill>
                  <a:srgbClr val="231F20"/>
                </a:solidFill>
                <a:effectLst/>
              </a:rPr>
              <a:t>It is estimated that 10,000 people try to smuggle themselves over the border every week. One in three get caught and those that do are likely to continue trying to cross the border at least twice a year.</a:t>
            </a:r>
            <a:endParaRPr lang="en-GB" sz="900" dirty="0">
              <a:solidFill>
                <a:schemeClr val="tx1"/>
              </a:solidFill>
            </a:endParaRPr>
          </a:p>
          <a:p>
            <a:endParaRPr lang="en-GB" sz="900" dirty="0">
              <a:solidFill>
                <a:schemeClr val="tx1"/>
              </a:solidFill>
            </a:endParaRPr>
          </a:p>
        </p:txBody>
      </p:sp>
      <p:sp>
        <p:nvSpPr>
          <p:cNvPr id="13" name="Rectangle 12"/>
          <p:cNvSpPr/>
          <p:nvPr/>
        </p:nvSpPr>
        <p:spPr>
          <a:xfrm>
            <a:off x="4826571" y="2549830"/>
            <a:ext cx="4233809" cy="1570107"/>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5: Give 2+ impacts of people moving from Mexico (and South and Central America) to the USA</a:t>
            </a:r>
          </a:p>
          <a:p>
            <a:r>
              <a:rPr lang="en-GB" sz="900" dirty="0">
                <a:solidFill>
                  <a:schemeClr val="tx1"/>
                </a:solidFill>
              </a:rPr>
              <a:t>(Challenge using SEE reasons – Social, Economic, Environmental reasons)</a:t>
            </a:r>
          </a:p>
          <a:p>
            <a:r>
              <a:rPr lang="en-GB" sz="900" dirty="0">
                <a:solidFill>
                  <a:schemeClr val="tx1"/>
                </a:solidFill>
              </a:rPr>
              <a:t>Impacts on </a:t>
            </a:r>
            <a:r>
              <a:rPr lang="en-GB" sz="900" dirty="0" err="1">
                <a:solidFill>
                  <a:schemeClr val="tx1"/>
                </a:solidFill>
              </a:rPr>
              <a:t>USA</a:t>
            </a:r>
            <a:r>
              <a:rPr lang="en-GB" sz="900" dirty="0" err="1">
                <a:effectLst/>
                <a:latin typeface="Calibri" panose="020F0502020204030204" pitchFamily="34" charset="0"/>
                <a:ea typeface="Times New Roman" panose="02020603050405020304" pitchFamily="18" charset="0"/>
                <a:cs typeface="Arial" panose="020B0604020202020204" pitchFamily="34" charset="0"/>
              </a:rPr>
              <a:t>ts</a:t>
            </a:r>
            <a:r>
              <a:rPr lang="en-GB" sz="900" dirty="0">
                <a:effectLst/>
                <a:latin typeface="Calibri" panose="020F0502020204030204" pitchFamily="34" charset="0"/>
                <a:ea typeface="Times New Roman" panose="02020603050405020304" pitchFamily="18" charset="0"/>
                <a:cs typeface="Arial" panose="020B0604020202020204" pitchFamily="34" charset="0"/>
              </a:rPr>
              <a:t> the USA millions of dollars for border patrols and prisons</a:t>
            </a:r>
            <a:endParaRPr lang="en-GB" sz="900" dirty="0">
              <a:effectLst/>
              <a:latin typeface="Cambria" panose="02040503050406030204" pitchFamily="18" charset="0"/>
              <a:ea typeface="MS Mincho" panose="02020609040205080304" pitchFamily="49" charset="-128"/>
              <a:cs typeface="Times New Roman" panose="02020603050405020304" pitchFamily="18" charset="0"/>
            </a:endParaRPr>
          </a:p>
          <a:p>
            <a:pPr marL="342900" marR="304800" lvl="0" indent="-342900">
              <a:buFont typeface="Symbol" panose="05050102010706020507" pitchFamily="18" charset="2"/>
              <a:buChar char=""/>
            </a:pPr>
            <a:r>
              <a:rPr lang="en-GB" sz="9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Migrant workers keep wages low which affects Americans</a:t>
            </a:r>
            <a:endParaRPr lang="en-GB" sz="9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p>
            <a:pPr marL="342900" marR="304800" lvl="0" indent="-342900">
              <a:buFont typeface="Symbol" panose="05050102010706020507" pitchFamily="18" charset="2"/>
              <a:buChar char=""/>
            </a:pPr>
            <a:r>
              <a:rPr lang="en-GB" sz="9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They cause problems in cities due cultural and racial issues</a:t>
            </a:r>
            <a:endParaRPr lang="en-GB" sz="9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p>
            <a:pPr marL="342900" marR="304800" lvl="0" indent="-342900">
              <a:buFont typeface="Symbol" panose="05050102010706020507" pitchFamily="18" charset="2"/>
              <a:buChar char=""/>
            </a:pPr>
            <a:r>
              <a:rPr lang="en-GB" sz="9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Mexican migrants benefit the US economy by working for low wages</a:t>
            </a:r>
            <a:endParaRPr lang="en-GB" sz="9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p>
            <a:pPr marL="342900" marR="304800" lvl="0" indent="-342900">
              <a:buFont typeface="Symbol" panose="05050102010706020507" pitchFamily="18" charset="2"/>
              <a:buChar char=""/>
            </a:pPr>
            <a:r>
              <a:rPr lang="en-GB" sz="9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Mexican culture has enriched the US border states with food, language and music</a:t>
            </a:r>
            <a:endParaRPr lang="en-GB" sz="9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p>
            <a:pPr marL="342900" lvl="0" indent="-342900">
              <a:buFont typeface="Symbol" panose="05050102010706020507" pitchFamily="18" charset="2"/>
              <a:buChar char=""/>
            </a:pPr>
            <a:r>
              <a:rPr lang="en-GB" sz="900" dirty="0">
                <a:solidFill>
                  <a:schemeClr val="tx1"/>
                </a:solidFill>
                <a:effectLst/>
                <a:latin typeface="Calibri" panose="020F0502020204030204" pitchFamily="34" charset="0"/>
                <a:ea typeface="Times New Roman" panose="02020603050405020304" pitchFamily="18" charset="0"/>
                <a:cs typeface="Arial" panose="020B0604020202020204" pitchFamily="34" charset="0"/>
              </a:rPr>
              <a:t>The incidents of TB has been increasing greatly due to the increased migration</a:t>
            </a:r>
            <a:endParaRPr lang="en-GB" sz="900" dirty="0">
              <a:solidFill>
                <a:schemeClr val="tx1"/>
              </a:solidFill>
              <a:effectLst/>
              <a:latin typeface="Cambria" panose="02040503050406030204" pitchFamily="18" charset="0"/>
              <a:ea typeface="MS Mincho" panose="02020609040205080304" pitchFamily="49" charset="-128"/>
              <a:cs typeface="Times New Roman" panose="02020603050405020304" pitchFamily="18" charset="0"/>
            </a:endParaRPr>
          </a:p>
          <a:p>
            <a:r>
              <a:rPr lang="en-GB" sz="900" dirty="0">
                <a:solidFill>
                  <a:schemeClr val="tx1"/>
                </a:solidFill>
              </a:rPr>
              <a:t>Overall… </a:t>
            </a:r>
          </a:p>
        </p:txBody>
      </p:sp>
      <p:sp>
        <p:nvSpPr>
          <p:cNvPr id="15" name="Rectangle 14"/>
          <p:cNvSpPr/>
          <p:nvPr/>
        </p:nvSpPr>
        <p:spPr>
          <a:xfrm>
            <a:off x="4833991" y="4183421"/>
            <a:ext cx="4233809" cy="263647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Population Key terms: What words or terms are important?</a:t>
            </a:r>
          </a:p>
          <a:p>
            <a:r>
              <a:rPr lang="en-GB" sz="900" dirty="0">
                <a:solidFill>
                  <a:schemeClr val="tx1"/>
                </a:solidFill>
              </a:rPr>
              <a:t> </a:t>
            </a:r>
          </a:p>
          <a:p>
            <a:pPr marL="342900" indent="-342900">
              <a:buFont typeface="+mj-lt"/>
              <a:buAutoNum type="arabicPeriod"/>
            </a:pPr>
            <a:r>
              <a:rPr lang="en-GB" sz="900" b="1" dirty="0">
                <a:solidFill>
                  <a:schemeClr val="tx1"/>
                </a:solidFill>
                <a:ea typeface="Times New Roman" panose="02020603050405020304" pitchFamily="18" charset="0"/>
                <a:cs typeface="Calibri" panose="020F0502020204030204" pitchFamily="34" charset="0"/>
              </a:rPr>
              <a:t>Migrant:</a:t>
            </a:r>
            <a:r>
              <a:rPr lang="en-GB" sz="900" dirty="0">
                <a:solidFill>
                  <a:schemeClr val="tx1"/>
                </a:solidFill>
                <a:ea typeface="Times New Roman" panose="02020603050405020304" pitchFamily="18" charset="0"/>
                <a:cs typeface="Calibri" panose="020F0502020204030204" pitchFamily="34" charset="0"/>
              </a:rPr>
              <a:t> someone who moves to a new place within a </a:t>
            </a:r>
            <a:r>
              <a:rPr lang="en-GB" sz="900" dirty="0" err="1">
                <a:solidFill>
                  <a:schemeClr val="tx1"/>
                </a:solidFill>
                <a:ea typeface="Times New Roman" panose="02020603050405020304" pitchFamily="18" charset="0"/>
                <a:cs typeface="Calibri" panose="020F0502020204030204" pitchFamily="34" charset="0"/>
              </a:rPr>
              <a:t>countyr</a:t>
            </a:r>
            <a:r>
              <a:rPr lang="en-GB" sz="900" dirty="0">
                <a:solidFill>
                  <a:schemeClr val="tx1"/>
                </a:solidFill>
                <a:ea typeface="Times New Roman" panose="02020603050405020304" pitchFamily="18" charset="0"/>
                <a:cs typeface="Calibri" panose="020F0502020204030204" pitchFamily="34" charset="0"/>
              </a:rPr>
              <a:t> or between country. </a:t>
            </a:r>
            <a:endParaRPr lang="en-GB" sz="900" b="1" dirty="0">
              <a:ea typeface="Times New Roman" panose="02020603050405020304" pitchFamily="18" charset="0"/>
              <a:cs typeface="Calibri" panose="020F0502020204030204" pitchFamily="34" charset="0"/>
            </a:endParaRPr>
          </a:p>
          <a:p>
            <a:pPr marL="342900" indent="-342900">
              <a:buFont typeface="+mj-lt"/>
              <a:buAutoNum type="arabicPeriod"/>
            </a:pPr>
            <a:r>
              <a:rPr lang="en-GB" sz="900" b="1" dirty="0">
                <a:solidFill>
                  <a:schemeClr val="tx1"/>
                </a:solidFill>
                <a:ea typeface="Times New Roman" panose="02020603050405020304" pitchFamily="18" charset="0"/>
                <a:cs typeface="Calibri" panose="020F0502020204030204" pitchFamily="34" charset="0"/>
              </a:rPr>
              <a:t>Immigrant:</a:t>
            </a:r>
            <a:r>
              <a:rPr lang="en-GB" sz="900" b="1" dirty="0">
                <a:solidFill>
                  <a:schemeClr val="tx1"/>
                </a:solidFill>
                <a:effectLst/>
                <a:ea typeface="Times New Roman" panose="02020603050405020304" pitchFamily="18" charset="0"/>
                <a:cs typeface="Calibri" panose="020F0502020204030204" pitchFamily="34" charset="0"/>
              </a:rPr>
              <a:t> </a:t>
            </a:r>
            <a:r>
              <a:rPr lang="en-GB" sz="900" dirty="0">
                <a:solidFill>
                  <a:schemeClr val="tx1"/>
                </a:solidFill>
                <a:effectLst/>
                <a:ea typeface="Times New Roman" panose="02020603050405020304" pitchFamily="18" charset="0"/>
                <a:cs typeface="Calibri" panose="020F0502020204030204" pitchFamily="34" charset="0"/>
              </a:rPr>
              <a:t>someone going into a new country. </a:t>
            </a:r>
            <a:endParaRPr lang="en-GB" sz="900" dirty="0">
              <a:effectLst/>
              <a:ea typeface="Times New Roman" panose="02020603050405020304" pitchFamily="18" charset="0"/>
              <a:cs typeface="Calibri" panose="020F0502020204030204" pitchFamily="34" charset="0"/>
            </a:endParaRPr>
          </a:p>
          <a:p>
            <a:pPr marL="342900" indent="-342900">
              <a:buFont typeface="+mj-lt"/>
              <a:buAutoNum type="arabicPeriod"/>
            </a:pPr>
            <a:r>
              <a:rPr lang="en-GB" sz="900" b="1" dirty="0">
                <a:solidFill>
                  <a:schemeClr val="tx1"/>
                </a:solidFill>
                <a:cs typeface="Calibri" panose="020F0502020204030204" pitchFamily="34" charset="0"/>
              </a:rPr>
              <a:t>High p</a:t>
            </a:r>
            <a:r>
              <a:rPr lang="en-GB" sz="900" b="1" dirty="0">
                <a:solidFill>
                  <a:schemeClr val="tx1"/>
                </a:solidFill>
                <a:effectLst/>
                <a:ea typeface="Times New Roman" panose="02020603050405020304" pitchFamily="18" charset="0"/>
                <a:cs typeface="Calibri" panose="020F0502020204030204" pitchFamily="34" charset="0"/>
              </a:rPr>
              <a:t>opulation density: </a:t>
            </a:r>
            <a:r>
              <a:rPr lang="en-GB" sz="900" dirty="0">
                <a:solidFill>
                  <a:schemeClr val="tx1"/>
                </a:solidFill>
                <a:cs typeface="Calibri" panose="020F0502020204030204" pitchFamily="34" charset="0"/>
              </a:rPr>
              <a:t>high number of people per km squared or km². </a:t>
            </a:r>
          </a:p>
          <a:p>
            <a:pPr marL="342900" indent="-342900">
              <a:buFont typeface="+mj-lt"/>
              <a:buAutoNum type="arabicPeriod"/>
            </a:pPr>
            <a:r>
              <a:rPr lang="en-GB" sz="900" b="1" dirty="0">
                <a:solidFill>
                  <a:schemeClr val="tx1"/>
                </a:solidFill>
                <a:cs typeface="Calibri" panose="020F0502020204030204" pitchFamily="34" charset="0"/>
              </a:rPr>
              <a:t>Low p</a:t>
            </a:r>
            <a:r>
              <a:rPr lang="en-GB" sz="900" b="1" dirty="0">
                <a:solidFill>
                  <a:schemeClr val="tx1"/>
                </a:solidFill>
                <a:effectLst/>
                <a:ea typeface="Times New Roman" panose="02020603050405020304" pitchFamily="18" charset="0"/>
                <a:cs typeface="Calibri" panose="020F0502020204030204" pitchFamily="34" charset="0"/>
              </a:rPr>
              <a:t>opulation density: </a:t>
            </a:r>
            <a:r>
              <a:rPr lang="en-GB" sz="900" dirty="0">
                <a:solidFill>
                  <a:schemeClr val="tx1"/>
                </a:solidFill>
                <a:cs typeface="Calibri" panose="020F0502020204030204" pitchFamily="34" charset="0"/>
              </a:rPr>
              <a:t>low number of people per km squared or km². </a:t>
            </a:r>
          </a:p>
          <a:p>
            <a:pPr marL="342900" indent="-342900">
              <a:buFont typeface="+mj-lt"/>
              <a:buAutoNum type="arabicPeriod"/>
            </a:pPr>
            <a:r>
              <a:rPr lang="en-GB" sz="900" b="1" dirty="0">
                <a:solidFill>
                  <a:schemeClr val="tx1"/>
                </a:solidFill>
                <a:cs typeface="Calibri" panose="020F0502020204030204" pitchFamily="34" charset="0"/>
              </a:rPr>
              <a:t>Population distribution: </a:t>
            </a:r>
            <a:r>
              <a:rPr lang="en-GB" sz="900" dirty="0">
                <a:solidFill>
                  <a:schemeClr val="tx1"/>
                </a:solidFill>
                <a:cs typeface="Calibri" panose="020F0502020204030204" pitchFamily="34" charset="0"/>
              </a:rPr>
              <a:t>how people are spread out in a place e.g. more people live in cities than mountainous areas.</a:t>
            </a:r>
          </a:p>
          <a:p>
            <a:pPr marL="342900" indent="-342900">
              <a:buFont typeface="+mj-lt"/>
              <a:buAutoNum type="arabicPeriod"/>
            </a:pPr>
            <a:r>
              <a:rPr lang="en-GB" sz="900" b="1" dirty="0">
                <a:solidFill>
                  <a:schemeClr val="tx1"/>
                </a:solidFill>
                <a:cs typeface="Calibri" panose="020F0502020204030204" pitchFamily="34" charset="0"/>
              </a:rPr>
              <a:t>HDI: </a:t>
            </a:r>
            <a:r>
              <a:rPr lang="en-GB" sz="900" dirty="0">
                <a:solidFill>
                  <a:schemeClr val="tx1"/>
                </a:solidFill>
                <a:cs typeface="Calibri" panose="020F0502020204030204" pitchFamily="34" charset="0"/>
              </a:rPr>
              <a:t>Human Development Index to measure country’s development.</a:t>
            </a:r>
          </a:p>
          <a:p>
            <a:pPr marL="342900" indent="-342900">
              <a:buFont typeface="+mj-lt"/>
              <a:buAutoNum type="arabicPeriod"/>
            </a:pPr>
            <a:r>
              <a:rPr lang="en-GB" sz="900" b="1" dirty="0">
                <a:solidFill>
                  <a:schemeClr val="tx1"/>
                </a:solidFill>
                <a:cs typeface="Calibri" panose="020F0502020204030204" pitchFamily="34" charset="0"/>
              </a:rPr>
              <a:t>Economic factors: </a:t>
            </a:r>
            <a:r>
              <a:rPr lang="en-GB" sz="900" dirty="0">
                <a:solidFill>
                  <a:schemeClr val="tx1"/>
                </a:solidFill>
                <a:cs typeface="Calibri" panose="020F0502020204030204" pitchFamily="34" charset="0"/>
              </a:rPr>
              <a:t>reasons for moving to do with jobs, incomes or new opportunities.</a:t>
            </a:r>
          </a:p>
          <a:p>
            <a:pPr marL="342900" indent="-342900">
              <a:buFont typeface="+mj-lt"/>
              <a:buAutoNum type="arabicPeriod"/>
            </a:pPr>
            <a:r>
              <a:rPr lang="en-GB" sz="900" b="1" dirty="0">
                <a:solidFill>
                  <a:schemeClr val="tx1"/>
                </a:solidFill>
                <a:cs typeface="Calibri" panose="020F0502020204030204" pitchFamily="34" charset="0"/>
              </a:rPr>
              <a:t>American Dream: </a:t>
            </a:r>
            <a:r>
              <a:rPr lang="en-GB" sz="900" dirty="0">
                <a:solidFill>
                  <a:schemeClr val="tx1"/>
                </a:solidFill>
                <a:cs typeface="Calibri" panose="020F0502020204030204" pitchFamily="34" charset="0"/>
              </a:rPr>
              <a:t>something people aspire to in the USA, to achieve and make a good life for their family. </a:t>
            </a:r>
          </a:p>
          <a:p>
            <a:pPr marL="342900" indent="-342900">
              <a:buFont typeface="+mj-lt"/>
              <a:buAutoNum type="arabicPeriod"/>
            </a:pPr>
            <a:r>
              <a:rPr lang="en-GB" sz="900" b="1" dirty="0">
                <a:solidFill>
                  <a:schemeClr val="tx1"/>
                </a:solidFill>
                <a:cs typeface="Calibri" panose="020F0502020204030204" pitchFamily="34" charset="0"/>
              </a:rPr>
              <a:t>Push factor: </a:t>
            </a:r>
            <a:r>
              <a:rPr lang="en-GB" sz="900" dirty="0">
                <a:solidFill>
                  <a:schemeClr val="tx1"/>
                </a:solidFill>
                <a:cs typeface="Calibri" panose="020F0502020204030204" pitchFamily="34" charset="0"/>
              </a:rPr>
              <a:t>reasons forcing people to leave a place, can be physical or human factors such as floods or war.</a:t>
            </a:r>
          </a:p>
          <a:p>
            <a:pPr marL="342900" indent="-342900">
              <a:buFont typeface="+mj-lt"/>
              <a:buAutoNum type="arabicPeriod"/>
            </a:pPr>
            <a:r>
              <a:rPr lang="en-GB" sz="900" b="1" dirty="0">
                <a:solidFill>
                  <a:schemeClr val="tx1"/>
                </a:solidFill>
                <a:cs typeface="Calibri" panose="020F0502020204030204" pitchFamily="34" charset="0"/>
              </a:rPr>
              <a:t>Pull factor: </a:t>
            </a:r>
            <a:r>
              <a:rPr lang="en-GB" sz="900" dirty="0">
                <a:solidFill>
                  <a:schemeClr val="tx1"/>
                </a:solidFill>
                <a:cs typeface="Calibri" panose="020F0502020204030204" pitchFamily="34" charset="0"/>
              </a:rPr>
              <a:t>reasons attracting people to move to a new place, can be physical or human factors such as a warm climate or more outdoor lifestyle.</a:t>
            </a:r>
            <a:endParaRPr lang="en-GB" sz="900" dirty="0"/>
          </a:p>
        </p:txBody>
      </p:sp>
      <p:sp>
        <p:nvSpPr>
          <p:cNvPr id="17" name="Rectangle 16"/>
          <p:cNvSpPr/>
          <p:nvPr/>
        </p:nvSpPr>
        <p:spPr>
          <a:xfrm>
            <a:off x="46149" y="4603898"/>
            <a:ext cx="4749019" cy="221600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68580" tIns="34290" rIns="68580" bIns="34290" numCol="1" spcCol="0" rtlCol="0" fromWordArt="0" anchor="ctr" anchorCtr="0" forceAA="0" compatLnSpc="1">
            <a:prstTxWarp prst="textNoShape">
              <a:avLst/>
            </a:prstTxWarp>
            <a:noAutofit/>
          </a:bodyPr>
          <a:lstStyle/>
          <a:p>
            <a:r>
              <a:rPr lang="en-GB" sz="900" dirty="0">
                <a:solidFill>
                  <a:schemeClr val="tx1"/>
                </a:solidFill>
              </a:rPr>
              <a:t>Box 3: Who is Enrique and why was he so desperate to leave Zacatecas for the USA? </a:t>
            </a:r>
          </a:p>
          <a:p>
            <a:r>
              <a:rPr lang="en-GB" sz="900" dirty="0">
                <a:solidFill>
                  <a:schemeClr val="tx1"/>
                </a:solidFill>
              </a:rPr>
              <a:t>(Challenge using SEE reasons – Social, Economic, Environmental reasons)</a:t>
            </a:r>
          </a:p>
          <a:p>
            <a:r>
              <a:rPr lang="en-GB" sz="675" i="1" dirty="0">
                <a:solidFill>
                  <a:schemeClr val="tx1"/>
                </a:solidFill>
              </a:rPr>
              <a:t>E.g. There are higher wages in the UK than in Eastern Europe for jobs, such as working as a plumber or dentist, this is an economic reason because…   </a:t>
            </a:r>
          </a:p>
          <a:p>
            <a:endParaRPr lang="en-GB" sz="675" i="1" dirty="0">
              <a:solidFill>
                <a:schemeClr val="tx1"/>
              </a:solidFill>
            </a:endParaRPr>
          </a:p>
          <a:p>
            <a:r>
              <a:rPr lang="en-GB" altLang="en-US" sz="900" dirty="0">
                <a:solidFill>
                  <a:schemeClr val="tx1"/>
                </a:solidFill>
                <a:latin typeface="+mn-lt"/>
              </a:rPr>
              <a:t>Enrique </a:t>
            </a:r>
            <a:r>
              <a:rPr lang="en-GB" altLang="en-US" sz="900" dirty="0" err="1">
                <a:solidFill>
                  <a:schemeClr val="tx1"/>
                </a:solidFill>
                <a:latin typeface="+mn-lt"/>
              </a:rPr>
              <a:t>Aquilar</a:t>
            </a:r>
            <a:r>
              <a:rPr lang="en-GB" altLang="en-US" sz="900" dirty="0">
                <a:solidFill>
                  <a:schemeClr val="tx1"/>
                </a:solidFill>
                <a:latin typeface="+mn-lt"/>
              </a:rPr>
              <a:t> </a:t>
            </a:r>
            <a:r>
              <a:rPr lang="en-GB" altLang="en-US" sz="900" dirty="0" err="1">
                <a:solidFill>
                  <a:schemeClr val="tx1"/>
                </a:solidFill>
                <a:latin typeface="+mn-lt"/>
              </a:rPr>
              <a:t>Canchola</a:t>
            </a:r>
            <a:r>
              <a:rPr lang="en-GB" altLang="en-US" sz="900" dirty="0">
                <a:solidFill>
                  <a:schemeClr val="tx1"/>
                </a:solidFill>
                <a:latin typeface="+mn-lt"/>
              </a:rPr>
              <a:t>, 42, disguised himself to try -- unsuccessfully -- to sneak across the border from Mexico to the U.S. at the San Ysidro crossing, which can be seen in the background.</a:t>
            </a:r>
          </a:p>
          <a:p>
            <a:endParaRPr lang="en-GB" sz="900" dirty="0">
              <a:solidFill>
                <a:schemeClr val="tx1"/>
              </a:solidFill>
            </a:endParaRPr>
          </a:p>
          <a:p>
            <a:r>
              <a:rPr lang="en-GB" sz="900" dirty="0">
                <a:solidFill>
                  <a:schemeClr val="tx1"/>
                </a:solidFill>
              </a:rPr>
              <a:t>Use the mystery cards to identify 4+ reasons why he was trying to leave Mexico and get into the USA? </a:t>
            </a:r>
          </a:p>
          <a:p>
            <a:endParaRPr lang="en-GB" sz="900" dirty="0">
              <a:solidFill>
                <a:schemeClr val="tx1"/>
              </a:solidFill>
            </a:endParaRPr>
          </a:p>
          <a:p>
            <a:r>
              <a:rPr lang="en-GB" sz="900" dirty="0">
                <a:solidFill>
                  <a:schemeClr val="tx1"/>
                </a:solidFill>
              </a:rPr>
              <a:t>Challenge: Use SEE </a:t>
            </a:r>
            <a:r>
              <a:rPr lang="en-GB" sz="900" dirty="0" err="1">
                <a:solidFill>
                  <a:schemeClr val="tx1"/>
                </a:solidFill>
              </a:rPr>
              <a:t>categoires</a:t>
            </a:r>
            <a:r>
              <a:rPr lang="en-GB" sz="900" dirty="0">
                <a:solidFill>
                  <a:schemeClr val="tx1"/>
                </a:solidFill>
              </a:rPr>
              <a:t> in your work.</a:t>
            </a: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a:p>
            <a:endParaRPr lang="en-GB" sz="900" dirty="0">
              <a:solidFill>
                <a:schemeClr val="tx1"/>
              </a:solidFill>
            </a:endParaRPr>
          </a:p>
        </p:txBody>
      </p:sp>
    </p:spTree>
    <p:extLst>
      <p:ext uri="{BB962C8B-B14F-4D97-AF65-F5344CB8AC3E}">
        <p14:creationId xmlns:p14="http://schemas.microsoft.com/office/powerpoint/2010/main" val="630973993"/>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9529F7DCF7BC447A808961AF02188C3" ma:contentTypeVersion="6" ma:contentTypeDescription="Create a new document." ma:contentTypeScope="" ma:versionID="50bdeca36e0247d1ab0868d381a1f35f">
  <xsd:schema xmlns:xsd="http://www.w3.org/2001/XMLSchema" xmlns:xs="http://www.w3.org/2001/XMLSchema" xmlns:p="http://schemas.microsoft.com/office/2006/metadata/properties" xmlns:ns2="011c272d-8a03-4b7a-811f-b61a10107f43" xmlns:ns3="99667eb0-aa97-447c-a0d9-525e59e5c630" targetNamespace="http://schemas.microsoft.com/office/2006/metadata/properties" ma:root="true" ma:fieldsID="5781e9067d7912a863817404cc879883" ns2:_="" ns3:_="">
    <xsd:import namespace="011c272d-8a03-4b7a-811f-b61a10107f43"/>
    <xsd:import namespace="99667eb0-aa97-447c-a0d9-525e59e5c6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3:MediaServiceMetadata" minOccurs="0"/>
                <xsd:element ref="ns3:MediaServiceFast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11c272d-8a03-4b7a-811f-b61a10107f43"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schema>
  <xsd:schema xmlns:xsd="http://www.w3.org/2001/XMLSchema" xmlns:xs="http://www.w3.org/2001/XMLSchema" xmlns:dms="http://schemas.microsoft.com/office/2006/documentManagement/types" xmlns:pc="http://schemas.microsoft.com/office/infopath/2007/PartnerControls" targetNamespace="99667eb0-aa97-447c-a0d9-525e59e5c630" elementFormDefault="qualified">
    <xsd:import namespace="http://schemas.microsoft.com/office/2006/documentManagement/types"/>
    <xsd:import namespace="http://schemas.microsoft.com/office/infopath/2007/PartnerControls"/>
    <xsd:element name="MediaServiceMetadata" ma:index="12" nillable="true" ma:displayName="MediaServiceMetadata" ma:description="" ma:hidden="true" ma:internalName="MediaServiceMetadata" ma:readOnly="true">
      <xsd:simpleType>
        <xsd:restriction base="dms:Note"/>
      </xsd:simpleType>
    </xsd:element>
    <xsd:element name="MediaServiceFastMetadata" ma:index="13" nillable="true" ma:displayName="MediaServiceFastMetadata" ma:description="" ma:hidden="true" ma:internalName="MediaServiceFast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E04FDEC-F530-45B0-A688-8167A2087F9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11c272d-8a03-4b7a-811f-b61a10107f43"/>
    <ds:schemaRef ds:uri="99667eb0-aa97-447c-a0d9-525e59e5c6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5E129FE-1B40-438E-A5CE-DA08D859E8E9}">
  <ds:schemaRefs>
    <ds:schemaRef ds:uri="011c272d-8a03-4b7a-811f-b61a10107f43"/>
    <ds:schemaRef ds:uri="http://purl.org/dc/elements/1.1/"/>
    <ds:schemaRef ds:uri="http://schemas.microsoft.com/office/2006/documentManagement/types"/>
    <ds:schemaRef ds:uri="http://www.w3.org/XML/1998/namespace"/>
    <ds:schemaRef ds:uri="http://schemas.microsoft.com/office/infopath/2007/PartnerControls"/>
    <ds:schemaRef ds:uri="http://purl.org/dc/terms/"/>
    <ds:schemaRef ds:uri="http://purl.org/dc/dcmitype/"/>
    <ds:schemaRef ds:uri="http://schemas.openxmlformats.org/package/2006/metadata/core-properties"/>
    <ds:schemaRef ds:uri="99667eb0-aa97-447c-a0d9-525e59e5c630"/>
    <ds:schemaRef ds:uri="http://schemas.microsoft.com/office/2006/metadata/properties"/>
  </ds:schemaRefs>
</ds:datastoreItem>
</file>

<file path=customXml/itemProps3.xml><?xml version="1.0" encoding="utf-8"?>
<ds:datastoreItem xmlns:ds="http://schemas.openxmlformats.org/officeDocument/2006/customXml" ds:itemID="{AB312613-1704-4D98-A9AF-428AF0796309}">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1509</TotalTime>
  <Words>990</Words>
  <Application>Microsoft Office PowerPoint</Application>
  <PresentationFormat>On-screen Show (4:3)</PresentationFormat>
  <Paragraphs>64</Paragraphs>
  <Slides>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vt:i4>
      </vt:variant>
    </vt:vector>
  </HeadingPairs>
  <TitlesOfParts>
    <vt:vector size="8" baseType="lpstr">
      <vt:lpstr>Arial</vt:lpstr>
      <vt:lpstr>Calibri</vt:lpstr>
      <vt:lpstr>Calibri Light</vt:lpstr>
      <vt:lpstr>Cambria</vt:lpstr>
      <vt:lpstr>ReithSans</vt:lpstr>
      <vt:lpstr>Symbol</vt:lpstr>
      <vt:lpstr>Office Theme</vt:lpstr>
      <vt:lpstr>PowerPoint Presentation</vt:lpstr>
    </vt:vector>
  </TitlesOfParts>
  <Company>Alsager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Andrew McFadden</dc:creator>
  <cp:lastModifiedBy>andy mcfadden</cp:lastModifiedBy>
  <cp:revision>16</cp:revision>
  <cp:lastPrinted>2017-11-01T09:14:14Z</cp:lastPrinted>
  <dcterms:created xsi:type="dcterms:W3CDTF">2017-10-31T16:56:33Z</dcterms:created>
  <dcterms:modified xsi:type="dcterms:W3CDTF">2021-02-02T11:16:06Z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0x01010089529F7DCF7BC447A808961AF02188C3</vt:lpwstr>
  </property>
</Properties>
</file>