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56" r:id="rId5"/>
    <p:sldId id="273" r:id="rId6"/>
    <p:sldId id="269" r:id="rId7"/>
    <p:sldId id="274" r:id="rId8"/>
    <p:sldId id="271" r:id="rId9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5"/>
  </p:normalViewPr>
  <p:slideViewPr>
    <p:cSldViewPr snapToGrid="0" snapToObjects="1">
      <p:cViewPr varScale="1">
        <p:scale>
          <a:sx n="85" d="100"/>
          <a:sy n="85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0" y="306061"/>
            <a:ext cx="113901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Choosing your design challenge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0998" y="1197922"/>
            <a:ext cx="1130300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Design Challenge</a:t>
            </a: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</a:p>
          <a:p>
            <a:pPr algn="ctr">
              <a:spcAft>
                <a:spcPts val="600"/>
              </a:spcAft>
            </a:pP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Your NEA will be based on one of the following contextual challenges:</a:t>
            </a:r>
          </a:p>
          <a:p>
            <a:pPr algn="ctr">
              <a:spcAft>
                <a:spcPts val="600"/>
              </a:spcAft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>
              <a:spcAft>
                <a:spcPts val="1200"/>
              </a:spcAft>
            </a:pPr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Caring for animals</a:t>
            </a:r>
          </a:p>
          <a:p>
            <a:pPr algn="ctr">
              <a:spcAft>
                <a:spcPts val="1200"/>
              </a:spcAft>
            </a:pPr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Souvenir from a place of interest</a:t>
            </a:r>
          </a:p>
          <a:p>
            <a:pPr algn="ctr">
              <a:spcAft>
                <a:spcPts val="1200"/>
              </a:spcAft>
            </a:pPr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Studying or working at home</a:t>
            </a:r>
          </a:p>
          <a:p>
            <a:pPr algn="ctr">
              <a:spcAft>
                <a:spcPts val="600"/>
              </a:spcAft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To complete the NEA you will need to</a:t>
            </a:r>
            <a:r>
              <a:rPr lang="en-GB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design and make a prototype </a:t>
            </a: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that fulfils its purpose and meets the needs of the intended users.</a:t>
            </a:r>
          </a:p>
        </p:txBody>
      </p:sp>
    </p:spTree>
    <p:extLst>
      <p:ext uri="{BB962C8B-B14F-4D97-AF65-F5344CB8AC3E}">
        <p14:creationId xmlns:p14="http://schemas.microsoft.com/office/powerpoint/2010/main" val="1334913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015" y="218758"/>
            <a:ext cx="2299506" cy="16310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72862" y="889043"/>
            <a:ext cx="776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Mind-mapping the Contextual Challenges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2860" y="1372030"/>
            <a:ext cx="85986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You’ll need to </a:t>
            </a: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produce a mind map </a:t>
            </a:r>
            <a:r>
              <a:rPr lang="en-GB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to help you explore design possibilities.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3009191" y="1901492"/>
            <a:ext cx="9077566" cy="4672387"/>
            <a:chOff x="1922063" y="1697052"/>
            <a:chExt cx="9077566" cy="4672387"/>
          </a:xfrm>
        </p:grpSpPr>
        <p:sp>
          <p:nvSpPr>
            <p:cNvPr id="35" name="Flowchart: Alternate Process 34"/>
            <p:cNvSpPr/>
            <p:nvPr/>
          </p:nvSpPr>
          <p:spPr>
            <a:xfrm>
              <a:off x="8879730" y="3642379"/>
              <a:ext cx="1872208" cy="648072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>
                  <a:solidFill>
                    <a:schemeClr val="bg1"/>
                  </a:solidFill>
                </a:rPr>
                <a:t>CONTEXTUAL</a:t>
              </a:r>
            </a:p>
            <a:p>
              <a:pPr algn="ctr"/>
              <a:r>
                <a:rPr lang="en-GB" sz="2000" b="1">
                  <a:solidFill>
                    <a:schemeClr val="bg1"/>
                  </a:solidFill>
                </a:rPr>
                <a:t>CHALLENGE</a:t>
              </a:r>
            </a:p>
          </p:txBody>
        </p:sp>
        <p:sp>
          <p:nvSpPr>
            <p:cNvPr id="36" name="Flowchart: Alternate Process 35"/>
            <p:cNvSpPr/>
            <p:nvPr/>
          </p:nvSpPr>
          <p:spPr>
            <a:xfrm>
              <a:off x="6788056" y="3804397"/>
              <a:ext cx="1547823" cy="324036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>
                  <a:solidFill>
                    <a:schemeClr val="bg1"/>
                  </a:solidFill>
                </a:rPr>
                <a:t>HEALTHY LIFESTYLE</a:t>
              </a:r>
            </a:p>
          </p:txBody>
        </p:sp>
        <p:sp>
          <p:nvSpPr>
            <p:cNvPr id="37" name="Flowchart: Alternate Process 36"/>
            <p:cNvSpPr/>
            <p:nvPr/>
          </p:nvSpPr>
          <p:spPr>
            <a:xfrm>
              <a:off x="7239575" y="2953406"/>
              <a:ext cx="644784" cy="432048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Sport</a:t>
              </a:r>
            </a:p>
          </p:txBody>
        </p:sp>
        <p:sp>
          <p:nvSpPr>
            <p:cNvPr id="38" name="Flowchart: Alternate Process 37"/>
            <p:cNvSpPr/>
            <p:nvPr/>
          </p:nvSpPr>
          <p:spPr>
            <a:xfrm>
              <a:off x="5220061" y="3704730"/>
              <a:ext cx="1273617" cy="523370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Healthy eating</a:t>
              </a:r>
            </a:p>
          </p:txBody>
        </p:sp>
        <p:sp>
          <p:nvSpPr>
            <p:cNvPr id="39" name="Flowchart: Alternate Process 38"/>
            <p:cNvSpPr/>
            <p:nvPr/>
          </p:nvSpPr>
          <p:spPr>
            <a:xfrm>
              <a:off x="6951541" y="4743780"/>
              <a:ext cx="1220850" cy="432048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Relationships</a:t>
              </a:r>
            </a:p>
          </p:txBody>
        </p:sp>
        <p:sp>
          <p:nvSpPr>
            <p:cNvPr id="40" name="Flowchart: Alternate Process 39"/>
            <p:cNvSpPr/>
            <p:nvPr/>
          </p:nvSpPr>
          <p:spPr>
            <a:xfrm>
              <a:off x="5818170" y="2953406"/>
              <a:ext cx="1026736" cy="432048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Recreation</a:t>
              </a:r>
            </a:p>
          </p:txBody>
        </p:sp>
        <p:sp>
          <p:nvSpPr>
            <p:cNvPr id="41" name="Flowchart: Alternate Process 40"/>
            <p:cNvSpPr/>
            <p:nvPr/>
          </p:nvSpPr>
          <p:spPr>
            <a:xfrm>
              <a:off x="5566565" y="4629768"/>
              <a:ext cx="1129600" cy="432048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Mental health</a:t>
              </a:r>
            </a:p>
          </p:txBody>
        </p:sp>
        <p:cxnSp>
          <p:nvCxnSpPr>
            <p:cNvPr id="42" name="Straight Arrow Connector 41"/>
            <p:cNvCxnSpPr>
              <a:stCxn id="36" idx="0"/>
              <a:endCxn id="37" idx="2"/>
            </p:cNvCxnSpPr>
            <p:nvPr/>
          </p:nvCxnSpPr>
          <p:spPr>
            <a:xfrm flipH="1" flipV="1">
              <a:off x="7561967" y="3385454"/>
              <a:ext cx="1" cy="41894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>
              <a:stCxn id="36" idx="0"/>
              <a:endCxn id="40" idx="2"/>
            </p:cNvCxnSpPr>
            <p:nvPr/>
          </p:nvCxnSpPr>
          <p:spPr>
            <a:xfrm flipH="1" flipV="1">
              <a:off x="6331538" y="3385454"/>
              <a:ext cx="1230430" cy="41894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>
              <a:stCxn id="36" idx="1"/>
              <a:endCxn id="38" idx="3"/>
            </p:cNvCxnSpPr>
            <p:nvPr/>
          </p:nvCxnSpPr>
          <p:spPr>
            <a:xfrm flipH="1">
              <a:off x="6493678" y="3966415"/>
              <a:ext cx="29437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36" idx="2"/>
              <a:endCxn id="41" idx="0"/>
            </p:cNvCxnSpPr>
            <p:nvPr/>
          </p:nvCxnSpPr>
          <p:spPr>
            <a:xfrm flipH="1">
              <a:off x="6131365" y="4128433"/>
              <a:ext cx="1430603" cy="50133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>
              <a:stCxn id="36" idx="2"/>
              <a:endCxn id="39" idx="0"/>
            </p:cNvCxnSpPr>
            <p:nvPr/>
          </p:nvCxnSpPr>
          <p:spPr>
            <a:xfrm flipH="1">
              <a:off x="7561966" y="4128433"/>
              <a:ext cx="2" cy="61534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>
              <a:stCxn id="35" idx="1"/>
              <a:endCxn id="36" idx="3"/>
            </p:cNvCxnSpPr>
            <p:nvPr/>
          </p:nvCxnSpPr>
          <p:spPr>
            <a:xfrm flipH="1">
              <a:off x="8335879" y="3966415"/>
              <a:ext cx="543851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7"/>
            <p:cNvSpPr/>
            <p:nvPr/>
          </p:nvSpPr>
          <p:spPr>
            <a:xfrm>
              <a:off x="8488051" y="1697052"/>
              <a:ext cx="2511578" cy="19347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lvl="0" algn="ctr"/>
              <a:r>
                <a:rPr lang="en-GB" sz="1600" dirty="0">
                  <a:solidFill>
                    <a:srgbClr val="FFC000"/>
                  </a:solidFill>
                </a:rPr>
                <a:t>Use this slide to note down your thoughts and ideas for potential products. </a:t>
              </a:r>
            </a:p>
            <a:p>
              <a:pPr lvl="0" algn="ctr"/>
              <a:r>
                <a:rPr lang="en-GB" sz="1600" dirty="0">
                  <a:solidFill>
                    <a:srgbClr val="FFC000"/>
                  </a:solidFill>
                </a:rPr>
                <a:t>You will need to fill this page with different points (aim for 100 boxes).</a:t>
              </a:r>
            </a:p>
          </p:txBody>
        </p:sp>
        <p:sp>
          <p:nvSpPr>
            <p:cNvPr id="49" name="Flowchart: Alternate Process 48"/>
            <p:cNvSpPr/>
            <p:nvPr/>
          </p:nvSpPr>
          <p:spPr>
            <a:xfrm>
              <a:off x="6181757" y="2137366"/>
              <a:ext cx="922548" cy="236455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>
                  <a:solidFill>
                    <a:schemeClr val="bg1"/>
                  </a:solidFill>
                </a:rPr>
                <a:t>Training aid</a:t>
              </a:r>
            </a:p>
          </p:txBody>
        </p:sp>
        <p:sp>
          <p:nvSpPr>
            <p:cNvPr id="50" name="Flowchart: Alternate Process 49"/>
            <p:cNvSpPr/>
            <p:nvPr/>
          </p:nvSpPr>
          <p:spPr>
            <a:xfrm>
              <a:off x="7537551" y="2224891"/>
              <a:ext cx="826675" cy="269367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>
                  <a:solidFill>
                    <a:schemeClr val="bg1"/>
                  </a:solidFill>
                </a:rPr>
                <a:t>Kit storage</a:t>
              </a:r>
            </a:p>
          </p:txBody>
        </p:sp>
        <p:cxnSp>
          <p:nvCxnSpPr>
            <p:cNvPr id="51" name="Straight Arrow Connector 50"/>
            <p:cNvCxnSpPr>
              <a:stCxn id="37" idx="0"/>
              <a:endCxn id="50" idx="2"/>
            </p:cNvCxnSpPr>
            <p:nvPr/>
          </p:nvCxnSpPr>
          <p:spPr>
            <a:xfrm flipV="1">
              <a:off x="7561967" y="2494258"/>
              <a:ext cx="388922" cy="45914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>
              <a:stCxn id="37" idx="0"/>
              <a:endCxn id="49" idx="2"/>
            </p:cNvCxnSpPr>
            <p:nvPr/>
          </p:nvCxnSpPr>
          <p:spPr>
            <a:xfrm flipH="1" flipV="1">
              <a:off x="6643031" y="2373821"/>
              <a:ext cx="918936" cy="57958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Flowchart: Alternate Process 52"/>
            <p:cNvSpPr/>
            <p:nvPr/>
          </p:nvSpPr>
          <p:spPr>
            <a:xfrm>
              <a:off x="5076046" y="2396323"/>
              <a:ext cx="1045173" cy="236455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>
                  <a:solidFill>
                    <a:schemeClr val="bg1"/>
                  </a:solidFill>
                </a:rPr>
                <a:t>Activity planner</a:t>
              </a:r>
            </a:p>
          </p:txBody>
        </p:sp>
        <p:cxnSp>
          <p:nvCxnSpPr>
            <p:cNvPr id="54" name="Straight Arrow Connector 53"/>
            <p:cNvCxnSpPr>
              <a:stCxn id="40" idx="0"/>
              <a:endCxn id="53" idx="2"/>
            </p:cNvCxnSpPr>
            <p:nvPr/>
          </p:nvCxnSpPr>
          <p:spPr>
            <a:xfrm flipH="1" flipV="1">
              <a:off x="5598633" y="2632778"/>
              <a:ext cx="732905" cy="320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>
              <a:stCxn id="37" idx="0"/>
              <a:endCxn id="53" idx="2"/>
            </p:cNvCxnSpPr>
            <p:nvPr/>
          </p:nvCxnSpPr>
          <p:spPr>
            <a:xfrm flipH="1" flipV="1">
              <a:off x="5598633" y="2632778"/>
              <a:ext cx="1963334" cy="320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Flowchart: Alternate Process 55"/>
            <p:cNvSpPr/>
            <p:nvPr/>
          </p:nvSpPr>
          <p:spPr>
            <a:xfrm>
              <a:off x="7033290" y="5812667"/>
              <a:ext cx="1057356" cy="269367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>
                  <a:solidFill>
                    <a:schemeClr val="bg1"/>
                  </a:solidFill>
                </a:rPr>
                <a:t>Family game</a:t>
              </a:r>
            </a:p>
          </p:txBody>
        </p:sp>
        <p:cxnSp>
          <p:nvCxnSpPr>
            <p:cNvPr id="57" name="Straight Arrow Connector 56"/>
            <p:cNvCxnSpPr>
              <a:stCxn id="39" idx="2"/>
              <a:endCxn id="56" idx="0"/>
            </p:cNvCxnSpPr>
            <p:nvPr/>
          </p:nvCxnSpPr>
          <p:spPr>
            <a:xfrm>
              <a:off x="7561966" y="5175828"/>
              <a:ext cx="2" cy="6368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Flowchart: Alternate Process 57"/>
            <p:cNvSpPr/>
            <p:nvPr/>
          </p:nvSpPr>
          <p:spPr>
            <a:xfrm>
              <a:off x="3987039" y="3030467"/>
              <a:ext cx="1026738" cy="493102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Food preparation</a:t>
              </a:r>
            </a:p>
          </p:txBody>
        </p:sp>
        <p:sp>
          <p:nvSpPr>
            <p:cNvPr id="59" name="Flowchart: Alternate Process 58"/>
            <p:cNvSpPr/>
            <p:nvPr/>
          </p:nvSpPr>
          <p:spPr>
            <a:xfrm>
              <a:off x="3692965" y="3804397"/>
              <a:ext cx="983246" cy="324036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Food carrier</a:t>
              </a:r>
            </a:p>
          </p:txBody>
        </p:sp>
        <p:sp>
          <p:nvSpPr>
            <p:cNvPr id="60" name="Flowchart: Alternate Process 59"/>
            <p:cNvSpPr/>
            <p:nvPr/>
          </p:nvSpPr>
          <p:spPr>
            <a:xfrm>
              <a:off x="3961885" y="4546580"/>
              <a:ext cx="1077046" cy="418322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>
                  <a:solidFill>
                    <a:schemeClr val="bg1"/>
                  </a:solidFill>
                </a:rPr>
                <a:t>Healthy snack bar</a:t>
              </a:r>
            </a:p>
          </p:txBody>
        </p:sp>
        <p:sp>
          <p:nvSpPr>
            <p:cNvPr id="61" name="Flowchart: Alternate Process 60"/>
            <p:cNvSpPr/>
            <p:nvPr/>
          </p:nvSpPr>
          <p:spPr>
            <a:xfrm>
              <a:off x="1922063" y="2152395"/>
              <a:ext cx="1871499" cy="791896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>
                  <a:solidFill>
                    <a:schemeClr val="bg1"/>
                  </a:solidFill>
                </a:rPr>
                <a:t>A product that allows the user to prepare healthy meals using fresh ingredients while away from home.</a:t>
              </a:r>
            </a:p>
          </p:txBody>
        </p:sp>
        <p:sp>
          <p:nvSpPr>
            <p:cNvPr id="68" name="Flowchart: Alternate Process 67"/>
            <p:cNvSpPr/>
            <p:nvPr/>
          </p:nvSpPr>
          <p:spPr>
            <a:xfrm>
              <a:off x="2364332" y="5383049"/>
              <a:ext cx="2312938" cy="986390"/>
            </a:xfrm>
            <a:prstGeom prst="flowChartAlternateProcess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>
                  <a:solidFill>
                    <a:schemeClr val="bg1"/>
                  </a:solidFill>
                </a:rPr>
                <a:t>A new healthy snack bar and packaging. The snack bar would need to taste good and contain healthy ingredients. Packaging would need to promote the snack bar.</a:t>
              </a:r>
            </a:p>
          </p:txBody>
        </p:sp>
      </p:grpSp>
      <p:cxnSp>
        <p:nvCxnSpPr>
          <p:cNvPr id="6" name="Straight Arrow Connector 5"/>
          <p:cNvCxnSpPr>
            <a:stCxn id="38" idx="1"/>
            <a:endCxn id="58" idx="2"/>
          </p:cNvCxnSpPr>
          <p:nvPr/>
        </p:nvCxnSpPr>
        <p:spPr>
          <a:xfrm flipH="1" flipV="1">
            <a:off x="5587536" y="3728009"/>
            <a:ext cx="719653" cy="442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763339" y="4170855"/>
            <a:ext cx="5438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5587536" y="4170855"/>
            <a:ext cx="719653" cy="580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/>
          <p:cNvCxnSpPr>
            <a:stCxn id="58" idx="1"/>
            <a:endCxn id="61" idx="2"/>
          </p:cNvCxnSpPr>
          <p:nvPr/>
        </p:nvCxnSpPr>
        <p:spPr>
          <a:xfrm flipH="1" flipV="1">
            <a:off x="3944941" y="3148731"/>
            <a:ext cx="1129226" cy="3327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9" name="Straight Arrow Connector 1028"/>
          <p:cNvCxnSpPr>
            <a:stCxn id="60" idx="2"/>
            <a:endCxn id="68" idx="0"/>
          </p:cNvCxnSpPr>
          <p:nvPr/>
        </p:nvCxnSpPr>
        <p:spPr>
          <a:xfrm flipH="1">
            <a:off x="4607929" y="5169342"/>
            <a:ext cx="979607" cy="4181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ounded Rectangular Callout 11">
            <a:extLst>
              <a:ext uri="{FF2B5EF4-FFF2-40B4-BE49-F238E27FC236}">
                <a16:creationId xmlns:a16="http://schemas.microsoft.com/office/drawing/2014/main" id="{0D1900C3-7F53-4A25-8F7E-94F7D4899D14}"/>
              </a:ext>
            </a:extLst>
          </p:cNvPr>
          <p:cNvSpPr/>
          <p:nvPr/>
        </p:nvSpPr>
        <p:spPr>
          <a:xfrm>
            <a:off x="403167" y="3482764"/>
            <a:ext cx="3998478" cy="1855328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FF000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</a:t>
            </a:r>
            <a:r>
              <a:rPr lang="en-GB" sz="1600" b="1" i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… this is not one of the contextual challenge options… it’s just an example!</a:t>
            </a:r>
            <a:endParaRPr lang="en-GB" sz="1200" i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436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59308" y="657505"/>
            <a:ext cx="5340626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the example shown, it starts by considering all the different aspects of the design challenge. In this case, what aspects would fit under the title of healthy living?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Sport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Recreation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Healthy eating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Mental health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Relationships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From this point you can break each point down into further categories, such as individual sports (rugby, basketball, tennis), </a:t>
            </a:r>
          </a:p>
          <a:p>
            <a:pPr>
              <a:spcAft>
                <a:spcPts val="600"/>
              </a:spcAft>
            </a:pPr>
            <a:r>
              <a:rPr lang="en-GB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</a:t>
            </a: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you can begin to suggest ideas for products.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22" y="2594806"/>
            <a:ext cx="4266443" cy="302622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72862" y="1014028"/>
            <a:ext cx="71928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Identifying &amp; investigating design possibilities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0" t="29795" r="40904" b="16304"/>
          <a:stretch/>
        </p:blipFill>
        <p:spPr bwMode="auto">
          <a:xfrm>
            <a:off x="3222173" y="3416464"/>
            <a:ext cx="2908586" cy="30342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132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6CB1A01A-8A35-5E48-8269-D1CAA909DE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0" t="7563" r="4748" b="3685"/>
          <a:stretch/>
        </p:blipFill>
        <p:spPr>
          <a:xfrm>
            <a:off x="1745634" y="380715"/>
            <a:ext cx="8700731" cy="6096570"/>
          </a:xfrm>
          <a:prstGeom prst="rect">
            <a:avLst/>
          </a:prstGeom>
        </p:spPr>
      </p:pic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5BB56962-752F-2643-BABE-7C86B6653E31}"/>
              </a:ext>
            </a:extLst>
          </p:cNvPr>
          <p:cNvSpPr/>
          <p:nvPr/>
        </p:nvSpPr>
        <p:spPr>
          <a:xfrm>
            <a:off x="9081370" y="5361141"/>
            <a:ext cx="2994400" cy="1306502"/>
          </a:xfrm>
          <a:prstGeom prst="wedgeRoundRectCallout">
            <a:avLst>
              <a:gd name="adj1" fmla="val -56562"/>
              <a:gd name="adj2" fmla="val -24025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05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B7BEBC28-3019-AA44-8A4E-B719CD4C4A19}"/>
              </a:ext>
            </a:extLst>
          </p:cNvPr>
          <p:cNvSpPr/>
          <p:nvPr/>
        </p:nvSpPr>
        <p:spPr>
          <a:xfrm>
            <a:off x="9369468" y="318085"/>
            <a:ext cx="2593567" cy="1738719"/>
          </a:xfrm>
          <a:prstGeom prst="wedgeRoundRectCallout">
            <a:avLst>
              <a:gd name="adj1" fmla="val -67179"/>
              <a:gd name="adj2" fmla="val 22455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05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E2E74F12-7383-AF41-B43F-A70C38BB6A36}"/>
              </a:ext>
            </a:extLst>
          </p:cNvPr>
          <p:cNvSpPr/>
          <p:nvPr/>
        </p:nvSpPr>
        <p:spPr>
          <a:xfrm>
            <a:off x="245682" y="290567"/>
            <a:ext cx="2593567" cy="1738719"/>
          </a:xfrm>
          <a:prstGeom prst="wedgeRoundRectCallout">
            <a:avLst>
              <a:gd name="adj1" fmla="val 48250"/>
              <a:gd name="adj2" fmla="val 80809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05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2" name="Rounded Rectangular Callout 11">
            <a:extLst>
              <a:ext uri="{FF2B5EF4-FFF2-40B4-BE49-F238E27FC236}">
                <a16:creationId xmlns:a16="http://schemas.microsoft.com/office/drawing/2014/main" id="{F33A63A5-DB0D-A740-A54F-E9FFCC790151}"/>
              </a:ext>
            </a:extLst>
          </p:cNvPr>
          <p:cNvSpPr/>
          <p:nvPr/>
        </p:nvSpPr>
        <p:spPr>
          <a:xfrm>
            <a:off x="438410" y="5924810"/>
            <a:ext cx="4196219" cy="642623"/>
          </a:xfrm>
          <a:prstGeom prst="wedgeRoundRectCallout">
            <a:avLst>
              <a:gd name="adj1" fmla="val 47904"/>
              <a:gd name="adj2" fmla="val -285179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sz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05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56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tebookType xmlns="04e86375-ca90-4fb4-9e41-34aaba4aca24" xsi:nil="true"/>
    <Owner xmlns="04e86375-ca90-4fb4-9e41-34aaba4aca24">
      <UserInfo>
        <DisplayName/>
        <AccountId xsi:nil="true"/>
        <AccountType/>
      </UserInfo>
    </Owner>
    <FolderType xmlns="04e86375-ca90-4fb4-9e41-34aaba4aca24" xsi:nil="true"/>
    <CultureName xmlns="04e86375-ca90-4fb4-9e41-34aaba4aca24" xsi:nil="true"/>
    <Templates xmlns="04e86375-ca90-4fb4-9e41-34aaba4aca24" xsi:nil="true"/>
    <Invited_Students xmlns="04e86375-ca90-4fb4-9e41-34aaba4aca24" xsi:nil="true"/>
    <IsNotebookLocked xmlns="04e86375-ca90-4fb4-9e41-34aaba4aca24" xsi:nil="true"/>
    <Teachers xmlns="04e86375-ca90-4fb4-9e41-34aaba4aca24">
      <UserInfo>
        <DisplayName/>
        <AccountId xsi:nil="true"/>
        <AccountType/>
      </UserInfo>
    </Teachers>
    <Students xmlns="04e86375-ca90-4fb4-9e41-34aaba4aca24">
      <UserInfo>
        <DisplayName/>
        <AccountId xsi:nil="true"/>
        <AccountType/>
      </UserInfo>
    </Students>
    <Student_Groups xmlns="04e86375-ca90-4fb4-9e41-34aaba4aca24">
      <UserInfo>
        <DisplayName/>
        <AccountId xsi:nil="true"/>
        <AccountType/>
      </UserInfo>
    </Student_Groups>
    <AppVersion xmlns="04e86375-ca90-4fb4-9e41-34aaba4aca24" xsi:nil="true"/>
    <TeamsChannelId xmlns="04e86375-ca90-4fb4-9e41-34aaba4aca24" xsi:nil="true"/>
    <Self_Registration_Enabled xmlns="04e86375-ca90-4fb4-9e41-34aaba4aca24" xsi:nil="true"/>
    <Has_Teacher_Only_SectionGroup xmlns="04e86375-ca90-4fb4-9e41-34aaba4aca24" xsi:nil="true"/>
    <DefaultSectionNames xmlns="04e86375-ca90-4fb4-9e41-34aaba4aca24" xsi:nil="true"/>
    <Is_Collaboration_Space_Locked xmlns="04e86375-ca90-4fb4-9e41-34aaba4aca24" xsi:nil="true"/>
    <Invited_Teachers xmlns="04e86375-ca90-4fb4-9e41-34aaba4aca2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7C6060AC2B9242827EE1EBE4041DBA" ma:contentTypeVersion="30" ma:contentTypeDescription="Create a new document." ma:contentTypeScope="" ma:versionID="c0654041646020fa2335062ba5debf89">
  <xsd:schema xmlns:xsd="http://www.w3.org/2001/XMLSchema" xmlns:xs="http://www.w3.org/2001/XMLSchema" xmlns:p="http://schemas.microsoft.com/office/2006/metadata/properties" xmlns:ns3="04e86375-ca90-4fb4-9e41-34aaba4aca24" xmlns:ns4="f87ba0e6-60af-4b4e-b97e-fe75f39608e4" targetNamespace="http://schemas.microsoft.com/office/2006/metadata/properties" ma:root="true" ma:fieldsID="6461a97c58758d64c9e1b0b7adaf6c59" ns3:_="" ns4:_="">
    <xsd:import namespace="04e86375-ca90-4fb4-9e41-34aaba4aca24"/>
    <xsd:import namespace="f87ba0e6-60af-4b4e-b97e-fe75f39608e4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TeamsChannelId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e86375-ca90-4fb4-9e41-34aaba4aca24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0" nillable="true" ma:displayName="MediaServiceLocation" ma:internalName="MediaServiceLocation" ma:readOnly="true">
      <xsd:simpleType>
        <xsd:restriction base="dms:Text"/>
      </xsd:simpleType>
    </xsd:element>
    <xsd:element name="MediaServiceOCR" ma:index="3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IsNotebookLocked" ma:index="33" nillable="true" ma:displayName="Is Notebook Locked" ma:internalName="IsNotebookLocked">
      <xsd:simpleType>
        <xsd:restriction base="dms:Boolean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7ba0e6-60af-4b4e-b97e-fe75f39608e4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426CBE-D49F-48F9-A9EA-5DCB868BF675}">
  <ds:schemaRefs>
    <ds:schemaRef ds:uri="http://purl.org/dc/terms/"/>
    <ds:schemaRef ds:uri="f87ba0e6-60af-4b4e-b97e-fe75f39608e4"/>
    <ds:schemaRef ds:uri="http://www.w3.org/XML/1998/namespace"/>
    <ds:schemaRef ds:uri="http://schemas.microsoft.com/office/2006/documentManagement/types"/>
    <ds:schemaRef ds:uri="http://purl.org/dc/elements/1.1/"/>
    <ds:schemaRef ds:uri="04e86375-ca90-4fb4-9e41-34aaba4aca2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89F1368-BCE2-4CC8-A21B-7A6DCC60DB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E07B9B-FE40-4E0F-9095-4EB84EEB2537}">
  <ds:schemaRefs>
    <ds:schemaRef ds:uri="04e86375-ca90-4fb4-9e41-34aaba4aca24"/>
    <ds:schemaRef ds:uri="f87ba0e6-60af-4b4e-b97e-fe75f39608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404</Words>
  <Application>Microsoft Office PowerPoint</Application>
  <PresentationFormat>Widescreen</PresentationFormat>
  <Paragraphs>56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4</cp:revision>
  <cp:lastPrinted>2015-11-20T11:48:11Z</cp:lastPrinted>
  <dcterms:created xsi:type="dcterms:W3CDTF">2015-09-04T19:01:29Z</dcterms:created>
  <dcterms:modified xsi:type="dcterms:W3CDTF">2022-09-02T14:02:59Z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0x0101004C7C6060AC2B9242827EE1EBE4041DBA</vt:lpwstr>
  </property>
</Properties>
</file>