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4024" y="1290323"/>
            <a:ext cx="1886329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The law of conservation of mass states that </a:t>
            </a:r>
            <a:r>
              <a:rPr lang="en-GB" sz="900" b="1" dirty="0"/>
              <a:t>no atoms are lost or made </a:t>
            </a:r>
            <a:r>
              <a:rPr lang="en-GB" sz="900" dirty="0"/>
              <a:t>during a</a:t>
            </a:r>
            <a:r>
              <a:rPr lang="en-GB" sz="900" b="1" dirty="0"/>
              <a:t> </a:t>
            </a:r>
            <a:r>
              <a:rPr lang="en-GB" sz="900" dirty="0"/>
              <a:t>chemical reaction so the mass of the products equals the mass of the reactants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931784" y="2239517"/>
            <a:ext cx="2849058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/>
              <a:t>The sum of reactants  =  The sum of products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232398" y="5979222"/>
            <a:ext cx="1729580" cy="317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1.3 Mass changes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036108" y="5995511"/>
            <a:ext cx="2034433" cy="7828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Some reactions may appear to involve a change in mass but this can usually be explained because </a:t>
            </a:r>
            <a:r>
              <a:rPr lang="en-GB" sz="900" b="1" dirty="0">
                <a:solidFill>
                  <a:schemeClr val="tx1"/>
                </a:solidFill>
              </a:rPr>
              <a:t>a reactant or product is a gas</a:t>
            </a:r>
            <a:r>
              <a:rPr lang="en-GB" sz="900" dirty="0">
                <a:solidFill>
                  <a:schemeClr val="tx1"/>
                </a:solidFill>
              </a:rPr>
              <a:t> and its mass has not been taken into account.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154024" y="2586294"/>
            <a:ext cx="2056825" cy="43168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1.2 Relative Formula Mass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7"/>
            <a:ext cx="1877840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Conservation of Mass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6657789" y="1167145"/>
            <a:ext cx="1877840" cy="42981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2.1 Moles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4"/>
            <a:ext cx="3723077" cy="388800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C3  - Quantitative Chemistry – Part 1</a:t>
            </a:r>
          </a:p>
        </p:txBody>
      </p:sp>
      <p:sp>
        <p:nvSpPr>
          <p:cNvPr id="62" name="Rectangle 61"/>
          <p:cNvSpPr/>
          <p:nvPr/>
        </p:nvSpPr>
        <p:spPr>
          <a:xfrm>
            <a:off x="72719" y="560403"/>
            <a:ext cx="4998148" cy="196281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79770" y="5889902"/>
            <a:ext cx="7068676" cy="88846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65D3326-5E36-4F6C-A070-B301D6CB3BB5}"/>
              </a:ext>
            </a:extLst>
          </p:cNvPr>
          <p:cNvSpPr/>
          <p:nvPr/>
        </p:nvSpPr>
        <p:spPr>
          <a:xfrm>
            <a:off x="2716651" y="660289"/>
            <a:ext cx="189320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9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Balancing Equations: same number of atoms on both sides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2" t="24738"/>
          <a:stretch/>
        </p:blipFill>
        <p:spPr bwMode="auto">
          <a:xfrm>
            <a:off x="2535925" y="1126382"/>
            <a:ext cx="2325178" cy="100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16177" y="3144338"/>
            <a:ext cx="1886329" cy="1061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The relative formula mass (</a:t>
            </a:r>
            <a:r>
              <a:rPr lang="en-GB" sz="900" i="1" dirty="0"/>
              <a:t>M</a:t>
            </a:r>
            <a:r>
              <a:rPr lang="en-GB" sz="900" baseline="-25000" dirty="0"/>
              <a:t>r</a:t>
            </a:r>
            <a:r>
              <a:rPr lang="en-GB" sz="900" dirty="0"/>
              <a:t>) of a </a:t>
            </a:r>
          </a:p>
          <a:p>
            <a:r>
              <a:rPr lang="en-GB" sz="900" dirty="0"/>
              <a:t>compound is the sum of </a:t>
            </a:r>
            <a:r>
              <a:rPr lang="en-GB" sz="900" b="1" dirty="0"/>
              <a:t>the relative</a:t>
            </a:r>
            <a:endParaRPr lang="en-GB" sz="900" dirty="0"/>
          </a:p>
          <a:p>
            <a:r>
              <a:rPr lang="en-GB" sz="900" b="1" dirty="0"/>
              <a:t>atomic masses </a:t>
            </a:r>
            <a:r>
              <a:rPr lang="en-GB" sz="900" dirty="0"/>
              <a:t>of the atoms in the</a:t>
            </a:r>
          </a:p>
          <a:p>
            <a:r>
              <a:rPr lang="en-GB" sz="900" dirty="0"/>
              <a:t>numbers shown in the formula </a:t>
            </a:r>
          </a:p>
          <a:p>
            <a:endParaRPr lang="en-GB" sz="900" dirty="0"/>
          </a:p>
          <a:p>
            <a:r>
              <a:rPr lang="en-GB" sz="900" dirty="0"/>
              <a:t>Use the relative atomic mass from the periodic table (</a:t>
            </a:r>
            <a:r>
              <a:rPr lang="en-GB" sz="900" b="1" dirty="0"/>
              <a:t>top number</a:t>
            </a:r>
            <a:r>
              <a:rPr lang="en-GB" sz="900" dirty="0"/>
              <a:t>).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73" b="8527"/>
          <a:stretch/>
        </p:blipFill>
        <p:spPr bwMode="auto">
          <a:xfrm>
            <a:off x="301454" y="4269240"/>
            <a:ext cx="4570684" cy="157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7"/>
          <a:stretch/>
        </p:blipFill>
        <p:spPr bwMode="auto">
          <a:xfrm>
            <a:off x="2377089" y="2723725"/>
            <a:ext cx="2670347" cy="142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Rectangle 69"/>
          <p:cNvSpPr/>
          <p:nvPr/>
        </p:nvSpPr>
        <p:spPr>
          <a:xfrm>
            <a:off x="72719" y="2552227"/>
            <a:ext cx="4994630" cy="32911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79" y="5944379"/>
            <a:ext cx="2874367" cy="77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26700" y="1882934"/>
            <a:ext cx="2581025" cy="306063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Chemical amounts are measured in </a:t>
            </a:r>
            <a:r>
              <a:rPr lang="en-GB" sz="900" b="1" dirty="0">
                <a:solidFill>
                  <a:schemeClr val="tx1"/>
                </a:solidFill>
              </a:rPr>
              <a:t>moles</a:t>
            </a:r>
            <a:r>
              <a:rPr lang="en-GB" sz="900" dirty="0">
                <a:solidFill>
                  <a:schemeClr val="tx1"/>
                </a:solidFill>
              </a:rPr>
              <a:t> </a:t>
            </a:r>
            <a:r>
              <a:rPr lang="en-GB" sz="900" i="1" dirty="0">
                <a:solidFill>
                  <a:schemeClr val="tx1"/>
                </a:solidFill>
              </a:rPr>
              <a:t>(</a:t>
            </a:r>
            <a:r>
              <a:rPr lang="en-GB" sz="900" i="1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  <a:r>
              <a:rPr lang="en-GB" sz="900" i="1" dirty="0">
                <a:solidFill>
                  <a:schemeClr val="tx1"/>
                </a:solidFill>
              </a:rPr>
              <a:t>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13936" y="2294848"/>
            <a:ext cx="2593789" cy="42424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One mole </a:t>
            </a:r>
            <a:r>
              <a:rPr lang="en-GB" sz="900" dirty="0">
                <a:solidFill>
                  <a:schemeClr val="tx1"/>
                </a:solidFill>
              </a:rPr>
              <a:t>of a substance contains the</a:t>
            </a:r>
            <a:r>
              <a:rPr lang="en-GB" sz="900" b="1" dirty="0">
                <a:solidFill>
                  <a:schemeClr val="tx1"/>
                </a:solidFill>
              </a:rPr>
              <a:t> same number </a:t>
            </a:r>
            <a:r>
              <a:rPr lang="en-GB" sz="900" dirty="0">
                <a:solidFill>
                  <a:schemeClr val="tx1"/>
                </a:solidFill>
              </a:rPr>
              <a:t>of the stated </a:t>
            </a:r>
            <a:r>
              <a:rPr lang="en-GB" sz="900" i="1" dirty="0">
                <a:solidFill>
                  <a:schemeClr val="tx1"/>
                </a:solidFill>
              </a:rPr>
              <a:t>particles, atoms, molecules or ions </a:t>
            </a:r>
            <a:r>
              <a:rPr lang="en-GB" sz="900" dirty="0">
                <a:solidFill>
                  <a:schemeClr val="tx1"/>
                </a:solidFill>
              </a:rPr>
              <a:t>as</a:t>
            </a:r>
            <a:r>
              <a:rPr lang="en-GB" sz="900" i="1" dirty="0">
                <a:solidFill>
                  <a:schemeClr val="tx1"/>
                </a:solidFill>
              </a:rPr>
              <a:t> </a:t>
            </a:r>
            <a:r>
              <a:rPr lang="en-GB" sz="900" b="1" dirty="0">
                <a:solidFill>
                  <a:schemeClr val="tx1"/>
                </a:solidFill>
              </a:rPr>
              <a:t>one mole</a:t>
            </a:r>
            <a:r>
              <a:rPr lang="en-GB" sz="900" i="1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of any other substance.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21890" y="2824946"/>
            <a:ext cx="2593789" cy="545511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The number of atoms, molecules or ions in a mole of a given substance is the </a:t>
            </a:r>
            <a:r>
              <a:rPr lang="en-GB" sz="900" b="1" dirty="0">
                <a:solidFill>
                  <a:schemeClr val="tx1"/>
                </a:solidFill>
              </a:rPr>
              <a:t>Avogadro constant</a:t>
            </a:r>
            <a:r>
              <a:rPr lang="en-GB" sz="900" dirty="0">
                <a:solidFill>
                  <a:schemeClr val="tx1"/>
                </a:solidFill>
              </a:rPr>
              <a:t>. The value of the Avogadro constant is </a:t>
            </a:r>
            <a:r>
              <a:rPr lang="en-GB" sz="900" b="1" dirty="0">
                <a:solidFill>
                  <a:schemeClr val="tx1"/>
                </a:solidFill>
              </a:rPr>
              <a:t>6.02 x 10</a:t>
            </a:r>
            <a:r>
              <a:rPr lang="en-GB" sz="900" b="1" baseline="30000" dirty="0">
                <a:solidFill>
                  <a:schemeClr val="tx1"/>
                </a:solidFill>
              </a:rPr>
              <a:t>23</a:t>
            </a:r>
            <a:r>
              <a:rPr lang="en-GB" sz="900" dirty="0">
                <a:solidFill>
                  <a:schemeClr val="tx1"/>
                </a:solidFill>
              </a:rPr>
              <a:t> </a:t>
            </a:r>
            <a:r>
              <a:rPr lang="en-GB" sz="900" b="1" dirty="0">
                <a:solidFill>
                  <a:schemeClr val="tx1"/>
                </a:solidFill>
              </a:rPr>
              <a:t>per mole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38" b="55100"/>
          <a:stretch/>
        </p:blipFill>
        <p:spPr bwMode="auto">
          <a:xfrm>
            <a:off x="8393533" y="1882934"/>
            <a:ext cx="1230061" cy="116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27" t="14662" r="14639" b="50179"/>
          <a:stretch/>
        </p:blipFill>
        <p:spPr bwMode="auto">
          <a:xfrm>
            <a:off x="5749710" y="3517625"/>
            <a:ext cx="3574447" cy="106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 73"/>
          <p:cNvSpPr/>
          <p:nvPr/>
        </p:nvSpPr>
        <p:spPr>
          <a:xfrm>
            <a:off x="5269896" y="986167"/>
            <a:ext cx="4439359" cy="3955483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6657788" y="852690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492" y="9156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717392"/>
              </p:ext>
            </p:extLst>
          </p:nvPr>
        </p:nvGraphicFramePr>
        <p:xfrm>
          <a:off x="274483" y="274041"/>
          <a:ext cx="4547683" cy="234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872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3811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State the law</a:t>
                      </a:r>
                      <a:r>
                        <a:rPr lang="en-GB" sz="1000" baseline="0" dirty="0"/>
                        <a:t> of conservation of mass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relative formula mass (RFM)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323596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mass appears to be loss or gained in a reaction, what is the most likely cause?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you calculate relative formula mass?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What is a mole?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What is the Avogadro constant?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How is the mass number linked to the number of moles?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8.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How many moles of carbon dioxide are in  66g?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RFM </a:t>
                      </a:r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 water,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GB" sz="1000" kern="1200" baseline="-25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12969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505810"/>
              </p:ext>
            </p:extLst>
          </p:nvPr>
        </p:nvGraphicFramePr>
        <p:xfrm>
          <a:off x="274483" y="3460600"/>
          <a:ext cx="4547683" cy="252374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195834">
                  <a:extLst>
                    <a:ext uri="{9D8B030D-6E8A-4147-A177-3AD203B41FA5}">
                      <a16:colId xmlns:a16="http://schemas.microsoft.com/office/drawing/2014/main" val="815368006"/>
                    </a:ext>
                  </a:extLst>
                </a:gridCol>
                <a:gridCol w="3351849">
                  <a:extLst>
                    <a:ext uri="{9D8B030D-6E8A-4147-A177-3AD203B41FA5}">
                      <a16:colId xmlns:a16="http://schemas.microsoft.com/office/drawing/2014/main" val="26217282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Avogadro constant 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the number of atoms, molecules, or ions in a mole of any substance (i.e., 6.02 × 10</a:t>
                      </a:r>
                      <a:r>
                        <a:rPr lang="en-GB" sz="1000" b="0" baseline="30000" dirty="0">
                          <a:effectLst/>
                        </a:rPr>
                        <a:t>-23</a:t>
                      </a:r>
                      <a:r>
                        <a:rPr lang="en-GB" sz="1000" b="0" dirty="0">
                          <a:effectLst/>
                        </a:rPr>
                        <a:t> per </a:t>
                      </a:r>
                      <a:r>
                        <a:rPr lang="en-GB" sz="1000" b="0" dirty="0" err="1">
                          <a:effectLst/>
                        </a:rPr>
                        <a:t>mol</a:t>
                      </a:r>
                      <a:r>
                        <a:rPr lang="en-GB" sz="1000" b="0" dirty="0">
                          <a:effectLst/>
                        </a:rPr>
                        <a:t>)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2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Mole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substance in the relative atomic or formula mass of a substance in gram The symbol for the unit mole is </a:t>
                      </a:r>
                      <a:r>
                        <a:rPr lang="en-GB" sz="1000" dirty="0" err="1">
                          <a:effectLst/>
                        </a:rPr>
                        <a:t>mol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0044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Concentration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a substance dissolved in a given volume of liquid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5871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Limiting reactant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reactant in a chemical reaction that when used up causes the reaction to stop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631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Relative formula mass RFM</a:t>
                      </a:r>
                      <a:r>
                        <a:rPr lang="en-GB" sz="1100" baseline="-25000" dirty="0">
                          <a:effectLst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total of the relative atomic masses, added up in the ratio shown in the chemical formula, of a substance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46910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Relative atomic mass </a:t>
                      </a:r>
                      <a:r>
                        <a:rPr lang="en-GB" sz="1100" dirty="0" err="1">
                          <a:effectLst/>
                        </a:rPr>
                        <a:t>A</a:t>
                      </a:r>
                      <a:r>
                        <a:rPr lang="en-GB" sz="1100" baseline="-25000" dirty="0" err="1">
                          <a:effectLst/>
                        </a:rPr>
                        <a:t>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average mass of the atoms of an element compared with carbon-12 (which is given a mass of exactly 12).  (</a:t>
                      </a:r>
                      <a:r>
                        <a:rPr lang="en-GB" sz="1000" b="1" dirty="0">
                          <a:effectLst/>
                        </a:rPr>
                        <a:t>Found on the periodic table)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0348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745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</TotalTime>
  <Words>433</Words>
  <Application>Microsoft Office PowerPoint</Application>
  <PresentationFormat>A4 Paper (210x297 mm)</PresentationFormat>
  <Paragraphs>49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Rich Berry</cp:lastModifiedBy>
  <cp:revision>19</cp:revision>
  <cp:lastPrinted>2019-07-17T08:48:57Z</cp:lastPrinted>
  <dcterms:created xsi:type="dcterms:W3CDTF">2019-07-01T11:19:37Z</dcterms:created>
  <dcterms:modified xsi:type="dcterms:W3CDTF">2020-01-08T19:49:10Z</dcterms:modified>
</cp:coreProperties>
</file>