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3" r:id="rId4"/>
    <p:sldId id="344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02" autoAdjust="0"/>
    <p:restoredTop sz="95046" autoAdjust="0"/>
  </p:normalViewPr>
  <p:slideViewPr>
    <p:cSldViewPr>
      <p:cViewPr varScale="1">
        <p:scale>
          <a:sx n="77" d="100"/>
          <a:sy n="77" d="100"/>
        </p:scale>
        <p:origin x="1272" y="9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12/13/2021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2509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0112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333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6184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1967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99989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6478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3180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0498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4306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75654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943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>
            <a:off x="2996014" y="80356"/>
            <a:ext cx="4512872" cy="3466291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Image result for earths early atmosphere pie chart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15" t="28687" r="6586" b="16714"/>
          <a:stretch/>
        </p:blipFill>
        <p:spPr bwMode="auto">
          <a:xfrm>
            <a:off x="1706096" y="685781"/>
            <a:ext cx="1175861" cy="955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39137" y="1550899"/>
            <a:ext cx="2089388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Volcanoes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produced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 dioxide, nitrogen (and a bit of methane and ammonia)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F7E272-CC55-4DB4-84FE-3F1EBB000385}"/>
              </a:ext>
            </a:extLst>
          </p:cNvPr>
          <p:cNvSpPr/>
          <p:nvPr/>
        </p:nvSpPr>
        <p:spPr>
          <a:xfrm>
            <a:off x="219546" y="3768670"/>
            <a:ext cx="1773331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GB" sz="900" dirty="0">
              <a:cs typeface="Arial" pitchFamily="34" charset="0"/>
              <a:sym typeface="Wingdings" panose="05000000000000000000" pitchFamily="2" charset="2"/>
            </a:endParaRPr>
          </a:p>
          <a:p>
            <a:endParaRPr lang="en-GB" sz="900" dirty="0">
              <a:cs typeface="Arial" pitchFamily="34" charset="0"/>
              <a:sym typeface="Wingdings" panose="05000000000000000000" pitchFamily="2" charset="2"/>
            </a:endParaRPr>
          </a:p>
          <a:p>
            <a:endParaRPr lang="en-GB" sz="900" dirty="0">
              <a:cs typeface="Arial" pitchFamily="34" charset="0"/>
              <a:sym typeface="Wingdings" panose="05000000000000000000" pitchFamily="2" charset="2"/>
            </a:endParaRPr>
          </a:p>
          <a:p>
            <a:endParaRPr lang="en-GB" sz="900" dirty="0"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Took in CO</a:t>
            </a:r>
            <a:r>
              <a:rPr lang="en-GB" sz="900" baseline="-25000" dirty="0">
                <a:cs typeface="Arial" pitchFamily="34" charset="0"/>
                <a:sym typeface="Wingdings" panose="05000000000000000000" pitchFamily="2" charset="2"/>
              </a:rPr>
              <a:t>2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 and released O</a:t>
            </a:r>
            <a:r>
              <a:rPr lang="en-GB" sz="900" baseline="-25000" dirty="0">
                <a:cs typeface="Arial" pitchFamily="34" charset="0"/>
                <a:sym typeface="Wingdings" panose="05000000000000000000" pitchFamily="2" charset="2"/>
              </a:rPr>
              <a:t>2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 in </a:t>
            </a:r>
            <a:r>
              <a:rPr lang="en-GB" sz="900" b="1" dirty="0">
                <a:cs typeface="Arial" pitchFamily="34" charset="0"/>
                <a:sym typeface="Wingdings" panose="05000000000000000000" pitchFamily="2" charset="2"/>
              </a:rPr>
              <a:t>photosynthesis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4019346" y="131341"/>
            <a:ext cx="2070748" cy="23359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2.1 &amp; 2.2 Greenhouse Gases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10342" y="466245"/>
            <a:ext cx="2692010" cy="18135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1.1 to 1.4 Early Atmosphere evolving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585302" y="627542"/>
            <a:ext cx="2224231" cy="26491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3.1 &amp;3.2 Atmospheric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sz="1200" dirty="0">
                <a:solidFill>
                  <a:schemeClr val="tx1"/>
                </a:solidFill>
              </a:rPr>
              <a:t>Pollutants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110342" y="62750"/>
            <a:ext cx="3015978" cy="32700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C9 The Earth’s Atmosphere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152982" y="2723868"/>
            <a:ext cx="2089388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From condensed water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.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 dioxide dissolved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 in the oceans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.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Carbonates precipitated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(turned into solid bits)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to form sediments.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DED07864-4C5D-4646-89F6-128BDEEF3128}"/>
              </a:ext>
            </a:extLst>
          </p:cNvPr>
          <p:cNvSpPr/>
          <p:nvPr/>
        </p:nvSpPr>
        <p:spPr>
          <a:xfrm>
            <a:off x="7585302" y="965709"/>
            <a:ext cx="2247370" cy="3795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>
                <a:solidFill>
                  <a:schemeClr val="tx1"/>
                </a:solidFill>
              </a:rPr>
              <a:t>Gases released in combustion of fossil fuels and their effects:</a:t>
            </a:r>
          </a:p>
        </p:txBody>
      </p: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2EA1BB4C-DFC1-432B-A8C2-17F8C54FC4FC}"/>
              </a:ext>
            </a:extLst>
          </p:cNvPr>
          <p:cNvCxnSpPr>
            <a:cxnSpLocks/>
          </p:cNvCxnSpPr>
          <p:nvPr/>
        </p:nvCxnSpPr>
        <p:spPr>
          <a:xfrm>
            <a:off x="661959" y="2185095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5A7D3E20-21A7-44AF-A761-A40E97B0F24F}"/>
              </a:ext>
            </a:extLst>
          </p:cNvPr>
          <p:cNvSpPr/>
          <p:nvPr/>
        </p:nvSpPr>
        <p:spPr>
          <a:xfrm>
            <a:off x="3031235" y="2676553"/>
            <a:ext cx="3465436" cy="1931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Human activities increase the levels of CO</a:t>
            </a:r>
            <a:r>
              <a:rPr lang="en-GB" sz="1200" baseline="-25000" dirty="0">
                <a:solidFill>
                  <a:schemeClr val="bg1"/>
                </a:solidFill>
              </a:rPr>
              <a:t>2</a:t>
            </a:r>
            <a:r>
              <a:rPr lang="en-GB" sz="1200" dirty="0">
                <a:solidFill>
                  <a:schemeClr val="bg1"/>
                </a:solidFill>
              </a:rPr>
              <a:t> and CH</a:t>
            </a:r>
            <a:r>
              <a:rPr lang="en-GB" sz="1200" baseline="-25000" dirty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FB6213D-511F-400B-8AD9-17EFC934C8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563" y="1883033"/>
            <a:ext cx="1289932" cy="654479"/>
          </a:xfrm>
          <a:prstGeom prst="rect">
            <a:avLst/>
          </a:prstGeom>
        </p:spPr>
      </p:pic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BA165439-A14B-4A03-A5BC-8AD655DA3111}"/>
              </a:ext>
            </a:extLst>
          </p:cNvPr>
          <p:cNvCxnSpPr>
            <a:cxnSpLocks/>
          </p:cNvCxnSpPr>
          <p:nvPr/>
        </p:nvCxnSpPr>
        <p:spPr>
          <a:xfrm>
            <a:off x="661959" y="3370199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2013C68F-3BB8-48F2-B77C-6181A2C079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929" y="3782166"/>
            <a:ext cx="1208003" cy="559807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ECF92495-D51B-4B77-A997-CFA2DF2D9CAD}"/>
              </a:ext>
            </a:extLst>
          </p:cNvPr>
          <p:cNvSpPr/>
          <p:nvPr/>
        </p:nvSpPr>
        <p:spPr>
          <a:xfrm>
            <a:off x="216002" y="5176793"/>
            <a:ext cx="1961396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Decreased the CO</a:t>
            </a:r>
            <a:r>
              <a:rPr lang="en-GB" sz="900" baseline="-25000" dirty="0">
                <a:cs typeface="Arial" pitchFamily="34" charset="0"/>
                <a:sym typeface="Wingdings" panose="05000000000000000000" pitchFamily="2" charset="2"/>
              </a:rPr>
              <a:t>2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 levels</a:t>
            </a: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DD804DCC-CBC7-4B31-9AD3-EF49D4AB4FC1}"/>
              </a:ext>
            </a:extLst>
          </p:cNvPr>
          <p:cNvCxnSpPr>
            <a:cxnSpLocks/>
          </p:cNvCxnSpPr>
          <p:nvPr/>
        </p:nvCxnSpPr>
        <p:spPr>
          <a:xfrm>
            <a:off x="675061" y="4712020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92C6FFE0-9DA0-44F0-A391-FED7A15B056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34470" b="18199"/>
          <a:stretch/>
        </p:blipFill>
        <p:spPr>
          <a:xfrm>
            <a:off x="1336893" y="5655307"/>
            <a:ext cx="1095827" cy="108606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0A863F7-0D91-4968-95B9-C6C52E1E7B37}"/>
              </a:ext>
            </a:extLst>
          </p:cNvPr>
          <p:cNvSpPr txBox="1"/>
          <p:nvPr/>
        </p:nvSpPr>
        <p:spPr>
          <a:xfrm>
            <a:off x="827758" y="2471261"/>
            <a:ext cx="14960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Oceans formed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2F49BD-2386-4799-83A2-4C0B65F61B89}"/>
              </a:ext>
            </a:extLst>
          </p:cNvPr>
          <p:cNvSpPr txBox="1"/>
          <p:nvPr/>
        </p:nvSpPr>
        <p:spPr>
          <a:xfrm>
            <a:off x="650691" y="3417350"/>
            <a:ext cx="161621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cs typeface="Arial" pitchFamily="34" charset="0"/>
                <a:sym typeface="Wingdings" panose="05000000000000000000" pitchFamily="2" charset="2"/>
              </a:rPr>
              <a:t>Green plants and algae</a:t>
            </a:r>
          </a:p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55A598A-7387-4319-870C-D3F5E31A4C63}"/>
              </a:ext>
            </a:extLst>
          </p:cNvPr>
          <p:cNvSpPr txBox="1"/>
          <p:nvPr/>
        </p:nvSpPr>
        <p:spPr>
          <a:xfrm>
            <a:off x="897169" y="4666123"/>
            <a:ext cx="12118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cs typeface="Arial" pitchFamily="34" charset="0"/>
                <a:sym typeface="Wingdings" panose="05000000000000000000" pitchFamily="2" charset="2"/>
              </a:rPr>
              <a:t>Sedimentary rocks and fossil fuels were formed:</a:t>
            </a:r>
          </a:p>
          <a:p>
            <a:endParaRPr lang="en-GB" sz="1050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475D20-3689-498E-B6C4-0ED9EEC34BE8}"/>
              </a:ext>
            </a:extLst>
          </p:cNvPr>
          <p:cNvSpPr/>
          <p:nvPr/>
        </p:nvSpPr>
        <p:spPr>
          <a:xfrm>
            <a:off x="5302213" y="4275579"/>
            <a:ext cx="2073418" cy="11662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do some people deny humans cause climate change????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Difficult to model.</a:t>
            </a:r>
          </a:p>
          <a:p>
            <a:r>
              <a:rPr lang="en-GB" sz="900" dirty="0">
                <a:solidFill>
                  <a:schemeClr val="tx1"/>
                </a:solidFill>
              </a:rPr>
              <a:t>Models are simplified.</a:t>
            </a:r>
          </a:p>
          <a:p>
            <a:r>
              <a:rPr lang="en-GB" sz="900" dirty="0">
                <a:solidFill>
                  <a:schemeClr val="tx1"/>
                </a:solidFill>
              </a:rPr>
              <a:t>Media can be biased.</a:t>
            </a:r>
          </a:p>
          <a:p>
            <a:r>
              <a:rPr lang="en-GB" sz="900" dirty="0">
                <a:solidFill>
                  <a:schemeClr val="tx1"/>
                </a:solidFill>
              </a:rPr>
              <a:t>MUST check the evidence is PEER REVIEWED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44D652CD-D99D-43A2-9234-ECB17AD9EC84}"/>
              </a:ext>
            </a:extLst>
          </p:cNvPr>
          <p:cNvSpPr/>
          <p:nvPr/>
        </p:nvSpPr>
        <p:spPr>
          <a:xfrm>
            <a:off x="3048509" y="4268401"/>
            <a:ext cx="2054578" cy="117345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Effects of climate change:</a:t>
            </a:r>
          </a:p>
          <a:p>
            <a:endParaRPr lang="en-GB" sz="105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Rising sea levels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Droughts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Extreme weather events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Changes in wildlife distribution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9D6AC3D-10C3-44ED-848B-ACF81C80A3A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192"/>
          <a:stretch/>
        </p:blipFill>
        <p:spPr>
          <a:xfrm>
            <a:off x="4569812" y="620940"/>
            <a:ext cx="2922763" cy="1969489"/>
          </a:xfrm>
          <a:prstGeom prst="rect">
            <a:avLst/>
          </a:prstGeom>
        </p:spPr>
      </p:pic>
      <p:sp>
        <p:nvSpPr>
          <p:cNvPr id="63" name="Arrow: Right 62">
            <a:extLst>
              <a:ext uri="{FF2B5EF4-FFF2-40B4-BE49-F238E27FC236}">
                <a16:creationId xmlns:a16="http://schemas.microsoft.com/office/drawing/2014/main" id="{B2A9CFEE-B1DF-4256-B375-3C795434CF25}"/>
              </a:ext>
            </a:extLst>
          </p:cNvPr>
          <p:cNvSpPr/>
          <p:nvPr/>
        </p:nvSpPr>
        <p:spPr>
          <a:xfrm rot="19976425" flipV="1">
            <a:off x="4544783" y="2047688"/>
            <a:ext cx="1744351" cy="194981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Arrow: Right 61">
            <a:extLst>
              <a:ext uri="{FF2B5EF4-FFF2-40B4-BE49-F238E27FC236}">
                <a16:creationId xmlns:a16="http://schemas.microsoft.com/office/drawing/2014/main" id="{17B31CDF-FDF4-4C29-9474-8FD5760A6C91}"/>
              </a:ext>
            </a:extLst>
          </p:cNvPr>
          <p:cNvSpPr/>
          <p:nvPr/>
        </p:nvSpPr>
        <p:spPr>
          <a:xfrm rot="199082">
            <a:off x="4724630" y="1257407"/>
            <a:ext cx="367710" cy="184628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065B1445-38A0-4196-AD1F-D176560686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55330" y="5606602"/>
            <a:ext cx="560314" cy="1001866"/>
          </a:xfrm>
          <a:prstGeom prst="rect">
            <a:avLst/>
          </a:pr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05CEA0DC-30B4-4600-9D10-A568A5E5A0CB}"/>
              </a:ext>
            </a:extLst>
          </p:cNvPr>
          <p:cNvSpPr/>
          <p:nvPr/>
        </p:nvSpPr>
        <p:spPr>
          <a:xfrm>
            <a:off x="5213787" y="5626518"/>
            <a:ext cx="2073418" cy="10018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Solution:</a:t>
            </a:r>
          </a:p>
          <a:p>
            <a:r>
              <a:rPr lang="en-GB" sz="900" dirty="0">
                <a:solidFill>
                  <a:schemeClr val="tx1"/>
                </a:solidFill>
              </a:rPr>
              <a:t>Reduce carbon footprint (emissions of CO</a:t>
            </a:r>
            <a:r>
              <a:rPr lang="en-GB" sz="900" baseline="-25000" dirty="0">
                <a:solidFill>
                  <a:schemeClr val="tx1"/>
                </a:solidFill>
              </a:rPr>
              <a:t>2</a:t>
            </a:r>
            <a:r>
              <a:rPr lang="en-GB" sz="900" dirty="0">
                <a:solidFill>
                  <a:schemeClr val="tx1"/>
                </a:solidFill>
              </a:rPr>
              <a:t> and methane)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Use less fossil fuels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Carbon capture and storage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Eat less meat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Send less food waste to landfill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7F563B56-091A-4293-8857-ACB0D1789D47}"/>
              </a:ext>
            </a:extLst>
          </p:cNvPr>
          <p:cNvSpPr/>
          <p:nvPr/>
        </p:nvSpPr>
        <p:spPr>
          <a:xfrm>
            <a:off x="3068475" y="5594974"/>
            <a:ext cx="1273244" cy="103387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u="sng" dirty="0">
                <a:solidFill>
                  <a:schemeClr val="tx1"/>
                </a:solidFill>
              </a:rPr>
              <a:t>Carbon footprint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‘Total amount of CO</a:t>
            </a:r>
            <a:r>
              <a:rPr lang="en-GB" sz="900" b="1" baseline="-25000" dirty="0">
                <a:solidFill>
                  <a:schemeClr val="tx1"/>
                </a:solidFill>
              </a:rPr>
              <a:t>2</a:t>
            </a:r>
            <a:r>
              <a:rPr lang="en-GB" sz="900" b="1" dirty="0">
                <a:solidFill>
                  <a:schemeClr val="tx1"/>
                </a:solidFill>
              </a:rPr>
              <a:t> and other greenhouse gases emitted over the full life cycle of a product, service or event’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B46714D5-D515-41F6-B9AE-C9A867BD3EF9}"/>
              </a:ext>
            </a:extLst>
          </p:cNvPr>
          <p:cNvSpPr/>
          <p:nvPr/>
        </p:nvSpPr>
        <p:spPr>
          <a:xfrm>
            <a:off x="3649229" y="3034497"/>
            <a:ext cx="1511206" cy="44751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CO</a:t>
            </a:r>
            <a:r>
              <a:rPr lang="en-GB" sz="900" b="1" baseline="-25000" dirty="0">
                <a:solidFill>
                  <a:schemeClr val="tx1"/>
                </a:solidFill>
              </a:rPr>
              <a:t>2</a:t>
            </a:r>
            <a:r>
              <a:rPr lang="en-GB" sz="900" b="1" dirty="0">
                <a:solidFill>
                  <a:schemeClr val="tx1"/>
                </a:solidFill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burning fossil fuels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Deforestation</a:t>
            </a: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692638E2-6586-44EE-BD24-7CBF27AAD1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747000"/>
              </p:ext>
            </p:extLst>
          </p:nvPr>
        </p:nvGraphicFramePr>
        <p:xfrm>
          <a:off x="7544854" y="1403735"/>
          <a:ext cx="2309874" cy="31593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880">
                  <a:extLst>
                    <a:ext uri="{9D8B030D-6E8A-4147-A177-3AD203B41FA5}">
                      <a16:colId xmlns:a16="http://schemas.microsoft.com/office/drawing/2014/main" val="62829353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35474557"/>
                    </a:ext>
                  </a:extLst>
                </a:gridCol>
                <a:gridCol w="710890">
                  <a:extLst>
                    <a:ext uri="{9D8B030D-6E8A-4147-A177-3AD203B41FA5}">
                      <a16:colId xmlns:a16="http://schemas.microsoft.com/office/drawing/2014/main" val="1924181069"/>
                    </a:ext>
                  </a:extLst>
                </a:gridCol>
              </a:tblGrid>
              <a:tr h="330943">
                <a:tc>
                  <a:txBody>
                    <a:bodyPr/>
                    <a:lstStyle/>
                    <a:p>
                      <a:r>
                        <a:rPr lang="en-GB" sz="800" dirty="0"/>
                        <a:t>Gases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Released when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Effects caused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6509330"/>
                  </a:ext>
                </a:extLst>
              </a:tr>
              <a:tr h="330943">
                <a:tc>
                  <a:txBody>
                    <a:bodyPr/>
                    <a:lstStyle/>
                    <a:p>
                      <a:r>
                        <a:rPr lang="en-GB" sz="800" dirty="0"/>
                        <a:t>Carbon dioxide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All fossil fuels burn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Global warming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5800977"/>
                  </a:ext>
                </a:extLst>
              </a:tr>
              <a:tr h="330943">
                <a:tc>
                  <a:txBody>
                    <a:bodyPr/>
                    <a:lstStyle/>
                    <a:p>
                      <a:r>
                        <a:rPr lang="en-GB" sz="800" dirty="0"/>
                        <a:t>Water vapour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All fossil fuels burn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None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1292951"/>
                  </a:ext>
                </a:extLst>
              </a:tr>
              <a:tr h="571629">
                <a:tc>
                  <a:txBody>
                    <a:bodyPr/>
                    <a:lstStyle/>
                    <a:p>
                      <a:r>
                        <a:rPr lang="en-GB" sz="800" dirty="0"/>
                        <a:t>Carbon monoxide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Incomplete combustion of fuels (not enough O</a:t>
                      </a:r>
                      <a:r>
                        <a:rPr lang="en-GB" sz="800" baseline="-25000" dirty="0"/>
                        <a:t>2</a:t>
                      </a:r>
                      <a:r>
                        <a:rPr lang="en-GB" sz="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Poisonous gas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2217372"/>
                  </a:ext>
                </a:extLst>
              </a:tr>
              <a:tr h="451286">
                <a:tc>
                  <a:txBody>
                    <a:bodyPr/>
                    <a:lstStyle/>
                    <a:p>
                      <a:r>
                        <a:rPr lang="en-GB" sz="700" dirty="0"/>
                        <a:t>Solid particulates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Solid fuels burn incompletely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Global dimming</a:t>
                      </a:r>
                    </a:p>
                    <a:p>
                      <a:r>
                        <a:rPr lang="en-GB" sz="800" dirty="0"/>
                        <a:t>Asthma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5503331"/>
                  </a:ext>
                </a:extLst>
              </a:tr>
              <a:tr h="451286">
                <a:tc>
                  <a:txBody>
                    <a:bodyPr/>
                    <a:lstStyle/>
                    <a:p>
                      <a:r>
                        <a:rPr lang="en-GB" sz="800" dirty="0"/>
                        <a:t>Sulphur dioxide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Coal burns (sulphur is an impurity in coal)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Acid rain</a:t>
                      </a:r>
                    </a:p>
                    <a:p>
                      <a:r>
                        <a:rPr lang="en-GB" sz="800" dirty="0"/>
                        <a:t>Respiratory problems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8501692"/>
                  </a:ext>
                </a:extLst>
              </a:tr>
              <a:tr h="660003">
                <a:tc>
                  <a:txBody>
                    <a:bodyPr/>
                    <a:lstStyle/>
                    <a:p>
                      <a:r>
                        <a:rPr lang="en-GB" sz="800" dirty="0"/>
                        <a:t>Nitrous oxides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Nitrogen in air reacts with oxygen at high temperatures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Acid rain</a:t>
                      </a:r>
                    </a:p>
                    <a:p>
                      <a:r>
                        <a:rPr lang="en-GB" sz="800" dirty="0"/>
                        <a:t>Respiratory problems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2090174"/>
                  </a:ext>
                </a:extLst>
              </a:tr>
            </a:tbl>
          </a:graphicData>
        </a:graphic>
      </p:graphicFrame>
      <p:pic>
        <p:nvPicPr>
          <p:cNvPr id="34" name="Picture 33">
            <a:extLst>
              <a:ext uri="{FF2B5EF4-FFF2-40B4-BE49-F238E27FC236}">
                <a16:creationId xmlns:a16="http://schemas.microsoft.com/office/drawing/2014/main" id="{35417C63-7E65-422A-893C-613A467532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63461" y="4587996"/>
            <a:ext cx="2280367" cy="186534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186990" y="694806"/>
            <a:ext cx="1746085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The </a:t>
            </a:r>
            <a:r>
              <a:rPr lang="en-GB" sz="900" b="1" u="sng" dirty="0">
                <a:solidFill>
                  <a:schemeClr val="tx1"/>
                </a:solidFill>
                <a:cs typeface="Arial" pitchFamily="34" charset="0"/>
              </a:rPr>
              <a:t>Earths Early atmosphere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: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CF92495-D51B-4B77-A997-CFA2DF2D9CAD}"/>
              </a:ext>
            </a:extLst>
          </p:cNvPr>
          <p:cNvSpPr/>
          <p:nvPr/>
        </p:nvSpPr>
        <p:spPr>
          <a:xfrm>
            <a:off x="216002" y="5471709"/>
            <a:ext cx="196139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The </a:t>
            </a:r>
            <a:r>
              <a:rPr lang="en-GB" sz="900" b="1" u="sng" dirty="0">
                <a:cs typeface="Arial" pitchFamily="34" charset="0"/>
                <a:sym typeface="Wingdings" panose="05000000000000000000" pitchFamily="2" charset="2"/>
              </a:rPr>
              <a:t>Earths current atmosphere 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(for the past 200 million years)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222368" y="5905125"/>
            <a:ext cx="1231679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Nitrogen 78%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Oxygen 21%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Argon 0.9%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 Dioxide 0.03%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F9338A4-6DFE-42AD-8624-8D3BE8F429C4}"/>
              </a:ext>
            </a:extLst>
          </p:cNvPr>
          <p:cNvSpPr/>
          <p:nvPr/>
        </p:nvSpPr>
        <p:spPr>
          <a:xfrm>
            <a:off x="3455334" y="465423"/>
            <a:ext cx="1693286" cy="4514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>
                <a:solidFill>
                  <a:schemeClr val="tx1"/>
                </a:solidFill>
              </a:rPr>
              <a:t>Carbon dioxide </a:t>
            </a:r>
          </a:p>
          <a:p>
            <a:pPr algn="ctr"/>
            <a:r>
              <a:rPr lang="en-GB" sz="1050" b="1" dirty="0">
                <a:solidFill>
                  <a:schemeClr val="tx1"/>
                </a:solidFill>
              </a:rPr>
              <a:t>Methane</a:t>
            </a:r>
          </a:p>
          <a:p>
            <a:pPr algn="ctr"/>
            <a:r>
              <a:rPr lang="en-GB" sz="1050" b="1" dirty="0">
                <a:solidFill>
                  <a:schemeClr val="tx1"/>
                </a:solidFill>
              </a:rPr>
              <a:t>Water Vapour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E4510EF-1D83-40DD-BDC9-C36C925FB3FB}"/>
              </a:ext>
            </a:extLst>
          </p:cNvPr>
          <p:cNvSpPr/>
          <p:nvPr/>
        </p:nvSpPr>
        <p:spPr>
          <a:xfrm>
            <a:off x="3078957" y="1125910"/>
            <a:ext cx="1648721" cy="3906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Short wavelength doesn’t interact with the gases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2B4ED31F-3407-4305-9FDE-CF72D7543BFB}"/>
              </a:ext>
            </a:extLst>
          </p:cNvPr>
          <p:cNvSpPr/>
          <p:nvPr/>
        </p:nvSpPr>
        <p:spPr>
          <a:xfrm>
            <a:off x="3078805" y="2288482"/>
            <a:ext cx="1690407" cy="3339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Longer wavelength emitted does interact with the gases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46714D5-D515-41F6-B9AE-C9A867BD3EF9}"/>
              </a:ext>
            </a:extLst>
          </p:cNvPr>
          <p:cNvSpPr/>
          <p:nvPr/>
        </p:nvSpPr>
        <p:spPr>
          <a:xfrm>
            <a:off x="5369508" y="3034497"/>
            <a:ext cx="1511206" cy="44751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Methane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Cows (and rice paddies)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landfill</a:t>
            </a:r>
            <a:endParaRPr lang="en-GB" sz="900" baseline="-25000" dirty="0">
              <a:solidFill>
                <a:schemeClr val="tx1"/>
              </a:solidFill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4170315" y="3718309"/>
            <a:ext cx="2070748" cy="377958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2.2 &amp; 2.3 Climate change and Carbon footprint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 rot="16200000">
            <a:off x="1561836" y="2761874"/>
            <a:ext cx="1952734" cy="17577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Carbon Dioxide Decreased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 rot="16200000">
            <a:off x="1761751" y="4627771"/>
            <a:ext cx="1563152" cy="16849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Oxygen Increased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186990" y="959025"/>
            <a:ext cx="1231679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 Dioxide 96%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Nitrogen 3%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Others 1%</a:t>
            </a:r>
          </a:p>
        </p:txBody>
      </p:sp>
      <p:sp>
        <p:nvSpPr>
          <p:cNvPr id="58" name="Rectangle 57"/>
          <p:cNvSpPr/>
          <p:nvPr/>
        </p:nvSpPr>
        <p:spPr>
          <a:xfrm>
            <a:off x="80062" y="453554"/>
            <a:ext cx="2843032" cy="628176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2983170" y="3594434"/>
            <a:ext cx="4512872" cy="314693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7537874" y="563180"/>
            <a:ext cx="2305954" cy="617213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020" y="0"/>
            <a:ext cx="649380" cy="6256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5959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860937"/>
              </p:ext>
            </p:extLst>
          </p:nvPr>
        </p:nvGraphicFramePr>
        <p:xfrm>
          <a:off x="200472" y="332656"/>
          <a:ext cx="4608513" cy="3291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9561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228952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What is the current composition of the atmosphere?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25358">
                <a:tc>
                  <a:txBody>
                    <a:bodyPr/>
                    <a:lstStyle/>
                    <a:p>
                      <a:r>
                        <a:rPr lang="en-GB" sz="10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what we think the Earth’s atmosphere was like in it’s first billion years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225358">
                <a:tc>
                  <a:txBody>
                    <a:bodyPr/>
                    <a:lstStyle/>
                    <a:p>
                      <a:r>
                        <a:rPr lang="en-GB" sz="10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suggested happened to most of the water vapour in the early atmosphere?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did oxygen in the early atmosphere increase?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did carbon dioxide in the early atmosphere decrease?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3 greenhouse gases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greenhouse effect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2 human activities that increase the amount of greenhouse gases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Define the carbon footprint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759332"/>
                  </a:ext>
                </a:extLst>
              </a:tr>
              <a:tr h="225358">
                <a:tc>
                  <a:txBody>
                    <a:bodyPr/>
                    <a:lstStyle/>
                    <a:p>
                      <a:r>
                        <a:rPr lang="en-GB" sz="10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gases  and other substances that can be released into the atmosphere when a fuel is burned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1377738"/>
                  </a:ext>
                </a:extLst>
              </a:tr>
              <a:tr h="225358">
                <a:tc>
                  <a:txBody>
                    <a:bodyPr/>
                    <a:lstStyle/>
                    <a:p>
                      <a:r>
                        <a:rPr lang="en-GB" sz="1000" b="1" dirty="0"/>
                        <a:t>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problems caused by carbon monoxide, sulphur dioxide and particulates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766773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02932"/>
              </p:ext>
            </p:extLst>
          </p:nvPr>
        </p:nvGraphicFramePr>
        <p:xfrm>
          <a:off x="200472" y="3933056"/>
          <a:ext cx="4608513" cy="2368015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1100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8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Greenhouse gas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u="none" strike="noStrike" dirty="0">
                          <a:effectLst/>
                          <a:latin typeface="+mn-lt"/>
                        </a:rPr>
                        <a:t>A gas that absorbs long wavelength infrared radiation given</a:t>
                      </a:r>
                      <a:r>
                        <a:rPr lang="en-US" sz="1000" b="0" u="none" strike="noStrike" baseline="0" dirty="0">
                          <a:effectLst/>
                          <a:latin typeface="+mn-lt"/>
                        </a:rPr>
                        <a:t> off by the Earth but does not absorb the suns radiation.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7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baseline="0" dirty="0">
                          <a:effectLst/>
                          <a:latin typeface="+mn-lt"/>
                        </a:rPr>
                        <a:t>Global warming</a:t>
                      </a:r>
                      <a:endParaRPr lang="en-US" sz="1000" b="1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baseline="0" dirty="0">
                          <a:effectLst/>
                          <a:latin typeface="+mn-lt"/>
                        </a:rPr>
                        <a:t>An increase in the temperature of the Earths surface.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baseline="0" dirty="0">
                          <a:effectLst/>
                          <a:latin typeface="+mn-lt"/>
                        </a:rPr>
                        <a:t>Water stress</a:t>
                      </a:r>
                      <a:endParaRPr lang="en-US" sz="1000" b="1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baseline="0" dirty="0">
                          <a:effectLst/>
                          <a:latin typeface="+mn-lt"/>
                        </a:rPr>
                        <a:t>A shortage of fresh water.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67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Carbon footprint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The amount of carbon dioxide and other greenhouse gases given out over the full life cycle of a product, service or event.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Carbon neutral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+mn-lt"/>
                        </a:rPr>
                        <a:t>Fuels and processes whose use results in zero net release of greenhouse gases to the atmosphere.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Acid Rain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Rainfall with a pH lower than 5.5 caused by man made pollutants – </a:t>
                      </a:r>
                      <a:r>
                        <a:rPr lang="en-GB" sz="1000" dirty="0" err="1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Sulfur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 dioxide and Nitrogen oxides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963626562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Global Dimming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Particulates in the atmosphere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 causing less of the suns energy to reach the earths surface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767031124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Particulates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Tiny solid particles in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 the atmosphere, most commonly soot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1873897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248812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29908</TotalTime>
  <Words>621</Words>
  <Application>Microsoft Office PowerPoint</Application>
  <PresentationFormat>A4 Paper (210x297 mm)</PresentationFormat>
  <Paragraphs>124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Tahoma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Mrs N Burke (St Ambrose College)</cp:lastModifiedBy>
  <cp:revision>318</cp:revision>
  <cp:lastPrinted>2017-10-27T15:58:48Z</cp:lastPrinted>
  <dcterms:created xsi:type="dcterms:W3CDTF">2016-03-05T09:38:04Z</dcterms:created>
  <dcterms:modified xsi:type="dcterms:W3CDTF">2021-12-13T14:15:29Z</dcterms:modified>
</cp:coreProperties>
</file>