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144000" cy="6858000" type="screen4x3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849" y="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 Coxon" userId="10033FFF9F061C73@LIVE.COM" providerId="AD" clId="Web-{FB4F3332-FE5B-4228-A6F1-1D355924BED9}"/>
    <pc:docChg chg="modSld">
      <pc:chgData name="Debora Coxon" userId="10033FFF9F061C73@LIVE.COM" providerId="AD" clId="Web-{FB4F3332-FE5B-4228-A6F1-1D355924BED9}" dt="2018-03-02T15:16:33.021" v="0"/>
      <pc:docMkLst>
        <pc:docMk/>
      </pc:docMkLst>
      <pc:sldChg chg="modSp">
        <pc:chgData name="Debora Coxon" userId="10033FFF9F061C73@LIVE.COM" providerId="AD" clId="Web-{FB4F3332-FE5B-4228-A6F1-1D355924BED9}" dt="2018-03-02T15:16:33.021" v="0"/>
        <pc:sldMkLst>
          <pc:docMk/>
          <pc:sldMk cId="630973993" sldId="256"/>
        </pc:sldMkLst>
        <pc:cxnChg chg="mod">
          <ac:chgData name="Debora Coxon" userId="10033FFF9F061C73@LIVE.COM" providerId="AD" clId="Web-{FB4F3332-FE5B-4228-A6F1-1D355924BED9}" dt="2018-03-02T15:16:33.021" v="0"/>
          <ac:cxnSpMkLst>
            <pc:docMk/>
            <pc:sldMk cId="630973993" sldId="256"/>
            <ac:cxnSpMk id="3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6308" y="-48400"/>
            <a:ext cx="37826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Exploring Europe Knowledge Organiser</a:t>
            </a:r>
            <a:endParaRPr lang="en-GB" sz="1200" b="1" dirty="0"/>
          </a:p>
        </p:txBody>
      </p:sp>
      <p:sp>
        <p:nvSpPr>
          <p:cNvPr id="6" name="Rectangle 5"/>
          <p:cNvSpPr/>
          <p:nvPr/>
        </p:nvSpPr>
        <p:spPr>
          <a:xfrm>
            <a:off x="0" y="168487"/>
            <a:ext cx="8929914" cy="5388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1000" b="1" dirty="0">
                <a:solidFill>
                  <a:schemeClr val="tx1"/>
                </a:solidFill>
              </a:rPr>
              <a:t>What do we know about Europe</a:t>
            </a:r>
            <a:r>
              <a:rPr lang="en-GB" sz="1000" b="1" dirty="0" smtClean="0">
                <a:solidFill>
                  <a:schemeClr val="tx1"/>
                </a:solidFill>
              </a:rPr>
              <a:t>?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sz="1000" dirty="0" smtClean="0">
                <a:solidFill>
                  <a:schemeClr val="dk1"/>
                </a:solidFill>
              </a:rPr>
              <a:t>Will </a:t>
            </a:r>
            <a:r>
              <a:rPr lang="en-GB" altLang="en-US" sz="1000" b="1" dirty="0">
                <a:solidFill>
                  <a:schemeClr val="dk1"/>
                </a:solidFill>
              </a:rPr>
              <a:t>understand</a:t>
            </a:r>
            <a:r>
              <a:rPr lang="en-GB" altLang="en-US" sz="1000" dirty="0">
                <a:solidFill>
                  <a:schemeClr val="dk1"/>
                </a:solidFill>
              </a:rPr>
              <a:t> where Europe is located using 4+ pieces of map information including lines of latitude.   </a:t>
            </a:r>
          </a:p>
          <a:p>
            <a:pPr lvl="0" defTabSz="914400">
              <a:spcBef>
                <a:spcPct val="0"/>
              </a:spcBef>
              <a:defRPr/>
            </a:pPr>
            <a:r>
              <a:rPr lang="en-GB" altLang="en-US" sz="1000" dirty="0" smtClean="0">
                <a:solidFill>
                  <a:schemeClr val="dk1"/>
                </a:solidFill>
              </a:rPr>
              <a:t>Will </a:t>
            </a:r>
            <a:r>
              <a:rPr lang="en-GB" altLang="en-US" sz="1000" b="1" dirty="0">
                <a:solidFill>
                  <a:schemeClr val="dk1"/>
                </a:solidFill>
              </a:rPr>
              <a:t>identify</a:t>
            </a:r>
            <a:r>
              <a:rPr lang="en-GB" altLang="en-US" sz="1000" dirty="0">
                <a:solidFill>
                  <a:schemeClr val="dk1"/>
                </a:solidFill>
              </a:rPr>
              <a:t> </a:t>
            </a:r>
            <a:r>
              <a:rPr lang="en-GB" altLang="en-US" sz="1000" b="1" dirty="0">
                <a:solidFill>
                  <a:schemeClr val="dk1"/>
                </a:solidFill>
              </a:rPr>
              <a:t>20+  </a:t>
            </a:r>
            <a:r>
              <a:rPr lang="en-GB" altLang="en-US" sz="1000" dirty="0">
                <a:solidFill>
                  <a:schemeClr val="dk1"/>
                </a:solidFill>
              </a:rPr>
              <a:t>of 50 </a:t>
            </a:r>
            <a:r>
              <a:rPr lang="en-GB" altLang="en-US" sz="1000" b="1" dirty="0">
                <a:solidFill>
                  <a:schemeClr val="dk1"/>
                </a:solidFill>
              </a:rPr>
              <a:t>countries</a:t>
            </a:r>
            <a:r>
              <a:rPr lang="en-GB" altLang="en-US" sz="1000" dirty="0">
                <a:solidFill>
                  <a:schemeClr val="dk1"/>
                </a:solidFill>
              </a:rPr>
              <a:t> and </a:t>
            </a:r>
            <a:r>
              <a:rPr lang="en-GB" altLang="en-US" sz="1000" b="1" dirty="0">
                <a:solidFill>
                  <a:schemeClr val="dk1"/>
                </a:solidFill>
              </a:rPr>
              <a:t>capitals</a:t>
            </a:r>
            <a:r>
              <a:rPr lang="en-GB" altLang="en-US" sz="1000" dirty="0">
                <a:solidFill>
                  <a:schemeClr val="dk1"/>
                </a:solidFill>
              </a:rPr>
              <a:t> in Europe. 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75225" y="5278245"/>
            <a:ext cx="4404946" cy="6378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1000" b="1" dirty="0">
                <a:solidFill>
                  <a:schemeClr val="tx1"/>
                </a:solidFill>
              </a:rPr>
              <a:t>What is the UK like? </a:t>
            </a:r>
          </a:p>
          <a:p>
            <a:r>
              <a:rPr lang="en-GB" sz="1000" dirty="0" smtClean="0">
                <a:solidFill>
                  <a:schemeClr val="tx1"/>
                </a:solidFill>
              </a:rPr>
              <a:t>Know </a:t>
            </a:r>
            <a:r>
              <a:rPr lang="en-GB" sz="1000" dirty="0" smtClean="0">
                <a:solidFill>
                  <a:schemeClr val="tx1"/>
                </a:solidFill>
              </a:rPr>
              <a:t>the </a:t>
            </a:r>
            <a:r>
              <a:rPr lang="en-GB" sz="1000" dirty="0">
                <a:solidFill>
                  <a:schemeClr val="tx1"/>
                </a:solidFill>
              </a:rPr>
              <a:t>5 countries make-up the British Isles and 4 that make-up the UK, the 4 capitals of each country, the 6 major mountain chains and 5 major rivers in the British Isles</a:t>
            </a:r>
            <a:r>
              <a:rPr lang="en-GB" sz="1000" dirty="0" smtClean="0">
                <a:solidFill>
                  <a:schemeClr val="tx1"/>
                </a:solidFill>
              </a:rPr>
              <a:t>.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857" y="5876864"/>
            <a:ext cx="4586325" cy="4344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1000" b="1" dirty="0" smtClean="0">
                <a:solidFill>
                  <a:schemeClr val="tx1"/>
                </a:solidFill>
              </a:rPr>
              <a:t>Why is Europe so developed? </a:t>
            </a:r>
            <a:endParaRPr lang="en-GB" sz="1000" b="1" dirty="0">
              <a:solidFill>
                <a:schemeClr val="tx1"/>
              </a:solidFill>
            </a:endParaRPr>
          </a:p>
        </p:txBody>
      </p:sp>
      <p:pic>
        <p:nvPicPr>
          <p:cNvPr id="16" name="Picture 2" descr="Europe Map / Map of Europe - Facts, Geography, History of Europe ...">
            <a:extLst>
              <a:ext uri="{FF2B5EF4-FFF2-40B4-BE49-F238E27FC236}">
                <a16:creationId xmlns:a16="http://schemas.microsoft.com/office/drawing/2014/main" id="{06745F9A-3015-40E3-BDDE-27B81A1F5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682914"/>
            <a:ext cx="2748643" cy="242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EC3EF41-79A0-4B82-9ED0-AEB4651ED4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30"/>
          <a:stretch/>
        </p:blipFill>
        <p:spPr>
          <a:xfrm>
            <a:off x="2934107" y="672781"/>
            <a:ext cx="2830975" cy="23840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59052" t="12626" r="3538" b="36916"/>
          <a:stretch/>
        </p:blipFill>
        <p:spPr>
          <a:xfrm>
            <a:off x="5841221" y="32658"/>
            <a:ext cx="3177593" cy="23215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l="10210" t="3589" r="30132" b="8374"/>
          <a:stretch/>
        </p:blipFill>
        <p:spPr>
          <a:xfrm>
            <a:off x="6264729" y="2373751"/>
            <a:ext cx="2716551" cy="28863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1BE8505-FC07-4E64-B9AC-0428505990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4264" y="3303939"/>
            <a:ext cx="2281636" cy="1363055"/>
          </a:xfrm>
          <a:prstGeom prst="rect">
            <a:avLst/>
          </a:prstGeom>
        </p:spPr>
      </p:pic>
      <p:graphicFrame>
        <p:nvGraphicFramePr>
          <p:cNvPr id="24" name="Table 5">
            <a:extLst>
              <a:ext uri="{FF2B5EF4-FFF2-40B4-BE49-F238E27FC236}">
                <a16:creationId xmlns:a16="http://schemas.microsoft.com/office/drawing/2014/main" id="{AC9DA9AE-6BE1-4630-9B23-7E2C1F3D11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619463"/>
              </p:ext>
            </p:extLst>
          </p:nvPr>
        </p:nvGraphicFramePr>
        <p:xfrm>
          <a:off x="1809137" y="5926844"/>
          <a:ext cx="2926149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896">
                  <a:extLst>
                    <a:ext uri="{9D8B030D-6E8A-4147-A177-3AD203B41FA5}">
                      <a16:colId xmlns:a16="http://schemas.microsoft.com/office/drawing/2014/main" val="3583653141"/>
                    </a:ext>
                  </a:extLst>
                </a:gridCol>
                <a:gridCol w="1593253">
                  <a:extLst>
                    <a:ext uri="{9D8B030D-6E8A-4147-A177-3AD203B41FA5}">
                      <a16:colId xmlns:a16="http://schemas.microsoft.com/office/drawing/2014/main" val="2543226169"/>
                    </a:ext>
                  </a:extLst>
                </a:gridCol>
              </a:tblGrid>
              <a:tr h="160533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Physical factors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Human factors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785670"/>
                  </a:ext>
                </a:extLst>
              </a:tr>
              <a:tr h="449494">
                <a:tc>
                  <a:txBody>
                    <a:bodyPr/>
                    <a:lstStyle/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</a:rPr>
                        <a:t>1. Small continent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</a:rPr>
                        <a:t>2. Mainly temperate climate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</a:rPr>
                        <a:t>4. </a:t>
                      </a: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  <a:cs typeface="Calibri" panose="020F0502020204030204" pitchFamily="34" charset="0"/>
                        </a:rPr>
                        <a:t>Economic links 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  <a:cs typeface="Calibri" panose="020F0502020204030204" pitchFamily="34" charset="0"/>
                        </a:rPr>
                        <a:t>5. Transport links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  <a:cs typeface="Calibri" panose="020F0502020204030204" pitchFamily="34" charset="0"/>
                        </a:rPr>
                        <a:t>6. Communication links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  <a:cs typeface="Calibri" panose="020F0502020204030204" pitchFamily="34" charset="0"/>
                        </a:rPr>
                        <a:t>7. Colonial legacy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5075207"/>
                  </a:ext>
                </a:extLst>
              </a:tr>
            </a:tbl>
          </a:graphicData>
        </a:graphic>
      </p:graphicFrame>
      <p:sp>
        <p:nvSpPr>
          <p:cNvPr id="17" name="Rectangle 16"/>
          <p:cNvSpPr/>
          <p:nvPr/>
        </p:nvSpPr>
        <p:spPr>
          <a:xfrm>
            <a:off x="88900" y="2980248"/>
            <a:ext cx="4570282" cy="28966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sz="1050" b="1" dirty="0">
                <a:solidFill>
                  <a:schemeClr val="tx1"/>
                </a:solidFill>
              </a:rPr>
              <a:t>Where do people live in Europe</a:t>
            </a:r>
            <a:r>
              <a:rPr lang="en-GB" sz="1050" b="1" dirty="0" smtClean="0">
                <a:solidFill>
                  <a:schemeClr val="tx1"/>
                </a:solidFill>
              </a:rPr>
              <a:t>?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Suggest 2 reasons for high or low population densities across Europe? (4 marks)</a:t>
            </a:r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b="1" dirty="0">
                <a:solidFill>
                  <a:schemeClr val="tx1"/>
                </a:solidFill>
              </a:rPr>
              <a:t>Example PEE paragraph: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P - </a:t>
            </a:r>
            <a:r>
              <a:rPr lang="en-GB" sz="1050" dirty="0">
                <a:solidFill>
                  <a:schemeClr val="tx1"/>
                </a:solidFill>
              </a:rPr>
              <a:t>In Western Europe there are high population densities. </a:t>
            </a:r>
          </a:p>
          <a:p>
            <a:r>
              <a:rPr lang="en-GB" sz="1050" b="1" dirty="0" err="1">
                <a:solidFill>
                  <a:schemeClr val="tx1"/>
                </a:solidFill>
              </a:rPr>
              <a:t>Ev</a:t>
            </a:r>
            <a:r>
              <a:rPr lang="en-GB" sz="1050" b="1" dirty="0">
                <a:solidFill>
                  <a:schemeClr val="tx1"/>
                </a:solidFill>
              </a:rPr>
              <a:t> – </a:t>
            </a:r>
            <a:r>
              <a:rPr lang="en-GB" sz="1050" dirty="0">
                <a:solidFill>
                  <a:schemeClr val="tx1"/>
                </a:solidFill>
              </a:rPr>
              <a:t>For example in the SE of the UK has a population density of over 400 people / km².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Ex – This could be explained by </a:t>
            </a:r>
            <a:r>
              <a:rPr lang="en-GB" sz="1050" dirty="0">
                <a:solidFill>
                  <a:schemeClr val="tx1"/>
                </a:solidFill>
              </a:rPr>
              <a:t>it being a low land area which is easier to build-on, a major river and a long coastline which is good for trade. </a:t>
            </a:r>
            <a:endParaRPr lang="en-GB" sz="1050" b="1" dirty="0">
              <a:solidFill>
                <a:schemeClr val="tx1"/>
              </a:solidFill>
            </a:endParaRPr>
          </a:p>
          <a:p>
            <a:pPr lvl="0"/>
            <a:endParaRPr lang="en-GB" sz="300" dirty="0">
              <a:solidFill>
                <a:schemeClr val="tx1"/>
              </a:solidFill>
            </a:endParaRPr>
          </a:p>
          <a:p>
            <a:r>
              <a:rPr lang="en-GB" sz="1050" b="1" dirty="0">
                <a:solidFill>
                  <a:srgbClr val="FF0000"/>
                </a:solidFill>
              </a:rPr>
              <a:t>Challenge: </a:t>
            </a:r>
            <a:r>
              <a:rPr lang="en-GB" sz="1050" b="1" dirty="0">
                <a:solidFill>
                  <a:schemeClr val="tx1"/>
                </a:solidFill>
              </a:rPr>
              <a:t>Compare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with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rgbClr val="FF0000"/>
                </a:solidFill>
              </a:rPr>
              <a:t>human reasons such larger economies and more opportunities</a:t>
            </a:r>
            <a:r>
              <a:rPr lang="en-GB" sz="1050" b="1" dirty="0"/>
              <a:t>, </a:t>
            </a:r>
            <a:r>
              <a:rPr lang="en-GB" sz="1050" b="1" dirty="0">
                <a:solidFill>
                  <a:schemeClr val="tx1"/>
                </a:solidFill>
              </a:rPr>
              <a:t>can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you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suggest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reasons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for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high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or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low</a:t>
            </a:r>
            <a:r>
              <a:rPr lang="en-GB" sz="1050" b="1" dirty="0"/>
              <a:t> </a:t>
            </a:r>
            <a:r>
              <a:rPr lang="en-GB" sz="1050" b="1" dirty="0">
                <a:solidFill>
                  <a:schemeClr val="tx1"/>
                </a:solidFill>
              </a:rPr>
              <a:t>population</a:t>
            </a:r>
            <a:r>
              <a:rPr lang="en-GB" sz="1050" b="1" dirty="0"/>
              <a:t> </a:t>
            </a:r>
            <a:r>
              <a:rPr lang="en-GB" sz="1050" b="1" dirty="0" smtClean="0">
                <a:solidFill>
                  <a:schemeClr val="tx1"/>
                </a:solidFill>
              </a:rPr>
              <a:t>densities.</a:t>
            </a:r>
            <a:r>
              <a:rPr lang="en-GB" sz="1050" b="1" dirty="0" smtClean="0"/>
              <a:t>?</a:t>
            </a:r>
            <a:endParaRPr lang="en-GB" sz="1050" dirty="0"/>
          </a:p>
          <a:p>
            <a:r>
              <a:rPr lang="en-GB" sz="1050" b="1" dirty="0">
                <a:solidFill>
                  <a:schemeClr val="tx1"/>
                </a:solidFill>
              </a:rPr>
              <a:t>Example PEE paragraph: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P - </a:t>
            </a:r>
            <a:r>
              <a:rPr lang="en-GB" sz="1050" dirty="0">
                <a:solidFill>
                  <a:schemeClr val="tx1"/>
                </a:solidFill>
              </a:rPr>
              <a:t>In Western Europe populations are increasing such as in the UK, France and Spain.    </a:t>
            </a:r>
          </a:p>
          <a:p>
            <a:r>
              <a:rPr lang="en-GB" sz="1050" b="1" dirty="0" err="1">
                <a:solidFill>
                  <a:schemeClr val="tx1"/>
                </a:solidFill>
              </a:rPr>
              <a:t>Ev</a:t>
            </a:r>
            <a:r>
              <a:rPr lang="en-GB" sz="1050" b="1" dirty="0">
                <a:solidFill>
                  <a:schemeClr val="tx1"/>
                </a:solidFill>
              </a:rPr>
              <a:t> – </a:t>
            </a:r>
            <a:r>
              <a:rPr lang="en-GB" sz="1050" dirty="0">
                <a:solidFill>
                  <a:schemeClr val="tx1"/>
                </a:solidFill>
              </a:rPr>
              <a:t>For example France’s population has increased by 15% and the UK’s almost 19% since the 1990s.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Ex – This could be explained by </a:t>
            </a:r>
            <a:r>
              <a:rPr lang="en-GB" sz="1050" dirty="0">
                <a:solidFill>
                  <a:schemeClr val="tx1"/>
                </a:solidFill>
              </a:rPr>
              <a:t>the UK and France being the 2</a:t>
            </a:r>
            <a:r>
              <a:rPr lang="en-GB" sz="1050" baseline="30000" dirty="0">
                <a:solidFill>
                  <a:schemeClr val="tx1"/>
                </a:solidFill>
              </a:rPr>
              <a:t>nd</a:t>
            </a:r>
            <a:r>
              <a:rPr lang="en-GB" sz="1050" dirty="0">
                <a:solidFill>
                  <a:schemeClr val="tx1"/>
                </a:solidFill>
              </a:rPr>
              <a:t> and 3</a:t>
            </a:r>
            <a:r>
              <a:rPr lang="en-GB" sz="1050" baseline="30000" dirty="0">
                <a:solidFill>
                  <a:schemeClr val="tx1"/>
                </a:solidFill>
              </a:rPr>
              <a:t>rd</a:t>
            </a:r>
            <a:r>
              <a:rPr lang="en-GB" sz="1050" dirty="0">
                <a:solidFill>
                  <a:schemeClr val="tx1"/>
                </a:solidFill>
              </a:rPr>
              <a:t> largest economies in Europe and having strong international links attracting people for economic opportunities. </a:t>
            </a:r>
            <a:endParaRPr lang="en-GB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57325" y="-48400"/>
            <a:ext cx="4161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Exploring Europe Knowledge Organiser – Map Knowledge</a:t>
            </a:r>
            <a:endParaRPr lang="en-GB" sz="1200" b="1" dirty="0"/>
          </a:p>
        </p:txBody>
      </p:sp>
      <p:pic>
        <p:nvPicPr>
          <p:cNvPr id="16" name="Picture 2" descr="Europe Map / Map of Europe - Facts, Geography, History of Europe ...">
            <a:extLst>
              <a:ext uri="{FF2B5EF4-FFF2-40B4-BE49-F238E27FC236}">
                <a16:creationId xmlns:a16="http://schemas.microsoft.com/office/drawing/2014/main" id="{06745F9A-3015-40E3-BDDE-27B81A1F5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7" y="278579"/>
            <a:ext cx="2748643" cy="242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EC3EF41-79A0-4B82-9ED0-AEB4651ED4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30"/>
          <a:stretch/>
        </p:blipFill>
        <p:spPr>
          <a:xfrm>
            <a:off x="31690" y="2752500"/>
            <a:ext cx="2830975" cy="23840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59052" t="12626" r="3538" b="36916"/>
          <a:stretch/>
        </p:blipFill>
        <p:spPr>
          <a:xfrm>
            <a:off x="3087136" y="329797"/>
            <a:ext cx="3177593" cy="23215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l="10210" t="3589" r="30132" b="8374"/>
          <a:stretch/>
        </p:blipFill>
        <p:spPr>
          <a:xfrm>
            <a:off x="6359979" y="0"/>
            <a:ext cx="2716551" cy="28863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1BE8505-FC07-4E64-B9AC-0428505990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359" y="5260087"/>
            <a:ext cx="2281636" cy="13630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E4E28A-7FFA-4FDB-B621-9FFD8C34365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787" t="15744" r="12201" b="12200"/>
          <a:stretch/>
        </p:blipFill>
        <p:spPr>
          <a:xfrm>
            <a:off x="3562539" y="2599904"/>
            <a:ext cx="3280828" cy="425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b90baaa272505df3c5e01aa45a037f88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70817005c4c11748f64e4fd994d3641f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527EB4-0AF4-42D4-A41B-1195F7AF6E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E129FE-1B40-438E-A5CE-DA08D859E8E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011c272d-8a03-4b7a-811f-b61a10107f43"/>
    <ds:schemaRef ds:uri="http://purl.org/dc/elements/1.1/"/>
    <ds:schemaRef ds:uri="http://schemas.microsoft.com/office/2006/metadata/properties"/>
    <ds:schemaRef ds:uri="99667eb0-aa97-447c-a0d9-525e59e5c630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4756</TotalTime>
  <Words>314</Words>
  <Application>Microsoft Office PowerPoint</Application>
  <PresentationFormat>On-screen Show (4:3)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34</cp:revision>
  <cp:lastPrinted>2020-03-17T16:40:02Z</cp:lastPrinted>
  <dcterms:created xsi:type="dcterms:W3CDTF">2017-10-31T16:56:33Z</dcterms:created>
  <dcterms:modified xsi:type="dcterms:W3CDTF">2021-09-01T21:41:00Z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