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4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900" y="-546"/>
            <a:ext cx="572139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Climate Chaos KO	Big Q: How will our climate change in the future? </a:t>
            </a:r>
          </a:p>
        </p:txBody>
      </p:sp>
      <p:sp>
        <p:nvSpPr>
          <p:cNvPr id="6" name="Rectangle 5"/>
          <p:cNvSpPr/>
          <p:nvPr/>
        </p:nvSpPr>
        <p:spPr>
          <a:xfrm>
            <a:off x="88901" y="228601"/>
            <a:ext cx="4759826" cy="29732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1: Why is the Earth’s climate in chaos?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2+ reasons why the Earth’s climate is in chaos or challenging for people in different parts of the world, such as High-Income Countries (HICs) to Low-Income Countries (LICs).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84645" y="96395"/>
            <a:ext cx="4187314" cy="24061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3: Explain 2+ ways how the Earth’s climate may change in the future.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901" y="3201818"/>
            <a:ext cx="4759826" cy="19447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2: </a:t>
            </a:r>
            <a:r>
              <a:rPr lang="en-GB" sz="9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has the </a:t>
            </a:r>
            <a:r>
              <a:rPr lang="en-GB" sz="9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Earth’s</a:t>
            </a:r>
            <a:r>
              <a:rPr lang="en-GB" sz="9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climate changed in the past? </a:t>
            </a:r>
            <a:endParaRPr lang="en-GB" sz="9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900" b="0" i="0" dirty="0">
                <a:solidFill>
                  <a:srgbClr val="231F20"/>
                </a:solidFill>
                <a:effectLst/>
                <a:latin typeface="ReithSans"/>
              </a:rPr>
              <a:t>Caused by: orbital change, its tilt and wobble, volcanic eruptions, solar output. </a:t>
            </a: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84645" y="2552479"/>
            <a:ext cx="4187314" cy="2307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4: Explain 3+ ways to collect climate data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AFCEB4A-427F-412D-A8ED-981009948F50}"/>
              </a:ext>
            </a:extLst>
          </p:cNvPr>
          <p:cNvSpPr/>
          <p:nvPr/>
        </p:nvSpPr>
        <p:spPr>
          <a:xfrm>
            <a:off x="88954" y="6581163"/>
            <a:ext cx="5387172" cy="2539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STAR: Research answers for 2 of your own simple or complex enquiry questions and record on the back of sheet.  </a:t>
            </a:r>
          </a:p>
        </p:txBody>
      </p:sp>
      <p:pic>
        <p:nvPicPr>
          <p:cNvPr id="11" name="Picture 2" descr="https://cdn-cenii.nitrocdn.com/dxZQGVjeOyXblsYkcsxiHEoJOLKUvtcl/assets/images/optimized/rev-95244ed/wp-content/uploads/2021/11/greenhouse-effects-by-natural-and-human-activities-1024x726.jpg">
            <a:extLst>
              <a:ext uri="{FF2B5EF4-FFF2-40B4-BE49-F238E27FC236}">
                <a16:creationId xmlns:a16="http://schemas.microsoft.com/office/drawing/2014/main" id="{81B38578-5634-4E2F-A460-A9282E2F9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07" y="724080"/>
            <a:ext cx="1744933" cy="123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98AA6B93-6A3D-4206-988E-C9ABE9009B75}"/>
              </a:ext>
            </a:extLst>
          </p:cNvPr>
          <p:cNvGrpSpPr/>
          <p:nvPr/>
        </p:nvGrpSpPr>
        <p:grpSpPr>
          <a:xfrm>
            <a:off x="2464850" y="3574753"/>
            <a:ext cx="2349167" cy="1721487"/>
            <a:chOff x="4572000" y="0"/>
            <a:chExt cx="4440238" cy="3360738"/>
          </a:xfrm>
        </p:grpSpPr>
        <p:pic>
          <p:nvPicPr>
            <p:cNvPr id="25" name="Picture 2">
              <a:extLst>
                <a:ext uri="{FF2B5EF4-FFF2-40B4-BE49-F238E27FC236}">
                  <a16:creationId xmlns:a16="http://schemas.microsoft.com/office/drawing/2014/main" id="{22D3F7DD-8A67-4854-9ED7-3FF7444196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06" t="35970" r="38162" b="23241"/>
            <a:stretch>
              <a:fillRect/>
            </a:stretch>
          </p:blipFill>
          <p:spPr bwMode="auto">
            <a:xfrm>
              <a:off x="4572000" y="0"/>
              <a:ext cx="4352925" cy="3360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6" name="Group 6">
              <a:extLst>
                <a:ext uri="{FF2B5EF4-FFF2-40B4-BE49-F238E27FC236}">
                  <a16:creationId xmlns:a16="http://schemas.microsoft.com/office/drawing/2014/main" id="{159074A6-1F15-46CC-9888-06603634EF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72000" y="187325"/>
              <a:ext cx="4440238" cy="2881312"/>
              <a:chOff x="611188" y="1158875"/>
              <a:chExt cx="6985000" cy="5405438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D694EE2-5877-439C-AFC5-06078C98B3C1}"/>
                  </a:ext>
                </a:extLst>
              </p:cNvPr>
              <p:cNvSpPr txBox="1"/>
              <p:nvPr/>
            </p:nvSpPr>
            <p:spPr>
              <a:xfrm>
                <a:off x="1053214" y="3026211"/>
                <a:ext cx="1638242" cy="8946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lang="en-US" sz="500" dirty="0">
                    <a:latin typeface="+mj-lt"/>
                    <a:cs typeface="Arial" charset="0"/>
                  </a:rPr>
                  <a:t>About 50,000 years ago</a:t>
                </a:r>
                <a:endParaRPr lang="en-GB" sz="500" dirty="0">
                  <a:latin typeface="+mj-lt"/>
                  <a:cs typeface="Arial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930FD1D-3D43-4112-A213-A5D76B602B1A}"/>
                  </a:ext>
                </a:extLst>
              </p:cNvPr>
              <p:cNvSpPr txBox="1"/>
              <p:nvPr/>
            </p:nvSpPr>
            <p:spPr>
              <a:xfrm>
                <a:off x="1028242" y="4178770"/>
                <a:ext cx="1638242" cy="117426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lang="en-US" sz="500" dirty="0">
                    <a:latin typeface="+mj-lt"/>
                    <a:cs typeface="Arial" charset="0"/>
                  </a:rPr>
                  <a:t>About 150,000 years ago</a:t>
                </a:r>
                <a:endParaRPr lang="en-GB" sz="500" dirty="0">
                  <a:latin typeface="+mj-lt"/>
                  <a:cs typeface="Arial" charset="0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FBC2414-43C8-46A2-A6BE-47902D328EF0}"/>
                  </a:ext>
                </a:extLst>
              </p:cNvPr>
              <p:cNvSpPr txBox="1"/>
              <p:nvPr/>
            </p:nvSpPr>
            <p:spPr>
              <a:xfrm>
                <a:off x="2923706" y="3541438"/>
                <a:ext cx="1640738" cy="14538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lang="en-US" sz="500" dirty="0">
                    <a:latin typeface="+mj-lt"/>
                    <a:cs typeface="Arial" charset="0"/>
                  </a:rPr>
                  <a:t>Today and about 100,000 years ago</a:t>
                </a:r>
                <a:endParaRPr lang="en-GB" sz="500" dirty="0">
                  <a:latin typeface="+mj-lt"/>
                  <a:cs typeface="Arial" charset="0"/>
                </a:endParaRPr>
              </a:p>
            </p:txBody>
          </p:sp>
          <p:pic>
            <p:nvPicPr>
              <p:cNvPr id="27" name="Picture 2">
                <a:extLst>
                  <a:ext uri="{FF2B5EF4-FFF2-40B4-BE49-F238E27FC236}">
                    <a16:creationId xmlns:a16="http://schemas.microsoft.com/office/drawing/2014/main" id="{9AE340D8-BD08-4FA4-9C02-8AEA09F7F5F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188" y="1158875"/>
                <a:ext cx="6985000" cy="5405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8044144-BA8E-41A8-A453-985BD323B826}"/>
              </a:ext>
            </a:extLst>
          </p:cNvPr>
          <p:cNvGrpSpPr/>
          <p:nvPr/>
        </p:nvGrpSpPr>
        <p:grpSpPr>
          <a:xfrm>
            <a:off x="4642342" y="626305"/>
            <a:ext cx="1885458" cy="1568299"/>
            <a:chOff x="59872" y="38792"/>
            <a:chExt cx="4571435" cy="3788078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E68E838-3FFB-4C4D-BA28-7E2BB323DE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1138" t="31194" r="8333" b="42701"/>
            <a:stretch/>
          </p:blipFill>
          <p:spPr>
            <a:xfrm>
              <a:off x="162722" y="38792"/>
              <a:ext cx="4468585" cy="3788073"/>
            </a:xfrm>
            <a:prstGeom prst="rect">
              <a:avLst/>
            </a:prstGeom>
          </p:spPr>
        </p:pic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73E02C02-7AC7-44E9-962E-6D44BDE8D31B}"/>
                </a:ext>
              </a:extLst>
            </p:cNvPr>
            <p:cNvSpPr/>
            <p:nvPr/>
          </p:nvSpPr>
          <p:spPr>
            <a:xfrm>
              <a:off x="59872" y="3135627"/>
              <a:ext cx="2460171" cy="6912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25959BFC-3E29-4194-975D-63E7FDB9C1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334" y="3660868"/>
            <a:ext cx="1477647" cy="1408974"/>
          </a:xfrm>
          <a:prstGeom prst="rect">
            <a:avLst/>
          </a:prstGeom>
        </p:spPr>
      </p:pic>
      <p:graphicFrame>
        <p:nvGraphicFramePr>
          <p:cNvPr id="12" name="Content Placeholder 3">
            <a:extLst>
              <a:ext uri="{FF2B5EF4-FFF2-40B4-BE49-F238E27FC236}">
                <a16:creationId xmlns:a16="http://schemas.microsoft.com/office/drawing/2014/main" id="{C8ACA7AB-4C13-4192-B018-251837E794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0455728"/>
              </p:ext>
            </p:extLst>
          </p:nvPr>
        </p:nvGraphicFramePr>
        <p:xfrm>
          <a:off x="193507" y="1660188"/>
          <a:ext cx="4378493" cy="16230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1108">
                  <a:extLst>
                    <a:ext uri="{9D8B030D-6E8A-4147-A177-3AD203B41FA5}">
                      <a16:colId xmlns:a16="http://schemas.microsoft.com/office/drawing/2014/main" val="1900356669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3867292157"/>
                    </a:ext>
                  </a:extLst>
                </a:gridCol>
                <a:gridCol w="1129270">
                  <a:extLst>
                    <a:ext uri="{9D8B030D-6E8A-4147-A177-3AD203B41FA5}">
                      <a16:colId xmlns:a16="http://schemas.microsoft.com/office/drawing/2014/main" val="1077650161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1447782234"/>
                    </a:ext>
                  </a:extLst>
                </a:gridCol>
                <a:gridCol w="580043">
                  <a:extLst>
                    <a:ext uri="{9D8B030D-6E8A-4147-A177-3AD203B41FA5}">
                      <a16:colId xmlns:a16="http://schemas.microsoft.com/office/drawing/2014/main" val="1536877139"/>
                    </a:ext>
                  </a:extLst>
                </a:gridCol>
              </a:tblGrid>
              <a:tr h="204625"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Greenhouse gases (GHGs)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% of GHGs produced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Sources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Warming power compared to CO2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% increase since 1850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491919"/>
                  </a:ext>
                </a:extLst>
              </a:tr>
              <a:tr h="279034"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Carbon dioxide CO2</a:t>
                      </a:r>
                    </a:p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Makes-up</a:t>
                      </a:r>
                      <a:r>
                        <a:rPr lang="en-GB" sz="600" baseline="0" dirty="0">
                          <a:solidFill>
                            <a:schemeClr val="tx1"/>
                          </a:solidFill>
                        </a:rPr>
                        <a:t> only 0.04% of the Earth’s atmosphere 20% will last for 800 years</a:t>
                      </a:r>
                      <a:endParaRPr lang="en-GB" sz="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89%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Burning fossil fuels, deforestation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+30%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275850"/>
                  </a:ext>
                </a:extLst>
              </a:tr>
              <a:tr h="279034"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Methane CH4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7%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Gas pipeline leaks, rice production, farming, cattle farming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21 times more powerful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+250%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157267"/>
                  </a:ext>
                </a:extLst>
              </a:tr>
              <a:tr h="353443"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Nitrous</a:t>
                      </a:r>
                      <a:r>
                        <a:rPr lang="en-GB" sz="600" baseline="0" dirty="0">
                          <a:solidFill>
                            <a:schemeClr val="tx1"/>
                          </a:solidFill>
                        </a:rPr>
                        <a:t> Oxide N2O</a:t>
                      </a:r>
                    </a:p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Stays in atmosphere for 100yrs. Traps infrared</a:t>
                      </a:r>
                      <a:r>
                        <a:rPr lang="en-GB" sz="600" baseline="0" dirty="0">
                          <a:solidFill>
                            <a:schemeClr val="tx1"/>
                          </a:solidFill>
                        </a:rPr>
                        <a:t> radiation changing to nitric oxide</a:t>
                      </a:r>
                      <a:endParaRPr lang="en-GB" sz="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3%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Jet aircraft</a:t>
                      </a:r>
                      <a:r>
                        <a:rPr lang="en-GB" sz="6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600" baseline="0" dirty="0" err="1">
                          <a:solidFill>
                            <a:schemeClr val="tx1"/>
                          </a:solidFill>
                        </a:rPr>
                        <a:t>enginges</a:t>
                      </a:r>
                      <a:r>
                        <a:rPr lang="en-GB" sz="600" baseline="0" dirty="0">
                          <a:solidFill>
                            <a:schemeClr val="tx1"/>
                          </a:solidFill>
                        </a:rPr>
                        <a:t>, cars and lories, fertilisers, sewage farms, production of synthetic chemicals</a:t>
                      </a:r>
                      <a:endParaRPr lang="en-GB" sz="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250 times more powerful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+16%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2031980"/>
                  </a:ext>
                </a:extLst>
              </a:tr>
              <a:tr h="204625"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Halocarbons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1%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Used in industry</a:t>
                      </a:r>
                      <a:r>
                        <a:rPr lang="en-GB" sz="600" baseline="0" dirty="0">
                          <a:solidFill>
                            <a:schemeClr val="tx1"/>
                          </a:solidFill>
                        </a:rPr>
                        <a:t>, solvents and cooling equipment</a:t>
                      </a:r>
                      <a:endParaRPr lang="en-GB" sz="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3000 times more powerful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>
                          <a:solidFill>
                            <a:schemeClr val="tx1"/>
                          </a:solidFill>
                        </a:rPr>
                        <a:t>Not natural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668399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FDA8C9C-7F10-4B42-BCAF-BC16C76DB397}"/>
              </a:ext>
            </a:extLst>
          </p:cNvPr>
          <p:cNvSpPr/>
          <p:nvPr/>
        </p:nvSpPr>
        <p:spPr>
          <a:xfrm>
            <a:off x="3374904" y="-1516675"/>
            <a:ext cx="4572000" cy="369332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88900" y="4967495"/>
            <a:ext cx="4939614" cy="16339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Climate Chaos Key terms</a:t>
            </a:r>
            <a:r>
              <a:rPr lang="en-GB" sz="900" dirty="0">
                <a:solidFill>
                  <a:schemeClr val="tx1"/>
                </a:solidFill>
              </a:rPr>
              <a:t>: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Greenhouse gases </a:t>
            </a:r>
            <a:r>
              <a:rPr lang="en-GB" sz="900" dirty="0">
                <a:solidFill>
                  <a:schemeClr val="tx1"/>
                </a:solidFill>
              </a:rPr>
              <a:t>(GHGs)are gases in the earth's atmosphere that trap heat.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Greenhouse effect </a:t>
            </a:r>
            <a:r>
              <a:rPr lang="en-GB" sz="900" dirty="0">
                <a:solidFill>
                  <a:schemeClr val="tx1"/>
                </a:solidFill>
              </a:rPr>
              <a:t>is the process when GHGs in atmosphere trap the Sun's heat.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Human enhanced greenhouse effect </a:t>
            </a:r>
            <a:r>
              <a:rPr lang="en-GB" sz="900" dirty="0">
                <a:solidFill>
                  <a:schemeClr val="tx1"/>
                </a:solidFill>
              </a:rPr>
              <a:t>changing composition of the atmosphere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Global warming </a:t>
            </a:r>
            <a:r>
              <a:rPr lang="en-GB" sz="900" dirty="0">
                <a:solidFill>
                  <a:schemeClr val="tx1"/>
                </a:solidFill>
              </a:rPr>
              <a:t>is the long-term heating of Earth's surface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Halocarbons</a:t>
            </a:r>
            <a:r>
              <a:rPr lang="en-GB" sz="900" dirty="0">
                <a:solidFill>
                  <a:schemeClr val="tx1"/>
                </a:solidFill>
              </a:rPr>
              <a:t> the most potent GHG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Ice age </a:t>
            </a:r>
            <a:r>
              <a:rPr lang="en-GB" sz="900" dirty="0">
                <a:solidFill>
                  <a:schemeClr val="tx1"/>
                </a:solidFill>
              </a:rPr>
              <a:t>a long period of reduction in the Earth's surface and atmospheric temperature, </a:t>
            </a:r>
            <a:r>
              <a:rPr lang="en-GB" sz="900" b="1" dirty="0">
                <a:solidFill>
                  <a:schemeClr val="tx1"/>
                </a:solidFill>
              </a:rPr>
              <a:t>Inter-glacial period </a:t>
            </a:r>
            <a:r>
              <a:rPr lang="en-GB" sz="900" dirty="0">
                <a:solidFill>
                  <a:schemeClr val="tx1"/>
                </a:solidFill>
              </a:rPr>
              <a:t>geological era of warmer global temperature in-between ice ages..</a:t>
            </a:r>
            <a:endParaRPr lang="en-GB" sz="900" b="1" dirty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Milankovitch cycles</a:t>
            </a:r>
            <a:r>
              <a:rPr lang="en-GB" sz="900" dirty="0">
                <a:solidFill>
                  <a:schemeClr val="tx1"/>
                </a:solidFill>
              </a:rPr>
              <a:t> are changes in Earth's movements over thousands of years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Sunspots </a:t>
            </a:r>
            <a:r>
              <a:rPr lang="en-GB" sz="900" dirty="0">
                <a:solidFill>
                  <a:schemeClr val="tx1"/>
                </a:solidFill>
              </a:rPr>
              <a:t>are spots on the surface of the sun where the magnetic field becomes stronger. </a:t>
            </a:r>
            <a:r>
              <a:rPr lang="en-GB" sz="900" b="1" dirty="0">
                <a:solidFill>
                  <a:schemeClr val="tx1"/>
                </a:solidFill>
                <a:cs typeface="Arial" panose="020B0604020202020204" pitchFamily="34" charset="0"/>
              </a:rPr>
              <a:t>Albedo effect </a:t>
            </a:r>
            <a:r>
              <a:rPr lang="en-GB" sz="900" dirty="0">
                <a:solidFill>
                  <a:schemeClr val="tx1"/>
                </a:solidFill>
                <a:cs typeface="Arial" panose="020B0604020202020204" pitchFamily="34" charset="0"/>
              </a:rPr>
              <a:t>is the ability of a surface to reflect sunlight. </a:t>
            </a:r>
            <a:endParaRPr lang="en-GB" sz="900" dirty="0">
              <a:solidFill>
                <a:schemeClr val="tx1"/>
              </a:solidFill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D02254F2-9D12-405F-B1E9-F0F59779C0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4207"/>
              </p:ext>
            </p:extLst>
          </p:nvPr>
        </p:nvGraphicFramePr>
        <p:xfrm>
          <a:off x="5028514" y="2775115"/>
          <a:ext cx="3921979" cy="3768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4339">
                  <a:extLst>
                    <a:ext uri="{9D8B030D-6E8A-4147-A177-3AD203B41FA5}">
                      <a16:colId xmlns:a16="http://schemas.microsoft.com/office/drawing/2014/main" val="2942918504"/>
                    </a:ext>
                  </a:extLst>
                </a:gridCol>
                <a:gridCol w="1157952">
                  <a:extLst>
                    <a:ext uri="{9D8B030D-6E8A-4147-A177-3AD203B41FA5}">
                      <a16:colId xmlns:a16="http://schemas.microsoft.com/office/drawing/2014/main" val="2034923049"/>
                    </a:ext>
                  </a:extLst>
                </a:gridCol>
                <a:gridCol w="769688">
                  <a:extLst>
                    <a:ext uri="{9D8B030D-6E8A-4147-A177-3AD203B41FA5}">
                      <a16:colId xmlns:a16="http://schemas.microsoft.com/office/drawing/2014/main" val="2559908893"/>
                    </a:ext>
                  </a:extLst>
                </a:gridCol>
              </a:tblGrid>
              <a:tr h="171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Factor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Equipment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ysClr val="windowText" lastClr="000000"/>
                          </a:solidFill>
                          <a:effectLst/>
                        </a:rPr>
                        <a:t>Units</a:t>
                      </a:r>
                      <a:endParaRPr lang="en-GB" sz="80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139485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Wind speed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where the wind is strongest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Anemometer for wind speed (km/hr)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ysClr val="windowText" lastClr="000000"/>
                          </a:solidFill>
                          <a:effectLst/>
                        </a:rPr>
                        <a:t>(km/hr)</a:t>
                      </a:r>
                      <a:endParaRPr lang="en-GB" sz="80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777557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Wind direction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where the wind is coming from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Weather vane (N,S,E,W) 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(N,S,E,W)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695909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Temperature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where is the sun is strongest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Thermometer (ºC)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(ºC)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588743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Precipitation (rain, snow etc)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where is the wettest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Rain gauge (mm water fallen)  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(mm)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567136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Evaporation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where evaporation rates are higher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Containers to mark on the starting point of water (mm water evaporated)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(mm)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28220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Soil infiltration rates</a:t>
                      </a:r>
                      <a:endParaRPr lang="en-GB" sz="800" b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where the soil can absorb the most water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Plastic tube or clean tin can with ends removed (mm/minute) – 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(mm/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minute)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0747978"/>
                  </a:ext>
                </a:extLst>
              </a:tr>
              <a:tr h="513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Air pressure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 know how air pressure changes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A barometer (mb)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ysClr val="windowText" lastClr="000000"/>
                          </a:solidFill>
                          <a:effectLst/>
                        </a:rPr>
                        <a:t>(mb)</a:t>
                      </a:r>
                      <a:endParaRPr lang="en-GB" sz="800" dirty="0">
                        <a:solidFill>
                          <a:sysClr val="windowText" lastClr="000000"/>
                        </a:solidFill>
                        <a:effectLst/>
                        <a:latin typeface="Helvetica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71" marR="441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906309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2950903-811F-4203-9652-47F6BDF7ECA6}"/>
              </a:ext>
            </a:extLst>
          </p:cNvPr>
          <p:cNvSpPr/>
          <p:nvPr/>
        </p:nvSpPr>
        <p:spPr>
          <a:xfrm>
            <a:off x="6426200" y="291185"/>
            <a:ext cx="2645759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>
                <a:solidFill>
                  <a:srgbClr val="231F20"/>
                </a:solidFill>
              </a:rPr>
              <a:t>Impacts of climate change in the UK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sea levels could rise, covering low lying areas, in particular east England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droughts and floods become more likely as extreme weather increases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increased demand for water in hotter summers puts pressure on water supplies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impact on some industries, </a:t>
            </a:r>
            <a:r>
              <a:rPr lang="en-GB" sz="900" dirty="0" err="1">
                <a:solidFill>
                  <a:srgbClr val="231F20"/>
                </a:solidFill>
              </a:rPr>
              <a:t>eg</a:t>
            </a:r>
            <a:r>
              <a:rPr lang="en-GB" sz="900" dirty="0">
                <a:solidFill>
                  <a:srgbClr val="231F20"/>
                </a:solidFill>
              </a:rPr>
              <a:t> Scottish ski resorts may have to close due to lack of snow</a:t>
            </a:r>
          </a:p>
          <a:p>
            <a:r>
              <a:rPr lang="en-GB" sz="900" b="1" dirty="0">
                <a:solidFill>
                  <a:srgbClr val="231F20"/>
                </a:solidFill>
              </a:rPr>
              <a:t>Impacts of climate change around the world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sea level rise will affect 80 million people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tropical storms will increase in magnitude (strength)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species in affected areas (</a:t>
            </a:r>
            <a:r>
              <a:rPr lang="en-GB" sz="900" dirty="0" err="1">
                <a:solidFill>
                  <a:srgbClr val="231F20"/>
                </a:solidFill>
              </a:rPr>
              <a:t>eg</a:t>
            </a:r>
            <a:r>
              <a:rPr lang="en-GB" sz="900" dirty="0">
                <a:solidFill>
                  <a:srgbClr val="231F20"/>
                </a:solidFill>
              </a:rPr>
              <a:t> Arctic) may become extinct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diseases such as malaria increase, an additional 280 million people may be affected</a:t>
            </a:r>
            <a:endParaRPr lang="en-GB" sz="900" dirty="0">
              <a:solidFill>
                <a:srgbClr val="231F2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ec5a0fac27945fc7ca3f71ccf3db0cfd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6de44bb6714cee41b47512106b394c26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6AF98C-0330-4867-804A-F7CB325686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E129FE-1B40-438E-A5CE-DA08D859E8E9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011c272d-8a03-4b7a-811f-b61a10107f43"/>
    <ds:schemaRef ds:uri="http://purl.org/dc/elements/1.1/"/>
    <ds:schemaRef ds:uri="http://www.w3.org/XML/1998/namespace"/>
    <ds:schemaRef ds:uri="http://purl.org/dc/terms/"/>
    <ds:schemaRef ds:uri="http://purl.org/dc/dcmitype/"/>
    <ds:schemaRef ds:uri="99667eb0-aa97-447c-a0d9-525e59e5c630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1812</TotalTime>
  <Words>693</Words>
  <Application>Microsoft Office PowerPoint</Application>
  <PresentationFormat>On-screen Show (4:3)</PresentationFormat>
  <Paragraphs>140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Helvetica</vt:lpstr>
      <vt:lpstr>ReithSans</vt:lpstr>
      <vt:lpstr>Times New Roman</vt:lpstr>
      <vt:lpstr>Office Theme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Mr A McFadden (St Ambrose College)</cp:lastModifiedBy>
  <cp:revision>42</cp:revision>
  <cp:lastPrinted>2018-02-27T11:58:59Z</cp:lastPrinted>
  <dcterms:created xsi:type="dcterms:W3CDTF">2017-10-31T16:56:33Z</dcterms:created>
  <dcterms:modified xsi:type="dcterms:W3CDTF">2023-09-20T15:24:02Z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