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257" r:id="rId6"/>
    <p:sldId id="270" r:id="rId7"/>
    <p:sldId id="273" r:id="rId8"/>
    <p:sldId id="262" r:id="rId9"/>
    <p:sldId id="271" r:id="rId10"/>
    <p:sldId id="272" r:id="rId11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85" autoAdjust="0"/>
    <p:restoredTop sz="94660"/>
  </p:normalViewPr>
  <p:slideViewPr>
    <p:cSldViewPr snapToGrid="0">
      <p:cViewPr varScale="1">
        <p:scale>
          <a:sx n="90" d="100"/>
          <a:sy n="90" d="100"/>
        </p:scale>
        <p:origin x="79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AA52C-B567-40AB-A5D5-545632955742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5563F-ECA6-47E1-8942-67205575A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1347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AD869-2561-46E1-99CE-5DBD729294D3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FD0F2-E1C6-43F6-B9ED-FFA581EBF5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9829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</p:spTree>
    <p:extLst>
      <p:ext uri="{BB962C8B-B14F-4D97-AF65-F5344CB8AC3E}">
        <p14:creationId xmlns:p14="http://schemas.microsoft.com/office/powerpoint/2010/main" val="4233283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60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3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4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91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3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3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77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16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6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0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5C4B5-D573-4A8B-924C-7638EA994C6D}" type="datetimeFigureOut">
              <a:rPr lang="en-GB" smtClean="0"/>
              <a:t>08/11/2022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6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Qss_uIwNLM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1694" y="2172788"/>
            <a:ext cx="3295399" cy="37897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72861" y="3870210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GCSE DESIGN &amp; TECHNOLOGY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785064"/>
            <a:ext cx="12192000" cy="20729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61" y="5048027"/>
            <a:ext cx="3213718" cy="14772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72861" y="306061"/>
            <a:ext cx="90285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INITIAL IDEAS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61825" y="5445555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</a:p>
        </p:txBody>
      </p:sp>
    </p:spTree>
    <p:extLst>
      <p:ext uri="{BB962C8B-B14F-4D97-AF65-F5344CB8AC3E}">
        <p14:creationId xmlns:p14="http://schemas.microsoft.com/office/powerpoint/2010/main" val="349014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9602501"/>
              </p:ext>
            </p:extLst>
          </p:nvPr>
        </p:nvGraphicFramePr>
        <p:xfrm>
          <a:off x="6096000" y="1197430"/>
          <a:ext cx="5497285" cy="3877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23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1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3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493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Section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Criteria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Marks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Identifying &amp; investigating design possibilities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Producing a design brief &amp; specification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Generating design ideas 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Developing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Realising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Analysing &amp; evaluating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930">
                <a:tc gridSpan="2">
                  <a:txBody>
                    <a:bodyPr/>
                    <a:lstStyle/>
                    <a:p>
                      <a:pPr algn="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100</a:t>
                      </a:r>
                      <a:endParaRPr lang="en-GB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" name="Rounded Rectangular Callout 11"/>
          <p:cNvSpPr/>
          <p:nvPr/>
        </p:nvSpPr>
        <p:spPr>
          <a:xfrm>
            <a:off x="6096000" y="5367920"/>
            <a:ext cx="5497286" cy="946281"/>
          </a:xfrm>
          <a:prstGeom prst="wedgeRoundRectCallout">
            <a:avLst>
              <a:gd name="adj1" fmla="val 29325"/>
              <a:gd name="adj2" fmla="val 4817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maximum mark for your NEA is </a:t>
            </a:r>
            <a:r>
              <a:rPr lang="en-GB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100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algn="ctr"/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table shows the criteria for the NEA as well as how marks are allocated.</a:t>
            </a:r>
            <a:endParaRPr lang="en-GB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999" y="954353"/>
            <a:ext cx="542108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  <a:br>
              <a:rPr lang="en-GB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Previously referred to as controlled assessment or coursework.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It is a design a make project that includes: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20 page A3 design portfolio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manufactured product</a:t>
            </a:r>
          </a:p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Criteria</a:t>
            </a:r>
            <a:b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When completed you will be given a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mark out of 100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There are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six sections 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total. Marks are allocated to each section (see table).</a:t>
            </a:r>
          </a:p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Timescale</a:t>
            </a:r>
            <a:br>
              <a:rPr lang="en-GB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project should take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30 to 35 hours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You can finish off some work at home but the majority of work and all practical work must be completed under your teachers supervision. </a:t>
            </a:r>
          </a:p>
          <a:p>
            <a:pPr>
              <a:spcAft>
                <a:spcPts val="600"/>
              </a:spcAft>
            </a:pP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Deadline: Feb half term 2019</a:t>
            </a:r>
          </a:p>
        </p:txBody>
      </p:sp>
    </p:spTree>
    <p:extLst>
      <p:ext uri="{BB962C8B-B14F-4D97-AF65-F5344CB8AC3E}">
        <p14:creationId xmlns:p14="http://schemas.microsoft.com/office/powerpoint/2010/main" val="2890312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45064">
            <a:off x="309618" y="4447475"/>
            <a:ext cx="1667246" cy="191733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539744"/>
              </p:ext>
            </p:extLst>
          </p:nvPr>
        </p:nvGraphicFramePr>
        <p:xfrm>
          <a:off x="6172200" y="1077686"/>
          <a:ext cx="5659916" cy="555329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5659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61253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Section C </a:t>
                      </a:r>
                      <a:r>
                        <a:rPr lang="en-GB" sz="24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Assessment Criteria</a:t>
                      </a:r>
                      <a:endParaRPr lang="en-GB" sz="28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1804">
                <a:tc>
                  <a:txBody>
                    <a:bodyPr/>
                    <a:lstStyle/>
                    <a:p>
                      <a:pPr marL="34290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Imaginative, creative and innovative ideas have been generated, fully </a:t>
                      </a:r>
                      <a:r>
                        <a:rPr lang="en-GB" sz="20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avoiding design fixation </a:t>
                      </a:r>
                      <a:r>
                        <a:rPr lang="en-GB" sz="20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and with full consideration of functionality, aesthetics and innovation.</a:t>
                      </a:r>
                    </a:p>
                    <a:p>
                      <a:pPr marL="34290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Ideas have been generated, that </a:t>
                      </a:r>
                      <a:r>
                        <a:rPr lang="en-GB" sz="20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take full account of on-going investigation </a:t>
                      </a:r>
                      <a:r>
                        <a:rPr lang="en-GB" sz="20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that is both fully relevant and focused.</a:t>
                      </a:r>
                    </a:p>
                    <a:p>
                      <a:pPr marL="34290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Extensive experimentation </a:t>
                      </a:r>
                      <a:r>
                        <a:rPr lang="en-GB" sz="20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and excellent communication is evident, using a </a:t>
                      </a:r>
                      <a:r>
                        <a:rPr lang="en-GB" sz="20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wide range of techniques</a:t>
                      </a:r>
                      <a:r>
                        <a:rPr lang="en-GB" sz="20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.</a:t>
                      </a:r>
                    </a:p>
                    <a:p>
                      <a:pPr marL="34290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Imaginative use of different design strategies for different purposes and as part of a fully integrated approach to designing.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0999" y="954353"/>
            <a:ext cx="5715001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Section C</a:t>
            </a: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b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Generating design ideas</a:t>
            </a:r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There will be assessment criteria for each section of your NEA.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Section C carries a total of 20 marks</a:t>
            </a:r>
            <a:r>
              <a:rPr lang="en-GB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order to achieve full marks for this section, your work will need to fulfil the criteria shown in the table.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286482" y="4516916"/>
            <a:ext cx="3651609" cy="1872868"/>
          </a:xfrm>
          <a:prstGeom prst="wedgeRoundRectCallout">
            <a:avLst>
              <a:gd name="adj1" fmla="val -69111"/>
              <a:gd name="adj2" fmla="val 3254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Don’t just rely on templates given by your teacher.</a:t>
            </a:r>
          </a:p>
          <a:p>
            <a:pPr algn="ctr"/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Reading the criteria will help you better understand what is required.</a:t>
            </a:r>
            <a:endParaRPr lang="en-GB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116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6375" y="122198"/>
            <a:ext cx="6360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9899" y="772924"/>
            <a:ext cx="63425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Initial Ideas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You must produce 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6 designs </a:t>
            </a: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for your product. 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Each design should have 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at least two sketches</a:t>
            </a: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Main sketches must be 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coloured</a:t>
            </a:r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and 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fine-lined</a:t>
            </a: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All ideas must be 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annotated</a:t>
            </a: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to explain the design itself as well as how it meets the specification criteria.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All design choices must be 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justified</a:t>
            </a:r>
            <a:r>
              <a:rPr lang="en-GB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</a:t>
            </a:r>
          </a:p>
        </p:txBody>
      </p:sp>
      <p:pic>
        <p:nvPicPr>
          <p:cNvPr id="14" name="Picture 8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432" y="645057"/>
            <a:ext cx="5204165" cy="2309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7" t="15523" b="6549"/>
          <a:stretch/>
        </p:blipFill>
        <p:spPr>
          <a:xfrm>
            <a:off x="280872" y="2799071"/>
            <a:ext cx="6261557" cy="380153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6668004" y="3448243"/>
            <a:ext cx="5439329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Annotation</a:t>
            </a:r>
            <a:r>
              <a:rPr lang="en-GB" sz="20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– what to write: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Describe the main features of the design. </a:t>
            </a:r>
            <a:r>
              <a:rPr lang="en-GB" sz="12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(bold colours and geometric shapes are in keeping with Bauhaus style and add visual interest).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Explain how it meets the specification criteria.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State what materials and/or components would be used and why it is a suitable choice.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State the joining method of materials and why it is a suitable method. </a:t>
            </a:r>
            <a:r>
              <a:rPr lang="en-GB" sz="12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(I have used a comb joint in the drawer corners as it is strong and visually pleasing.)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State what processes would need to be used and how </a:t>
            </a:r>
            <a:r>
              <a:rPr lang="en-GB" sz="12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(e.g. a strip heater would be used to bend the acrylic into the desired shape).</a:t>
            </a:r>
            <a:endParaRPr lang="en-GB" sz="14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Explain any sustainability issues you’ve considered.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Explain how your design appeals to the target audience.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03247" y="2988734"/>
            <a:ext cx="52383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https://www.youtube.com/watch?v=EQss_uIwNLM</a:t>
            </a:r>
          </a:p>
        </p:txBody>
      </p:sp>
    </p:spTree>
    <p:extLst>
      <p:ext uri="{BB962C8B-B14F-4D97-AF65-F5344CB8AC3E}">
        <p14:creationId xmlns:p14="http://schemas.microsoft.com/office/powerpoint/2010/main" val="1508170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6375" y="122198"/>
            <a:ext cx="6360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FD993A-3FD3-48FB-B70B-040F96AC00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9819"/>
          <a:stretch/>
        </p:blipFill>
        <p:spPr>
          <a:xfrm>
            <a:off x="7421525" y="268132"/>
            <a:ext cx="4559039" cy="64076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0F40806-1A28-47D3-B852-2A18149EDAFC}"/>
              </a:ext>
            </a:extLst>
          </p:cNvPr>
          <p:cNvSpPr txBox="1"/>
          <p:nvPr/>
        </p:nvSpPr>
        <p:spPr>
          <a:xfrm>
            <a:off x="211436" y="2351753"/>
            <a:ext cx="71037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Annotation</a:t>
            </a:r>
            <a:r>
              <a:rPr lang="en-GB" sz="24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– what to write: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Explain how your idea meets the specification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874A83-3297-428A-B477-64840D3D9912}"/>
              </a:ext>
            </a:extLst>
          </p:cNvPr>
          <p:cNvSpPr txBox="1"/>
          <p:nvPr/>
        </p:nvSpPr>
        <p:spPr>
          <a:xfrm>
            <a:off x="211436" y="767616"/>
            <a:ext cx="6998653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Initial Ideas Shortlist</a:t>
            </a:r>
            <a:endParaRPr lang="en-GB" sz="16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Firstly, you’ll need to pick your top three best ideas. Then for each idea, you’ll produce a CAD model and a carboard model.</a:t>
            </a:r>
          </a:p>
        </p:txBody>
      </p:sp>
    </p:spTree>
    <p:extLst>
      <p:ext uri="{BB962C8B-B14F-4D97-AF65-F5344CB8AC3E}">
        <p14:creationId xmlns:p14="http://schemas.microsoft.com/office/powerpoint/2010/main" val="2509132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6375" y="122198"/>
            <a:ext cx="6360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922483-67D2-461A-B371-CAF06F4BA4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1571" y="2564765"/>
            <a:ext cx="5905594" cy="41710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694333-8BA1-4F34-BCDE-0C52E843EC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375" y="2564765"/>
            <a:ext cx="5914055" cy="4171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823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6375" y="122198"/>
            <a:ext cx="6360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B16B03B-26DA-439B-AB22-C0CF25CEEFBF}"/>
              </a:ext>
            </a:extLst>
          </p:cNvPr>
          <p:cNvGrpSpPr/>
          <p:nvPr/>
        </p:nvGrpSpPr>
        <p:grpSpPr>
          <a:xfrm>
            <a:off x="126375" y="2541181"/>
            <a:ext cx="11953303" cy="4194620"/>
            <a:chOff x="126375" y="2633885"/>
            <a:chExt cx="11689127" cy="4101916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93E61B5-C78F-4C44-8640-F6155212E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6375" y="2633886"/>
              <a:ext cx="5785327" cy="4101915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576D22C-1039-47F8-B859-97F002E36F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38077" y="2633885"/>
              <a:ext cx="5777425" cy="41019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27498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7C6060AC2B9242827EE1EBE4041DBA" ma:contentTypeVersion="31" ma:contentTypeDescription="Create a new document." ma:contentTypeScope="" ma:versionID="06307b242cdd4a6234ea503328344f5e">
  <xsd:schema xmlns:xsd="http://www.w3.org/2001/XMLSchema" xmlns:xs="http://www.w3.org/2001/XMLSchema" xmlns:p="http://schemas.microsoft.com/office/2006/metadata/properties" xmlns:ns3="04e86375-ca90-4fb4-9e41-34aaba4aca24" xmlns:ns4="f87ba0e6-60af-4b4e-b97e-fe75f39608e4" targetNamespace="http://schemas.microsoft.com/office/2006/metadata/properties" ma:root="true" ma:fieldsID="55cf8163b41f346f596eaa01f7f628e8" ns3:_="" ns4:_="">
    <xsd:import namespace="04e86375-ca90-4fb4-9e41-34aaba4aca24"/>
    <xsd:import namespace="f87ba0e6-60af-4b4e-b97e-fe75f39608e4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TeamsChannelId" minOccurs="0"/>
                <xsd:element ref="ns3:IsNotebookLocked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e86375-ca90-4fb4-9e41-34aaba4aca24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30" nillable="true" ma:displayName="MediaServiceLocation" ma:internalName="MediaServiceLocation" ma:readOnly="true">
      <xsd:simpleType>
        <xsd:restriction base="dms:Text"/>
      </xsd:simpleType>
    </xsd:element>
    <xsd:element name="MediaServiceOCR" ma:index="3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IsNotebookLocked" ma:index="33" nillable="true" ma:displayName="Is Notebook Locked" ma:internalName="IsNotebookLocked">
      <xsd:simpleType>
        <xsd:restriction base="dms:Boolean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3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38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7ba0e6-60af-4b4e-b97e-fe75f39608e4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otebookType xmlns="04e86375-ca90-4fb4-9e41-34aaba4aca24" xsi:nil="true"/>
    <Owner xmlns="04e86375-ca90-4fb4-9e41-34aaba4aca24">
      <UserInfo>
        <DisplayName/>
        <AccountId xsi:nil="true"/>
        <AccountType/>
      </UserInfo>
    </Owner>
    <FolderType xmlns="04e86375-ca90-4fb4-9e41-34aaba4aca24" xsi:nil="true"/>
    <CultureName xmlns="04e86375-ca90-4fb4-9e41-34aaba4aca24" xsi:nil="true"/>
    <Templates xmlns="04e86375-ca90-4fb4-9e41-34aaba4aca24" xsi:nil="true"/>
    <Invited_Students xmlns="04e86375-ca90-4fb4-9e41-34aaba4aca24" xsi:nil="true"/>
    <IsNotebookLocked xmlns="04e86375-ca90-4fb4-9e41-34aaba4aca24" xsi:nil="true"/>
    <Teachers xmlns="04e86375-ca90-4fb4-9e41-34aaba4aca24">
      <UserInfo>
        <DisplayName/>
        <AccountId xsi:nil="true"/>
        <AccountType/>
      </UserInfo>
    </Teachers>
    <Students xmlns="04e86375-ca90-4fb4-9e41-34aaba4aca24">
      <UserInfo>
        <DisplayName/>
        <AccountId xsi:nil="true"/>
        <AccountType/>
      </UserInfo>
    </Students>
    <Student_Groups xmlns="04e86375-ca90-4fb4-9e41-34aaba4aca24">
      <UserInfo>
        <DisplayName/>
        <AccountId xsi:nil="true"/>
        <AccountType/>
      </UserInfo>
    </Student_Groups>
    <AppVersion xmlns="04e86375-ca90-4fb4-9e41-34aaba4aca24" xsi:nil="true"/>
    <TeamsChannelId xmlns="04e86375-ca90-4fb4-9e41-34aaba4aca24" xsi:nil="true"/>
    <Self_Registration_Enabled xmlns="04e86375-ca90-4fb4-9e41-34aaba4aca24" xsi:nil="true"/>
    <Has_Teacher_Only_SectionGroup xmlns="04e86375-ca90-4fb4-9e41-34aaba4aca24" xsi:nil="true"/>
    <DefaultSectionNames xmlns="04e86375-ca90-4fb4-9e41-34aaba4aca24" xsi:nil="true"/>
    <Is_Collaboration_Space_Locked xmlns="04e86375-ca90-4fb4-9e41-34aaba4aca24" xsi:nil="true"/>
    <Invited_Teachers xmlns="04e86375-ca90-4fb4-9e41-34aaba4aca24" xsi:nil="true"/>
  </documentManagement>
</p:properties>
</file>

<file path=customXml/itemProps1.xml><?xml version="1.0" encoding="utf-8"?>
<ds:datastoreItem xmlns:ds="http://schemas.openxmlformats.org/officeDocument/2006/customXml" ds:itemID="{5CD4AB68-4495-40F9-8F9D-194774EEB2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2ED8D9-D308-4109-86C4-F4AC4F62F7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e86375-ca90-4fb4-9e41-34aaba4aca24"/>
    <ds:schemaRef ds:uri="f87ba0e6-60af-4b4e-b97e-fe75f39608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C2B9A47-775B-4068-B6A3-3E837E5EC2CB}">
  <ds:schemaRefs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f87ba0e6-60af-4b4e-b97e-fe75f39608e4"/>
    <ds:schemaRef ds:uri="04e86375-ca90-4fb4-9e41-34aaba4aca24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5358</TotalTime>
  <Words>635</Words>
  <Application>Microsoft Office PowerPoint</Application>
  <PresentationFormat>Widescreen</PresentationFormat>
  <Paragraphs>74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Leisk</dc:creator>
  <cp:lastModifiedBy>Mr J Leisk (St Ambrose College)</cp:lastModifiedBy>
  <cp:revision>127</cp:revision>
  <cp:lastPrinted>2015-11-20T11:48:11Z</cp:lastPrinted>
  <dcterms:created xsi:type="dcterms:W3CDTF">2015-09-04T19:01:29Z</dcterms:created>
  <dcterms:modified xsi:type="dcterms:W3CDTF">2022-11-08T11:31:02Z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0x0101004C7C6060AC2B9242827EE1EBE4041DBA</vt:lpwstr>
  </property>
</Properties>
</file>