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9144000" cy="6858000" type="screen4x3"/>
  <p:notesSz cx="6808788" cy="99409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47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 Coxon" userId="10033FFF9F061C73@LIVE.COM" providerId="AD" clId="Web-{FB4F3332-FE5B-4228-A6F1-1D355924BED9}"/>
    <pc:docChg chg="modSld">
      <pc:chgData name="Debora Coxon" userId="10033FFF9F061C73@LIVE.COM" providerId="AD" clId="Web-{FB4F3332-FE5B-4228-A6F1-1D355924BED9}" dt="2018-03-02T15:16:33.021" v="0"/>
      <pc:docMkLst>
        <pc:docMk/>
      </pc:docMkLst>
      <pc:sldChg chg="modSp">
        <pc:chgData name="Debora Coxon" userId="10033FFF9F061C73@LIVE.COM" providerId="AD" clId="Web-{FB4F3332-FE5B-4228-A6F1-1D355924BED9}" dt="2018-03-02T15:16:33.021" v="0"/>
        <pc:sldMkLst>
          <pc:docMk/>
          <pc:sldMk cId="630973993" sldId="256"/>
        </pc:sldMkLst>
        <pc:cxnChg chg="mod">
          <ac:chgData name="Debora Coxon" userId="10033FFF9F061C73@LIVE.COM" providerId="AD" clId="Web-{FB4F3332-FE5B-4228-A6F1-1D355924BED9}" dt="2018-03-02T15:16:33.021" v="0"/>
          <ac:cxnSpMkLst>
            <pc:docMk/>
            <pc:sldMk cId="630973993" sldId="256"/>
            <ac:cxnSpMk id="3" creationId="{00000000-0000-0000-0000-000000000000}"/>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27/09/2023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4274181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27/09/2023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523915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ADB56A-E8D4-4637-8C23-D2B265052A04}" type="datetimeFigureOut">
              <a:rPr lang="en-GB" smtClean="0"/>
              <a:t>27/09/2023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811831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ADB56A-E8D4-4637-8C23-D2B265052A04}" type="datetimeFigureOut">
              <a:rPr lang="en-GB" smtClean="0"/>
              <a:t>27/09/2023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2960950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ADB56A-E8D4-4637-8C23-D2B265052A04}" type="datetimeFigureOut">
              <a:rPr lang="en-GB" smtClean="0"/>
              <a:t>27/09/2023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23332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ADB56A-E8D4-4637-8C23-D2B265052A04}" type="datetimeFigureOut">
              <a:rPr lang="en-GB" smtClean="0"/>
              <a:t>27/09/2023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2513905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ADB56A-E8D4-4637-8C23-D2B265052A04}" type="datetimeFigureOut">
              <a:rPr lang="en-GB" smtClean="0"/>
              <a:t>27/09/2023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709997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1ADB56A-E8D4-4637-8C23-D2B265052A04}" type="datetimeFigureOut">
              <a:rPr lang="en-GB" smtClean="0"/>
              <a:t>27/09/2023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790775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1ADB56A-E8D4-4637-8C23-D2B265052A04}" type="datetimeFigureOut">
              <a:rPr lang="en-GB" smtClean="0"/>
              <a:t>27/09/2023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1417807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27/09/2023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1976277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27/09/2023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533508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ADB56A-E8D4-4637-8C23-D2B265052A04}" type="datetimeFigureOut">
              <a:rPr lang="en-GB" smtClean="0"/>
              <a:t>27/09/2023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8DBEB2-74FB-485D-AE20-75DC54138FDF}" type="slidenum">
              <a:rPr lang="en-GB" smtClean="0"/>
              <a:t>‹#›</a:t>
            </a:fld>
            <a:endParaRPr lang="en-GB"/>
          </a:p>
        </p:txBody>
      </p:sp>
    </p:spTree>
    <p:extLst>
      <p:ext uri="{BB962C8B-B14F-4D97-AF65-F5344CB8AC3E}">
        <p14:creationId xmlns:p14="http://schemas.microsoft.com/office/powerpoint/2010/main" val="12925353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8900" y="-546"/>
            <a:ext cx="5721397" cy="253916"/>
          </a:xfrm>
          <a:prstGeom prst="rect">
            <a:avLst/>
          </a:prstGeom>
          <a:noFill/>
        </p:spPr>
        <p:txBody>
          <a:bodyPr wrap="square" rtlCol="0">
            <a:spAutoFit/>
          </a:bodyPr>
          <a:lstStyle/>
          <a:p>
            <a:r>
              <a:rPr lang="en-GB" sz="1050" b="1" dirty="0"/>
              <a:t>Violent Volcanoes A3 KO	Big Q: Why are volcanoes violent? </a:t>
            </a:r>
          </a:p>
        </p:txBody>
      </p:sp>
      <p:sp>
        <p:nvSpPr>
          <p:cNvPr id="6" name="Rectangle 5"/>
          <p:cNvSpPr/>
          <p:nvPr/>
        </p:nvSpPr>
        <p:spPr>
          <a:xfrm>
            <a:off x="88901" y="228601"/>
            <a:ext cx="2197100" cy="14240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b="1" dirty="0">
                <a:solidFill>
                  <a:schemeClr val="tx1"/>
                </a:solidFill>
              </a:rPr>
              <a:t>Box 1: Why are volcanoes violent? </a:t>
            </a:r>
          </a:p>
          <a:p>
            <a:r>
              <a:rPr lang="en-GB" sz="900" dirty="0">
                <a:solidFill>
                  <a:schemeClr val="tx1"/>
                </a:solidFill>
              </a:rPr>
              <a:t>Make a diagram and label the different features of a volcano</a:t>
            </a:r>
          </a:p>
          <a:p>
            <a:r>
              <a:rPr lang="en-GB" sz="900" dirty="0">
                <a:solidFill>
                  <a:schemeClr val="tx1"/>
                </a:solidFill>
              </a:rPr>
              <a:t>Explain 2+ reasons why volcanoes are violent – magma is easily released at divergent plate boundaries as they spread apart meaning frequent ‘flowing’ eruptions.</a:t>
            </a:r>
          </a:p>
          <a:p>
            <a:r>
              <a:rPr lang="en-GB" sz="900" dirty="0">
                <a:solidFill>
                  <a:schemeClr val="tx1"/>
                </a:solidFill>
              </a:rPr>
              <a:t>Trapped gases build up and are released at convergent plate boundaries can cause rarer and much more explosive eruptions.</a:t>
            </a:r>
          </a:p>
        </p:txBody>
      </p:sp>
      <p:sp>
        <p:nvSpPr>
          <p:cNvPr id="13" name="Rectangle 12"/>
          <p:cNvSpPr/>
          <p:nvPr/>
        </p:nvSpPr>
        <p:spPr>
          <a:xfrm>
            <a:off x="4884645" y="49753"/>
            <a:ext cx="4151395" cy="254244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b="1" dirty="0">
                <a:solidFill>
                  <a:schemeClr val="tx1"/>
                </a:solidFill>
              </a:rPr>
              <a:t>Box 3: Explain 3+ reasons why people live near to volcanoes. (500 million people live near to volcanoes across the world) </a:t>
            </a:r>
            <a:endParaRPr lang="en-GB" sz="680" b="1" i="1" dirty="0">
              <a:solidFill>
                <a:schemeClr val="tx1"/>
              </a:solidFill>
            </a:endParaRPr>
          </a:p>
          <a:p>
            <a:r>
              <a:rPr lang="en-GB" sz="900" b="1" dirty="0">
                <a:solidFill>
                  <a:schemeClr val="tx1"/>
                </a:solidFill>
              </a:rPr>
              <a:t>Geothermal heat </a:t>
            </a:r>
            <a:r>
              <a:rPr lang="en-GB" sz="900" dirty="0">
                <a:solidFill>
                  <a:schemeClr val="tx1"/>
                </a:solidFill>
              </a:rPr>
              <a:t>is used to generate electricity in some countries, it a very cheap and environmentally friendly way to create energy. This is quite common in countries such as Iceland and Canada where the temperature can change quite drastically between Summer and Winter. </a:t>
            </a:r>
          </a:p>
          <a:p>
            <a:r>
              <a:rPr lang="en-GB" sz="900" b="1" dirty="0">
                <a:solidFill>
                  <a:schemeClr val="tx1"/>
                </a:solidFill>
              </a:rPr>
              <a:t>Granite</a:t>
            </a:r>
            <a:r>
              <a:rPr lang="en-GB" sz="900" dirty="0">
                <a:solidFill>
                  <a:schemeClr val="tx1"/>
                </a:solidFill>
              </a:rPr>
              <a:t> is formed through volcanic eruptions, it a very durable building material and is also very valuable. Because granite is so hard, people sometimes use it for building stone or statues if you want them to last a long time, or luxury kitchens! </a:t>
            </a:r>
          </a:p>
          <a:p>
            <a:r>
              <a:rPr lang="en-GB" sz="900" b="1" dirty="0">
                <a:solidFill>
                  <a:schemeClr val="tx1"/>
                </a:solidFill>
              </a:rPr>
              <a:t>Geothermal spas </a:t>
            </a:r>
            <a:r>
              <a:rPr lang="en-GB" sz="900" dirty="0">
                <a:solidFill>
                  <a:schemeClr val="tx1"/>
                </a:solidFill>
              </a:rPr>
              <a:t>are located near to volcanoes. The water is cooled down and pumped into lagoons where people bathe in the warm nutrient rich waters. Tourists from all over the world come to visit these sorts of resorts.</a:t>
            </a:r>
          </a:p>
          <a:p>
            <a:r>
              <a:rPr lang="en-GB" sz="900" b="1" dirty="0">
                <a:solidFill>
                  <a:schemeClr val="tx1"/>
                </a:solidFill>
              </a:rPr>
              <a:t>Growing crops </a:t>
            </a:r>
            <a:r>
              <a:rPr lang="en-GB" sz="900" dirty="0">
                <a:solidFill>
                  <a:schemeClr val="tx1"/>
                </a:solidFill>
              </a:rPr>
              <a:t>Volcanic soil is extremely nutrient rich and is perfect soil for growing crops such as in Hawaii and southern Italy. </a:t>
            </a:r>
          </a:p>
          <a:p>
            <a:r>
              <a:rPr lang="en-GB" sz="900" b="1" dirty="0">
                <a:solidFill>
                  <a:schemeClr val="tx1"/>
                </a:solidFill>
              </a:rPr>
              <a:t>Overall, what do you think are the strongest reasons to explain why so many people live near volcanoes and why? </a:t>
            </a:r>
          </a:p>
          <a:p>
            <a:r>
              <a:rPr lang="en-GB" sz="900" dirty="0">
                <a:solidFill>
                  <a:schemeClr val="tx1"/>
                </a:solidFill>
              </a:rPr>
              <a:t>Example judgement: </a:t>
            </a:r>
            <a:r>
              <a:rPr lang="en-GB" sz="900" i="1" dirty="0">
                <a:solidFill>
                  <a:schemeClr val="tx1"/>
                </a:solidFill>
              </a:rPr>
              <a:t>Overall, people need food to eat or sell so I believe that being able to grow crops easily is the strongest reason why people live near volcanoes.</a:t>
            </a:r>
            <a:endParaRPr lang="en-GB" sz="900" dirty="0">
              <a:solidFill>
                <a:schemeClr val="tx1"/>
              </a:solidFill>
            </a:endParaRPr>
          </a:p>
        </p:txBody>
      </p:sp>
      <p:sp>
        <p:nvSpPr>
          <p:cNvPr id="15" name="Rectangle 14"/>
          <p:cNvSpPr/>
          <p:nvPr/>
        </p:nvSpPr>
        <p:spPr>
          <a:xfrm>
            <a:off x="90728" y="4149874"/>
            <a:ext cx="2230303" cy="258781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b="1" dirty="0">
                <a:solidFill>
                  <a:schemeClr val="tx1"/>
                </a:solidFill>
              </a:rPr>
              <a:t>Volcanoes Key words: </a:t>
            </a:r>
            <a:endParaRPr lang="en-GB" sz="900" dirty="0">
              <a:solidFill>
                <a:schemeClr val="tx1"/>
              </a:solidFill>
            </a:endParaRPr>
          </a:p>
          <a:p>
            <a:r>
              <a:rPr lang="en-GB" sz="900" dirty="0">
                <a:solidFill>
                  <a:schemeClr val="tx1"/>
                </a:solidFill>
              </a:rPr>
              <a:t>1.Volcano – a mountain or hill, having a crater or vent through which lava, rock fragments, hot vapour, and gas are or have been erupted from the earth's crust.</a:t>
            </a:r>
          </a:p>
          <a:p>
            <a:r>
              <a:rPr lang="en-GB" sz="900" dirty="0">
                <a:solidFill>
                  <a:schemeClr val="tx1"/>
                </a:solidFill>
              </a:rPr>
              <a:t>2.Shield volcano – a broad, wide and flat domed volcano with gently sloping sides.</a:t>
            </a:r>
          </a:p>
          <a:p>
            <a:r>
              <a:rPr lang="en-GB" sz="900" dirty="0">
                <a:solidFill>
                  <a:schemeClr val="tx1"/>
                </a:solidFill>
              </a:rPr>
              <a:t>3.Composite volcano –a tall steep conical volcano built up by many layers of lava and tephra.</a:t>
            </a:r>
          </a:p>
          <a:p>
            <a:r>
              <a:rPr lang="en-GB" sz="900" dirty="0">
                <a:solidFill>
                  <a:schemeClr val="tx1"/>
                </a:solidFill>
              </a:rPr>
              <a:t>4.Pyroclastic flow – a destructive mass of very hot ash, lava fragments, and gases ejected from a volcano</a:t>
            </a:r>
          </a:p>
          <a:p>
            <a:r>
              <a:rPr lang="en-GB" sz="900" dirty="0">
                <a:solidFill>
                  <a:schemeClr val="tx1"/>
                </a:solidFill>
              </a:rPr>
              <a:t>5.Lava – molten rock above ground that has usually erupted from a volcano.</a:t>
            </a:r>
          </a:p>
          <a:p>
            <a:r>
              <a:rPr lang="en-GB" sz="900" dirty="0">
                <a:solidFill>
                  <a:schemeClr val="tx1"/>
                </a:solidFill>
              </a:rPr>
              <a:t>6.Magma – molten rock beneath ground, stretching deep into the earth’s crust.</a:t>
            </a:r>
          </a:p>
        </p:txBody>
      </p:sp>
      <p:sp>
        <p:nvSpPr>
          <p:cNvPr id="17" name="Rectangle 16"/>
          <p:cNvSpPr/>
          <p:nvPr/>
        </p:nvSpPr>
        <p:spPr>
          <a:xfrm>
            <a:off x="90728" y="1719548"/>
            <a:ext cx="2211615" cy="236340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b="1" dirty="0">
                <a:solidFill>
                  <a:schemeClr val="tx1"/>
                </a:solidFill>
              </a:rPr>
              <a:t>Box 2: Explain the formation of shield and composite volcanoes. </a:t>
            </a:r>
          </a:p>
          <a:p>
            <a:pPr algn="l"/>
            <a:endParaRPr lang="en-GB" sz="400" u="sng" dirty="0">
              <a:solidFill>
                <a:srgbClr val="231F20"/>
              </a:solidFill>
              <a:latin typeface="ReithSans"/>
            </a:endParaRPr>
          </a:p>
          <a:p>
            <a:pPr algn="l"/>
            <a:r>
              <a:rPr lang="en-GB" sz="900" u="sng" dirty="0">
                <a:solidFill>
                  <a:schemeClr val="tx1"/>
                </a:solidFill>
              </a:rPr>
              <a:t>Shield volcano</a:t>
            </a:r>
            <a:r>
              <a:rPr lang="en-GB" sz="900" dirty="0">
                <a:solidFill>
                  <a:schemeClr val="tx1"/>
                </a:solidFill>
              </a:rPr>
              <a:t>	</a:t>
            </a:r>
          </a:p>
          <a:p>
            <a:pPr algn="l"/>
            <a:r>
              <a:rPr lang="en-GB" sz="900" dirty="0">
                <a:solidFill>
                  <a:schemeClr val="tx1"/>
                </a:solidFill>
              </a:rPr>
              <a:t>Wide, flat shaped volcanoes with runny flowing magma means that when it erupts, the lava flows out quite far before cooling, slowly building up the gentle slopes.</a:t>
            </a:r>
          </a:p>
          <a:p>
            <a:pPr algn="l"/>
            <a:r>
              <a:rPr lang="en-GB" sz="900" u="sng" dirty="0">
                <a:solidFill>
                  <a:schemeClr val="tx1"/>
                </a:solidFill>
              </a:rPr>
              <a:t>Composite (</a:t>
            </a:r>
            <a:r>
              <a:rPr lang="en-GB" sz="900" u="sng" dirty="0" err="1">
                <a:solidFill>
                  <a:schemeClr val="tx1"/>
                </a:solidFill>
              </a:rPr>
              <a:t>strato</a:t>
            </a:r>
            <a:r>
              <a:rPr lang="en-GB" sz="900" u="sng" dirty="0">
                <a:solidFill>
                  <a:schemeClr val="tx1"/>
                </a:solidFill>
              </a:rPr>
              <a:t>) volcano</a:t>
            </a:r>
          </a:p>
          <a:p>
            <a:pPr algn="l"/>
            <a:r>
              <a:rPr lang="en-GB" sz="900" dirty="0">
                <a:solidFill>
                  <a:schemeClr val="tx1"/>
                </a:solidFill>
              </a:rPr>
              <a:t>Tall, thin and cone shaped volcano, this has viscous (thicker) magma which doesn’t flow as free and when it erupts the lava and ash create layers that build up it’s steep slopes.</a:t>
            </a:r>
          </a:p>
          <a:p>
            <a:r>
              <a:rPr lang="en-GB" sz="900" b="1" dirty="0">
                <a:solidFill>
                  <a:schemeClr val="tx1"/>
                </a:solidFill>
              </a:rPr>
              <a:t>Stretch: </a:t>
            </a:r>
            <a:r>
              <a:rPr lang="en-GB" sz="900" b="1" dirty="0" err="1">
                <a:solidFill>
                  <a:schemeClr val="tx1"/>
                </a:solidFill>
              </a:rPr>
              <a:t>Supervolcanoes</a:t>
            </a:r>
            <a:endParaRPr lang="en-GB" sz="900" b="1" dirty="0">
              <a:solidFill>
                <a:schemeClr val="tx1"/>
              </a:solidFill>
            </a:endParaRPr>
          </a:p>
          <a:p>
            <a:r>
              <a:rPr lang="en-GB" sz="900" dirty="0">
                <a:solidFill>
                  <a:schemeClr val="tx1"/>
                </a:solidFill>
              </a:rPr>
              <a:t>Volcanoes on a massive scale and erupt very rarely (hundreds and thousands of years) and leave large craters called calderas.</a:t>
            </a:r>
          </a:p>
        </p:txBody>
      </p:sp>
      <p:sp>
        <p:nvSpPr>
          <p:cNvPr id="14" name="Rectangle 13"/>
          <p:cNvSpPr/>
          <p:nvPr/>
        </p:nvSpPr>
        <p:spPr>
          <a:xfrm>
            <a:off x="4848726" y="2642496"/>
            <a:ext cx="4187314" cy="409518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b="1" dirty="0">
                <a:solidFill>
                  <a:schemeClr val="tx1"/>
                </a:solidFill>
              </a:rPr>
              <a:t>Box 4: Explain 3+ effects of the Montserrat eruption</a:t>
            </a:r>
          </a:p>
          <a:p>
            <a:r>
              <a:rPr lang="en-GB" sz="900" dirty="0">
                <a:solidFill>
                  <a:schemeClr val="tx1"/>
                </a:solidFill>
              </a:rPr>
              <a:t>Montserrat is a small island in the Caribbean.</a:t>
            </a:r>
          </a:p>
          <a:p>
            <a:r>
              <a:rPr lang="en-GB" sz="900" dirty="0">
                <a:solidFill>
                  <a:schemeClr val="tx1"/>
                </a:solidFill>
              </a:rPr>
              <a:t> In 1995 the volcano began to give off warning signs of an</a:t>
            </a:r>
          </a:p>
          <a:p>
            <a:r>
              <a:rPr lang="en-GB" sz="900" dirty="0">
                <a:solidFill>
                  <a:schemeClr val="tx1"/>
                </a:solidFill>
              </a:rPr>
              <a:t>eruption (small earthquakes and dust and ash erupted). </a:t>
            </a:r>
          </a:p>
          <a:p>
            <a:r>
              <a:rPr lang="en-GB" sz="900" dirty="0">
                <a:solidFill>
                  <a:schemeClr val="tx1"/>
                </a:solidFill>
              </a:rPr>
              <a:t>Once Chances Peak (the volcano) had woken up it then </a:t>
            </a:r>
          </a:p>
          <a:p>
            <a:r>
              <a:rPr lang="en-GB" sz="900" dirty="0">
                <a:solidFill>
                  <a:schemeClr val="tx1"/>
                </a:solidFill>
              </a:rPr>
              <a:t>remained active for </a:t>
            </a:r>
            <a:r>
              <a:rPr lang="en-GB" sz="900" b="1" dirty="0">
                <a:solidFill>
                  <a:schemeClr val="tx1"/>
                </a:solidFill>
              </a:rPr>
              <a:t>five years. </a:t>
            </a:r>
          </a:p>
          <a:p>
            <a:r>
              <a:rPr lang="en-GB" sz="900" dirty="0">
                <a:solidFill>
                  <a:schemeClr val="tx1"/>
                </a:solidFill>
              </a:rPr>
              <a:t>The most intense eruptions occurred in </a:t>
            </a:r>
            <a:r>
              <a:rPr lang="en-GB" sz="900" b="1" dirty="0">
                <a:solidFill>
                  <a:schemeClr val="tx1"/>
                </a:solidFill>
              </a:rPr>
              <a:t>1997</a:t>
            </a:r>
            <a:r>
              <a:rPr lang="en-GB" sz="900" dirty="0">
                <a:solidFill>
                  <a:schemeClr val="tx1"/>
                </a:solidFill>
              </a:rPr>
              <a:t>.</a:t>
            </a:r>
            <a:endParaRPr lang="en-GB" sz="900" b="1" dirty="0">
              <a:solidFill>
                <a:schemeClr val="tx1"/>
              </a:solidFill>
            </a:endParaRPr>
          </a:p>
          <a:p>
            <a:r>
              <a:rPr lang="en-GB" sz="900" b="1" dirty="0">
                <a:solidFill>
                  <a:schemeClr val="tx1"/>
                </a:solidFill>
              </a:rPr>
              <a:t>Physical impacts : </a:t>
            </a:r>
          </a:p>
          <a:p>
            <a:r>
              <a:rPr lang="en-GB" sz="900" dirty="0">
                <a:solidFill>
                  <a:schemeClr val="tx1"/>
                </a:solidFill>
              </a:rPr>
              <a:t>•Montserrat was devastated by pyroclastic flow (hot gases and rocks travelling at up to 430mph).  </a:t>
            </a:r>
          </a:p>
          <a:p>
            <a:r>
              <a:rPr lang="en-GB" sz="900" dirty="0">
                <a:solidFill>
                  <a:schemeClr val="tx1"/>
                </a:solidFill>
              </a:rPr>
              <a:t>•Volcanic eruptions and lahars (hot mud flows) have destroyed large areas.</a:t>
            </a:r>
          </a:p>
          <a:p>
            <a:r>
              <a:rPr lang="en-GB" sz="900" dirty="0">
                <a:solidFill>
                  <a:schemeClr val="tx1"/>
                </a:solidFill>
              </a:rPr>
              <a:t>•Tiny pieces of ash were blasted into the air forming a plume of ash. As it cooled down it fell back to the earth, covering areas in a layer of ash.</a:t>
            </a:r>
          </a:p>
          <a:p>
            <a:r>
              <a:rPr lang="en-GB" sz="900" b="1" dirty="0">
                <a:solidFill>
                  <a:schemeClr val="tx1"/>
                </a:solidFill>
              </a:rPr>
              <a:t>Human impacts </a:t>
            </a:r>
          </a:p>
          <a:p>
            <a:r>
              <a:rPr lang="en-GB" sz="900" dirty="0">
                <a:solidFill>
                  <a:schemeClr val="tx1"/>
                </a:solidFill>
              </a:rPr>
              <a:t>•The population of the island (11,000 people) evacuated in 1995 to the north of Montserrat as well as to neighbouring islands and the UK. </a:t>
            </a:r>
          </a:p>
          <a:p>
            <a:r>
              <a:rPr lang="en-GB" sz="900" dirty="0">
                <a:solidFill>
                  <a:schemeClr val="tx1"/>
                </a:solidFill>
              </a:rPr>
              <a:t>• 19 people were killed by the eruptions as a small group of people chose to stay behind to watch over their crops.</a:t>
            </a:r>
          </a:p>
          <a:p>
            <a:r>
              <a:rPr lang="en-GB" sz="900" dirty="0">
                <a:solidFill>
                  <a:schemeClr val="tx1"/>
                </a:solidFill>
              </a:rPr>
              <a:t>•The capital, Plymouth, was covered in layers of ash and mud. Many homes and buildings were destroyed, including key infrastructure such as the only hospital, the airport and many roads. </a:t>
            </a:r>
          </a:p>
          <a:p>
            <a:r>
              <a:rPr lang="en-GB" sz="900" b="1" dirty="0">
                <a:solidFill>
                  <a:schemeClr val="tx1"/>
                </a:solidFill>
              </a:rPr>
              <a:t>Overall, what were the main or most severe effects  and why? </a:t>
            </a:r>
          </a:p>
          <a:p>
            <a:r>
              <a:rPr lang="en-GB" sz="900" dirty="0">
                <a:solidFill>
                  <a:schemeClr val="tx1"/>
                </a:solidFill>
              </a:rPr>
              <a:t>Example judgement: </a:t>
            </a:r>
            <a:r>
              <a:rPr lang="en-GB" sz="900" i="1" dirty="0">
                <a:solidFill>
                  <a:schemeClr val="tx1"/>
                </a:solidFill>
              </a:rPr>
              <a:t>Overall, the loss of life is a huge social impact so many would argue that it is the most severe effect, as human life cannot be replaced and there will be family + friends grieving too. Some may argue that the whole islands evacuation is the most severe because it affected more people on a larger scale, disrupting peoples lives and costing a lot of money.</a:t>
            </a:r>
            <a:endParaRPr lang="en-GB" sz="900" dirty="0">
              <a:solidFill>
                <a:schemeClr val="tx1"/>
              </a:solidFill>
            </a:endParaRPr>
          </a:p>
        </p:txBody>
      </p:sp>
      <p:pic>
        <p:nvPicPr>
          <p:cNvPr id="19" name="Picture 18">
            <a:extLst>
              <a:ext uri="{FF2B5EF4-FFF2-40B4-BE49-F238E27FC236}">
                <a16:creationId xmlns:a16="http://schemas.microsoft.com/office/drawing/2014/main" id="{DCA1CDB9-B7FA-49E4-9C1A-66C2CDC38AB8}"/>
              </a:ext>
            </a:extLst>
          </p:cNvPr>
          <p:cNvPicPr>
            <a:picLocks noChangeAspect="1"/>
          </p:cNvPicPr>
          <p:nvPr/>
        </p:nvPicPr>
        <p:blipFill rotWithShape="1">
          <a:blip r:embed="rId2"/>
          <a:srcRect l="12024" t="18546" r="43578" b="13036"/>
          <a:stretch/>
        </p:blipFill>
        <p:spPr>
          <a:xfrm>
            <a:off x="2329926" y="4127397"/>
            <a:ext cx="2455721" cy="2680852"/>
          </a:xfrm>
          <a:prstGeom prst="rect">
            <a:avLst/>
          </a:prstGeom>
        </p:spPr>
      </p:pic>
      <p:pic>
        <p:nvPicPr>
          <p:cNvPr id="20" name="Picture 19">
            <a:extLst>
              <a:ext uri="{FF2B5EF4-FFF2-40B4-BE49-F238E27FC236}">
                <a16:creationId xmlns:a16="http://schemas.microsoft.com/office/drawing/2014/main" id="{80B5DA1B-9F59-46F3-8651-C88F04D6BC6C}"/>
              </a:ext>
            </a:extLst>
          </p:cNvPr>
          <p:cNvPicPr>
            <a:picLocks noChangeAspect="1"/>
          </p:cNvPicPr>
          <p:nvPr/>
        </p:nvPicPr>
        <p:blipFill rotWithShape="1">
          <a:blip r:embed="rId3"/>
          <a:srcRect l="16191" t="11697" r="44286" b="7500"/>
          <a:stretch/>
        </p:blipFill>
        <p:spPr>
          <a:xfrm>
            <a:off x="2321031" y="1337106"/>
            <a:ext cx="2527695" cy="2739992"/>
          </a:xfrm>
          <a:prstGeom prst="rect">
            <a:avLst/>
          </a:prstGeom>
        </p:spPr>
      </p:pic>
      <p:pic>
        <p:nvPicPr>
          <p:cNvPr id="3" name="Picture 2">
            <a:extLst>
              <a:ext uri="{FF2B5EF4-FFF2-40B4-BE49-F238E27FC236}">
                <a16:creationId xmlns:a16="http://schemas.microsoft.com/office/drawing/2014/main" id="{EF4D141E-612F-471F-85EE-AAD7A7210CFF}"/>
              </a:ext>
            </a:extLst>
          </p:cNvPr>
          <p:cNvPicPr>
            <a:picLocks noChangeAspect="1"/>
          </p:cNvPicPr>
          <p:nvPr/>
        </p:nvPicPr>
        <p:blipFill>
          <a:blip r:embed="rId4"/>
          <a:stretch>
            <a:fillRect/>
          </a:stretch>
        </p:blipFill>
        <p:spPr>
          <a:xfrm>
            <a:off x="2474644" y="367931"/>
            <a:ext cx="1784712" cy="1237056"/>
          </a:xfrm>
          <a:prstGeom prst="rect">
            <a:avLst/>
          </a:prstGeom>
        </p:spPr>
      </p:pic>
      <p:pic>
        <p:nvPicPr>
          <p:cNvPr id="2052" name="Picture 2" descr="Montserrat - eruption progress and impact">
            <a:extLst>
              <a:ext uri="{FF2B5EF4-FFF2-40B4-BE49-F238E27FC236}">
                <a16:creationId xmlns:a16="http://schemas.microsoft.com/office/drawing/2014/main" id="{4841EE47-5616-445C-8BC7-7352C258285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94099" y="2642496"/>
            <a:ext cx="1441941" cy="1221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09739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9529F7DCF7BC447A808961AF02188C3" ma:contentTypeVersion="8" ma:contentTypeDescription="Create a new document." ma:contentTypeScope="" ma:versionID="ec5a0fac27945fc7ca3f71ccf3db0cfd">
  <xsd:schema xmlns:xsd="http://www.w3.org/2001/XMLSchema" xmlns:xs="http://www.w3.org/2001/XMLSchema" xmlns:p="http://schemas.microsoft.com/office/2006/metadata/properties" xmlns:ns2="011c272d-8a03-4b7a-811f-b61a10107f43" xmlns:ns3="99667eb0-aa97-447c-a0d9-525e59e5c630" targetNamespace="http://schemas.microsoft.com/office/2006/metadata/properties" ma:root="true" ma:fieldsID="6de44bb6714cee41b47512106b394c26" ns2:_="" ns3:_="">
    <xsd:import namespace="011c272d-8a03-4b7a-811f-b61a10107f43"/>
    <xsd:import namespace="99667eb0-aa97-447c-a0d9-525e59e5c6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1c272d-8a03-4b7a-811f-b61a10107f43"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9667eb0-aa97-447c-a0d9-525e59e5c630"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B312613-1704-4D98-A9AF-428AF0796309}">
  <ds:schemaRefs>
    <ds:schemaRef ds:uri="http://schemas.microsoft.com/sharepoint/v3/contenttype/forms"/>
  </ds:schemaRefs>
</ds:datastoreItem>
</file>

<file path=customXml/itemProps2.xml><?xml version="1.0" encoding="utf-8"?>
<ds:datastoreItem xmlns:ds="http://schemas.openxmlformats.org/officeDocument/2006/customXml" ds:itemID="{176AF98C-0330-4867-804A-F7CB325686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1c272d-8a03-4b7a-811f-b61a10107f43"/>
    <ds:schemaRef ds:uri="99667eb0-aa97-447c-a0d9-525e59e5c6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5E129FE-1B40-438E-A5CE-DA08D859E8E9}">
  <ds:schemaRefs>
    <ds:schemaRef ds:uri="http://schemas.microsoft.com/office/2006/documentManagement/types"/>
    <ds:schemaRef ds:uri="http://schemas.microsoft.com/office/2006/metadata/properties"/>
    <ds:schemaRef ds:uri="http://schemas.openxmlformats.org/package/2006/metadata/core-properties"/>
    <ds:schemaRef ds:uri="011c272d-8a03-4b7a-811f-b61a10107f43"/>
    <ds:schemaRef ds:uri="http://purl.org/dc/elements/1.1/"/>
    <ds:schemaRef ds:uri="http://www.w3.org/XML/1998/namespace"/>
    <ds:schemaRef ds:uri="http://purl.org/dc/terms/"/>
    <ds:schemaRef ds:uri="http://purl.org/dc/dcmitype/"/>
    <ds:schemaRef ds:uri="99667eb0-aa97-447c-a0d9-525e59e5c630"/>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Office Theme</Template>
  <TotalTime>2108</TotalTime>
  <Words>882</Words>
  <Application>Microsoft Office PowerPoint</Application>
  <PresentationFormat>On-screen Show (4:3)</PresentationFormat>
  <Paragraphs>44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ReithSans</vt:lpstr>
      <vt:lpstr>Office Theme</vt:lpstr>
      <vt:lpstr>PowerPoint Presentation</vt:lpstr>
    </vt:vector>
  </TitlesOfParts>
  <Company>Alsager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McFadden</dc:creator>
  <cp:lastModifiedBy>Mr A McFadden (St Ambrose College)</cp:lastModifiedBy>
  <cp:revision>41</cp:revision>
  <cp:lastPrinted>2018-02-27T11:58:59Z</cp:lastPrinted>
  <dcterms:created xsi:type="dcterms:W3CDTF">2017-10-31T16:56:33Z</dcterms:created>
  <dcterms:modified xsi:type="dcterms:W3CDTF">2023-09-27T12:21:34Z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0x01010089529F7DCF7BC447A808961AF02188C3</vt:lpwstr>
  </property>
</Properties>
</file>