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4" r:id="rId4"/>
    <p:sldId id="345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114" d="100"/>
          <a:sy n="114" d="100"/>
        </p:scale>
        <p:origin x="810" y="11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9993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7749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4895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82121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9585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97606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0134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0798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9945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17191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6409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717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gif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emf"/><Relationship Id="rId10" Type="http://schemas.openxmlformats.org/officeDocument/2006/relationships/image" Target="../media/image11.png"/><Relationship Id="rId4" Type="http://schemas.openxmlformats.org/officeDocument/2006/relationships/image" Target="../media/image5.emf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chemical-analysis/" TargetMode="External"/><Relationship Id="rId2" Type="http://schemas.openxmlformats.org/officeDocument/2006/relationships/hyperlink" Target="https://www.youtube.com/watch?v=08YWhLTjlfo" TargetMode="External"/><Relationship Id="rId1" Type="http://schemas.openxmlformats.org/officeDocument/2006/relationships/slideLayout" Target="../slideLayouts/slideLayout34.xml"/><Relationship Id="rId4" Type="http://schemas.openxmlformats.org/officeDocument/2006/relationships/hyperlink" Target="https://www.physicsandmathstutor.com/chemistry-revision/gcse-aqa/atomic-structure-and-periodic-tab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Rectangle 104"/>
          <p:cNvSpPr/>
          <p:nvPr/>
        </p:nvSpPr>
        <p:spPr>
          <a:xfrm>
            <a:off x="7465280" y="2267108"/>
            <a:ext cx="2168240" cy="1552218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Rectangle 103"/>
          <p:cNvSpPr/>
          <p:nvPr/>
        </p:nvSpPr>
        <p:spPr>
          <a:xfrm>
            <a:off x="5394939" y="2214667"/>
            <a:ext cx="1934211" cy="1621069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Rectangle 102"/>
          <p:cNvSpPr/>
          <p:nvPr/>
        </p:nvSpPr>
        <p:spPr>
          <a:xfrm>
            <a:off x="7460452" y="619103"/>
            <a:ext cx="2173067" cy="1595565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5394939" y="609793"/>
            <a:ext cx="1934211" cy="1543340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" name="Picture 101" descr="http://4.bp.blogspot.com/-SDf4QH7M3h8/VqNBd8RvF4I/AAAAAAAAADs/u_1jlOhTd0A/s1600/Cl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56" t="19701" r="13087" b="14003"/>
          <a:stretch/>
        </p:blipFill>
        <p:spPr bwMode="auto">
          <a:xfrm>
            <a:off x="8595013" y="2906239"/>
            <a:ext cx="988665" cy="548691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Rectangle 100"/>
          <p:cNvSpPr/>
          <p:nvPr/>
        </p:nvSpPr>
        <p:spPr>
          <a:xfrm>
            <a:off x="5354544" y="99490"/>
            <a:ext cx="4323687" cy="377433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Image result for chromatography diagr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9785" y="4138222"/>
            <a:ext cx="3162300" cy="234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AE5D3B47-E15A-404E-B56C-1E9AB7F11A7E}"/>
              </a:ext>
            </a:extLst>
          </p:cNvPr>
          <p:cNvSpPr/>
          <p:nvPr/>
        </p:nvSpPr>
        <p:spPr>
          <a:xfrm>
            <a:off x="5506879" y="265142"/>
            <a:ext cx="1584176" cy="232835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2.1 to 2.4 Gas tests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1573111" y="3499231"/>
            <a:ext cx="1721645" cy="19806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1.3 Chromatography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1506113" y="799248"/>
            <a:ext cx="3105842" cy="2048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1.1 &amp; 1.2 Pure substances and mixtures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128463" y="99490"/>
            <a:ext cx="2042122" cy="51030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C8 part 1 Chemical </a:t>
            </a:r>
            <a:r>
              <a:rPr lang="en-GB" dirty="0">
                <a:solidFill>
                  <a:schemeClr val="tx1"/>
                </a:solidFill>
              </a:rPr>
              <a:t>Analysis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166120" y="3762001"/>
            <a:ext cx="4464476" cy="20755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A technique that can be used to </a:t>
            </a:r>
            <a:r>
              <a:rPr lang="en-US" sz="900" b="1" u="sng" dirty="0">
                <a:solidFill>
                  <a:srgbClr val="000000"/>
                </a:solidFill>
                <a:latin typeface="Tahoma"/>
              </a:rPr>
              <a:t>separate</a:t>
            </a:r>
            <a:r>
              <a:rPr lang="en-US" sz="900" dirty="0">
                <a:solidFill>
                  <a:srgbClr val="000000"/>
                </a:solidFill>
                <a:latin typeface="Tahoma"/>
              </a:rPr>
              <a:t> mixtures and the identify substances.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431150" y="677365"/>
            <a:ext cx="1796119" cy="214702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Oxygen – relights a glowing splint</a:t>
            </a:r>
          </a:p>
        </p:txBody>
      </p:sp>
      <p:graphicFrame>
        <p:nvGraphicFramePr>
          <p:cNvPr id="59" name="Tab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821376"/>
              </p:ext>
            </p:extLst>
          </p:nvPr>
        </p:nvGraphicFramePr>
        <p:xfrm>
          <a:off x="128464" y="1124744"/>
          <a:ext cx="5069155" cy="934010"/>
        </p:xfrm>
        <a:graphic>
          <a:graphicData uri="http://schemas.openxmlformats.org/drawingml/2006/table">
            <a:tbl>
              <a:tblPr firstRow="1" firstCol="1" bandRow="1"/>
              <a:tblGrid>
                <a:gridCol w="957245">
                  <a:extLst>
                    <a:ext uri="{9D8B030D-6E8A-4147-A177-3AD203B41FA5}">
                      <a16:colId xmlns:a16="http://schemas.microsoft.com/office/drawing/2014/main" val="1452678789"/>
                    </a:ext>
                  </a:extLst>
                </a:gridCol>
                <a:gridCol w="4111910">
                  <a:extLst>
                    <a:ext uri="{9D8B030D-6E8A-4147-A177-3AD203B41FA5}">
                      <a16:colId xmlns:a16="http://schemas.microsoft.com/office/drawing/2014/main" val="2572608597"/>
                    </a:ext>
                  </a:extLst>
                </a:gridCol>
              </a:tblGrid>
              <a:tr h="2396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Pure substance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single element or compound not mixed with any other substance.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4420324"/>
                  </a:ext>
                </a:extLst>
              </a:tr>
              <a:tr h="2396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Mixture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More that one substance, mixed but not chemically bonded</a:t>
                      </a:r>
                      <a:r>
                        <a:rPr lang="en-GB" sz="105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together</a:t>
                      </a:r>
                      <a:endParaRPr lang="en-GB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8482934"/>
                  </a:ext>
                </a:extLst>
              </a:tr>
              <a:tr h="3595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Formulation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mixture that has been designed as a useful product. Many formulations are complex mixtures in which each chemical has a particular purpose.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3881707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94505" y="2142425"/>
            <a:ext cx="1844049" cy="8617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000" dirty="0"/>
              <a:t>Pure substances melt and boil at </a:t>
            </a:r>
            <a:r>
              <a:rPr lang="en-GB" sz="1000" b="1" dirty="0"/>
              <a:t>specific</a:t>
            </a:r>
            <a:r>
              <a:rPr lang="en-GB" sz="1000" dirty="0"/>
              <a:t> temperatures. Heating graphs can be used to distinguish pure substances from impure.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2507" y="2153134"/>
            <a:ext cx="885268" cy="8708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3136" y="2145238"/>
            <a:ext cx="1007405" cy="886516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4098401" y="2153133"/>
            <a:ext cx="360040" cy="3176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TextBox 67"/>
          <p:cNvSpPr txBox="1"/>
          <p:nvPr/>
        </p:nvSpPr>
        <p:spPr>
          <a:xfrm>
            <a:off x="166121" y="3079103"/>
            <a:ext cx="4445835" cy="24622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000" b="1" dirty="0"/>
              <a:t>Examples of Formulations</a:t>
            </a:r>
            <a:r>
              <a:rPr lang="en-GB" sz="1000" dirty="0"/>
              <a:t>: Fuels, cleaning agents, paints, medicines and fertilisers</a:t>
            </a:r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1467" y="4632327"/>
            <a:ext cx="1797544" cy="1145934"/>
          </a:xfrm>
          <a:prstGeom prst="rect">
            <a:avLst/>
          </a:prstGeom>
        </p:spPr>
      </p:pic>
      <p:sp>
        <p:nvSpPr>
          <p:cNvPr id="72" name="Text Box 3"/>
          <p:cNvSpPr txBox="1"/>
          <p:nvPr/>
        </p:nvSpPr>
        <p:spPr>
          <a:xfrm>
            <a:off x="181136" y="4098961"/>
            <a:ext cx="2514600" cy="414386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1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dirty="0" err="1"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n-GB" sz="1100" baseline="-25000" dirty="0" err="1">
                <a:ea typeface="Calibri" panose="020F0502020204030204" pitchFamily="34" charset="0"/>
                <a:cs typeface="Times New Roman" panose="02020603050405020304" pitchFamily="18" charset="0"/>
              </a:rPr>
              <a:t>f</a:t>
            </a:r>
            <a:r>
              <a:rPr lang="en-GB" sz="1100" baseline="-250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100" dirty="0"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en-GB" sz="1100" u="sng" dirty="0">
                <a:ea typeface="Calibri" panose="020F0502020204030204" pitchFamily="34" charset="0"/>
                <a:cs typeface="Times New Roman" panose="02020603050405020304" pitchFamily="18" charset="0"/>
              </a:rPr>
              <a:t>Distance moved by the substance</a:t>
            </a:r>
          </a:p>
          <a:p>
            <a:r>
              <a:rPr lang="en-GB" sz="1100" dirty="0">
                <a:ea typeface="Calibri" panose="020F0502020204030204" pitchFamily="34" charset="0"/>
                <a:cs typeface="Times New Roman" panose="02020603050405020304" pitchFamily="18" charset="0"/>
              </a:rPr>
              <a:t>         Distance moved by the solvent</a:t>
            </a:r>
          </a:p>
        </p:txBody>
      </p:sp>
      <p:pic>
        <p:nvPicPr>
          <p:cNvPr id="73" name="Picture 72" descr="http://www.gcsescience.com/Chromatography.gif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101" y="4608044"/>
            <a:ext cx="1731486" cy="106756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Rectangle 74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2273734" y="6301457"/>
            <a:ext cx="1791926" cy="32134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Mixture – more than one spot above origin</a:t>
            </a:r>
          </a:p>
        </p:txBody>
      </p:sp>
      <p:sp>
        <p:nvSpPr>
          <p:cNvPr id="15" name="Right Arrow 14"/>
          <p:cNvSpPr/>
          <p:nvPr/>
        </p:nvSpPr>
        <p:spPr>
          <a:xfrm rot="17235294" flipV="1">
            <a:off x="-82404" y="5658309"/>
            <a:ext cx="1550484" cy="772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323019" y="6302740"/>
            <a:ext cx="1791926" cy="32134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Pure substance  - only one spot above origin</a:t>
            </a:r>
          </a:p>
        </p:txBody>
      </p:sp>
      <p:sp>
        <p:nvSpPr>
          <p:cNvPr id="83" name="Right Arrow 82"/>
          <p:cNvSpPr/>
          <p:nvPr/>
        </p:nvSpPr>
        <p:spPr>
          <a:xfrm rot="15615337" flipV="1">
            <a:off x="2426584" y="5744707"/>
            <a:ext cx="1116758" cy="701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13D0BBDB-7BD2-49F4-A671-0BF7A739FB9F}"/>
              </a:ext>
            </a:extLst>
          </p:cNvPr>
          <p:cNvSpPr/>
          <p:nvPr/>
        </p:nvSpPr>
        <p:spPr>
          <a:xfrm>
            <a:off x="6380333" y="3976921"/>
            <a:ext cx="1721645" cy="19806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Required Practical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525734" y="5654225"/>
            <a:ext cx="895963" cy="52664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Doesn’t “run”</a:t>
            </a:r>
          </a:p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NOT drawn in pen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314729" y="4054157"/>
            <a:ext cx="796668" cy="52664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Stops the </a:t>
            </a:r>
            <a:r>
              <a:rPr lang="en-US" sz="900" b="1" dirty="0">
                <a:solidFill>
                  <a:srgbClr val="000000"/>
                </a:solidFill>
                <a:latin typeface="Tahoma"/>
              </a:rPr>
              <a:t>solvent </a:t>
            </a:r>
            <a:r>
              <a:rPr lang="en-US" sz="900" dirty="0">
                <a:solidFill>
                  <a:srgbClr val="000000"/>
                </a:solidFill>
                <a:latin typeface="Tahoma"/>
              </a:rPr>
              <a:t>evaporating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7703643" y="6080765"/>
            <a:ext cx="984391" cy="558203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The mobile Phase – moves </a:t>
            </a:r>
            <a:r>
              <a:rPr lang="en-US" sz="900" b="1" dirty="0">
                <a:solidFill>
                  <a:srgbClr val="000000"/>
                </a:solidFill>
                <a:latin typeface="Tahoma"/>
              </a:rPr>
              <a:t>up </a:t>
            </a:r>
            <a:r>
              <a:rPr lang="en-US" sz="900" dirty="0">
                <a:solidFill>
                  <a:srgbClr val="000000"/>
                </a:solidFill>
                <a:latin typeface="Tahoma"/>
              </a:rPr>
              <a:t>the paper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4711449" y="4721981"/>
            <a:ext cx="905740" cy="755681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The stationary Phase – solvent and dyes move up </a:t>
            </a:r>
          </a:p>
        </p:txBody>
      </p:sp>
      <p:cxnSp>
        <p:nvCxnSpPr>
          <p:cNvPr id="24" name="Straight Connector 23"/>
          <p:cNvCxnSpPr/>
          <p:nvPr/>
        </p:nvCxnSpPr>
        <p:spPr>
          <a:xfrm>
            <a:off x="6956396" y="4928792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7388444" y="4746824"/>
            <a:ext cx="792088" cy="18196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9" name="Rectangle 88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8168023" y="4317478"/>
            <a:ext cx="939550" cy="628477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dirty="0">
                <a:solidFill>
                  <a:srgbClr val="000000"/>
                </a:solidFill>
                <a:latin typeface="Tahoma"/>
              </a:rPr>
              <a:t>Draw a pencil line to show where the solvent gets to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8551818" y="5570943"/>
            <a:ext cx="870646" cy="46975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fontAlgn="ctr"/>
            <a:r>
              <a:rPr lang="en-US" sz="900" b="1" dirty="0">
                <a:solidFill>
                  <a:srgbClr val="000000"/>
                </a:solidFill>
                <a:latin typeface="Tahoma"/>
              </a:rPr>
              <a:t>MUST be below pencil line</a:t>
            </a: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7609436" y="1852159"/>
            <a:ext cx="1813028" cy="290266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Hydrogen –a lighted splint causes a squeaky pop</a:t>
            </a:r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7719261" y="3451996"/>
            <a:ext cx="1682798" cy="327539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Chlorine – Damp blue litmus paper goes red then white</a:t>
            </a:r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324FDF8D-627C-4E14-8C25-20F01C42F102}"/>
              </a:ext>
            </a:extLst>
          </p:cNvPr>
          <p:cNvSpPr/>
          <p:nvPr/>
        </p:nvSpPr>
        <p:spPr>
          <a:xfrm>
            <a:off x="5453242" y="2267504"/>
            <a:ext cx="1854177" cy="292822"/>
          </a:xfrm>
          <a:prstGeom prst="rect">
            <a:avLst/>
          </a:prstGeom>
          <a:solidFill>
            <a:srgbClr val="DCC0D9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00" dirty="0">
                <a:solidFill>
                  <a:schemeClr val="tx1"/>
                </a:solidFill>
              </a:rPr>
              <a:t>Carbon dioxide – bubble it through limewater which then goes cloudy</a:t>
            </a:r>
          </a:p>
        </p:txBody>
      </p:sp>
      <p:pic>
        <p:nvPicPr>
          <p:cNvPr id="94" name="Picture 9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73080" y="1012823"/>
            <a:ext cx="984540" cy="1053229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09147" y="702665"/>
            <a:ext cx="1671500" cy="979499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617189" y="2639151"/>
            <a:ext cx="1417007" cy="1093929"/>
          </a:xfrm>
          <a:prstGeom prst="rect">
            <a:avLst/>
          </a:prstGeom>
        </p:spPr>
      </p:pic>
      <p:sp>
        <p:nvSpPr>
          <p:cNvPr id="98" name="Rectangle 97"/>
          <p:cNvSpPr/>
          <p:nvPr/>
        </p:nvSpPr>
        <p:spPr>
          <a:xfrm>
            <a:off x="72718" y="674496"/>
            <a:ext cx="5213119" cy="2730038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Rectangle 98"/>
          <p:cNvSpPr/>
          <p:nvPr/>
        </p:nvSpPr>
        <p:spPr>
          <a:xfrm>
            <a:off x="72719" y="3473286"/>
            <a:ext cx="4594679" cy="3268082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Rectangle 99"/>
          <p:cNvSpPr/>
          <p:nvPr/>
        </p:nvSpPr>
        <p:spPr>
          <a:xfrm>
            <a:off x="4685968" y="3909688"/>
            <a:ext cx="4992264" cy="2831680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6" name="Picture 95"/>
          <p:cNvPicPr>
            <a:picLocks noChangeAspect="1"/>
          </p:cNvPicPr>
          <p:nvPr/>
        </p:nvPicPr>
        <p:blipFill rotWithShape="1">
          <a:blip r:embed="rId11"/>
          <a:srcRect r="4702"/>
          <a:stretch/>
        </p:blipFill>
        <p:spPr>
          <a:xfrm>
            <a:off x="7529669" y="2294085"/>
            <a:ext cx="1304293" cy="73766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4299" y="46163"/>
            <a:ext cx="533238" cy="61161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6653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0430901"/>
              </p:ext>
            </p:extLst>
          </p:nvPr>
        </p:nvGraphicFramePr>
        <p:xfrm>
          <a:off x="272480" y="332656"/>
          <a:ext cx="4536504" cy="243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7432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169072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Define a pure substance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a method to find out if water is pure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3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 formulation?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4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process used in chromatography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5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the equation for the </a:t>
                      </a:r>
                      <a:r>
                        <a:rPr lang="en-GB" sz="1000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Rf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value in chromatography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should the start line in chromatography be drawn in pencil?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test for hydrogen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test for oxygen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2510236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test for carbon dioxide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74444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b="1" dirty="0"/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test for chlorine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975933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3216713"/>
              </p:ext>
            </p:extLst>
          </p:nvPr>
        </p:nvGraphicFramePr>
        <p:xfrm>
          <a:off x="272480" y="3212976"/>
          <a:ext cx="4536504" cy="2714244"/>
        </p:xfrm>
        <a:graphic>
          <a:graphicData uri="http://schemas.openxmlformats.org/drawingml/2006/table">
            <a:tbl>
              <a:tblPr firstRow="1" firstCol="1" bandRow="1">
                <a:tableStyleId>{22838BEF-8BB2-4498-84A7-C5851F593DF1}</a:tableStyleId>
              </a:tblPr>
              <a:tblGrid>
                <a:gridCol w="1108473">
                  <a:extLst>
                    <a:ext uri="{9D8B030D-6E8A-4147-A177-3AD203B41FA5}">
                      <a16:colId xmlns:a16="http://schemas.microsoft.com/office/drawing/2014/main" val="276633844"/>
                    </a:ext>
                  </a:extLst>
                </a:gridCol>
                <a:gridCol w="3428031">
                  <a:extLst>
                    <a:ext uri="{9D8B030D-6E8A-4147-A177-3AD203B41FA5}">
                      <a16:colId xmlns:a16="http://schemas.microsoft.com/office/drawing/2014/main" val="326665921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Pure substance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="0" dirty="0">
                          <a:effectLst/>
                        </a:rPr>
                        <a:t>A single element or compound not mixed with any other substance.</a:t>
                      </a:r>
                      <a:endParaRPr lang="en-GB" sz="10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247059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Formulation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A mixture that has been designed as a useful product. Many formulations are complex mixtures in which each chemical has a particular purpose.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35295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Pure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A substance that has nothing added to it.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17243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Chromatography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A technique used to separate mixtures.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796927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Stationary phase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The material the sample travels on but which doesn’t move itself e.g. paper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027170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</a:rPr>
                        <a:t>Mobile phase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The solvent which moves the sample. The more soluble the sample is in the solvent, the further it moves.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708607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Solvent front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en-GB" sz="10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maximum point on the chromatography paper that the mobile phase reaches – usually marked on afterwards using a pencil.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2544206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Retention</a:t>
                      </a:r>
                      <a:r>
                        <a:rPr lang="en-GB" sz="10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Factor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ratio of how far a substance moves compared</a:t>
                      </a:r>
                      <a:r>
                        <a:rPr lang="en-GB" sz="10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the distance to the solvent front. For the same substance this number will always be the same.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09375951"/>
                  </a:ext>
                </a:extLst>
              </a:tr>
            </a:tbl>
          </a:graphicData>
        </a:graphic>
      </p:graphicFrame>
      <p:sp>
        <p:nvSpPr>
          <p:cNvPr id="6" name="TextBox 1">
            <a:extLst>
              <a:ext uri="{FF2B5EF4-FFF2-40B4-BE49-F238E27FC236}">
                <a16:creationId xmlns:a16="http://schemas.microsoft.com/office/drawing/2014/main" id="{CD024383-AC48-4623-BC45-5E6ACDB9087E}"/>
              </a:ext>
            </a:extLst>
          </p:cNvPr>
          <p:cNvSpPr txBox="1"/>
          <p:nvPr/>
        </p:nvSpPr>
        <p:spPr>
          <a:xfrm>
            <a:off x="5090748" y="749741"/>
            <a:ext cx="45365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https://www.youtube.com/watch?v=08YWhLTjlfo</a:t>
            </a:r>
            <a:r>
              <a:rPr lang="en-GB" dirty="0"/>
              <a:t> about gas chromatography. How does this compare to paper chromatography?</a:t>
            </a:r>
          </a:p>
          <a:p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7747A23-DB97-453F-8C40-CA8ED33B9109}"/>
              </a:ext>
            </a:extLst>
          </p:cNvPr>
          <p:cNvSpPr/>
          <p:nvPr/>
        </p:nvSpPr>
        <p:spPr>
          <a:xfrm>
            <a:off x="5090748" y="845246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A2D160-AA4A-4156-BB71-328C59A96BBF}"/>
              </a:ext>
            </a:extLst>
          </p:cNvPr>
          <p:cNvSpPr/>
          <p:nvPr/>
        </p:nvSpPr>
        <p:spPr>
          <a:xfrm>
            <a:off x="5104248" y="2441443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3D57622-76BF-4394-90E3-AD0A5BC60E5F}"/>
              </a:ext>
            </a:extLst>
          </p:cNvPr>
          <p:cNvSpPr/>
          <p:nvPr/>
        </p:nvSpPr>
        <p:spPr>
          <a:xfrm>
            <a:off x="5087288" y="2411970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3"/>
              </a:rPr>
              <a:t>AQA GCSE Chemistry Topic 8: Chemical Analysis Revision - PMT (physicsandmathstutor.com)</a:t>
            </a:r>
            <a:endParaRPr lang="en-GB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DB66785-32CD-403F-9EB9-3DABAB7B3544}"/>
              </a:ext>
            </a:extLst>
          </p:cNvPr>
          <p:cNvSpPr/>
          <p:nvPr/>
        </p:nvSpPr>
        <p:spPr>
          <a:xfrm>
            <a:off x="6170019" y="332656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102119010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28556</TotalTime>
  <Words>520</Words>
  <Application>Microsoft Office PowerPoint</Application>
  <PresentationFormat>A4 Paper (210x297 mm)</PresentationFormat>
  <Paragraphs>70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2" baseType="lpstr">
      <vt:lpstr>Arial</vt:lpstr>
      <vt:lpstr>Calibri</vt:lpstr>
      <vt:lpstr>Calibri Light</vt:lpstr>
      <vt:lpstr>Gill Sans</vt:lpstr>
      <vt:lpstr>News Gothic MT</vt:lpstr>
      <vt:lpstr>Tahoma</vt:lpstr>
      <vt:lpstr>Times New Roman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Dr R Berry (St Ambrose College)</cp:lastModifiedBy>
  <cp:revision>314</cp:revision>
  <cp:lastPrinted>2017-10-27T15:58:48Z</cp:lastPrinted>
  <dcterms:created xsi:type="dcterms:W3CDTF">2016-03-05T09:38:04Z</dcterms:created>
  <dcterms:modified xsi:type="dcterms:W3CDTF">2021-11-30T15:40:49Z</dcterms:modified>
</cp:coreProperties>
</file>