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60" r:id="rId6"/>
    <p:sldId id="259" r:id="rId7"/>
    <p:sldId id="315" r:id="rId8"/>
    <p:sldId id="261" r:id="rId9"/>
    <p:sldId id="262" r:id="rId10"/>
    <p:sldId id="263" r:id="rId11"/>
    <p:sldId id="316" r:id="rId12"/>
    <p:sldId id="317" r:id="rId13"/>
    <p:sldId id="309" r:id="rId14"/>
    <p:sldId id="265" r:id="rId15"/>
    <p:sldId id="312" r:id="rId16"/>
    <p:sldId id="313" r:id="rId17"/>
    <p:sldId id="314" r:id="rId18"/>
    <p:sldId id="295" r:id="rId19"/>
    <p:sldId id="299" r:id="rId20"/>
    <p:sldId id="302" r:id="rId21"/>
    <p:sldId id="303" r:id="rId22"/>
    <p:sldId id="308" r:id="rId23"/>
    <p:sldId id="310" r:id="rId24"/>
    <p:sldId id="304" r:id="rId25"/>
    <p:sldId id="305" r:id="rId26"/>
    <p:sldId id="267" r:id="rId27"/>
    <p:sldId id="268" r:id="rId28"/>
    <p:sldId id="311" r:id="rId29"/>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0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microsoft.com/office/2016/11/relationships/changesInfo" Target="changesInfos/changesInfo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S Hamnett (St Ambrose College)" userId="688aa8a6-dd15-4268-95b3-aa690f154e86" providerId="ADAL" clId="{5049B97D-649C-4247-B7D8-577957AC48CA}"/>
    <pc:docChg chg="modSld">
      <pc:chgData name="Mrs S Hamnett (St Ambrose College)" userId="688aa8a6-dd15-4268-95b3-aa690f154e86" providerId="ADAL" clId="{5049B97D-649C-4247-B7D8-577957AC48CA}" dt="2026-02-04T14:58:13.500" v="6" actId="20577"/>
      <pc:docMkLst>
        <pc:docMk/>
      </pc:docMkLst>
      <pc:sldChg chg="modSp mod">
        <pc:chgData name="Mrs S Hamnett (St Ambrose College)" userId="688aa8a6-dd15-4268-95b3-aa690f154e86" providerId="ADAL" clId="{5049B97D-649C-4247-B7D8-577957AC48CA}" dt="2026-02-04T14:58:13.500" v="6" actId="20577"/>
        <pc:sldMkLst>
          <pc:docMk/>
          <pc:sldMk cId="3612355542" sldId="263"/>
        </pc:sldMkLst>
        <pc:spChg chg="mod">
          <ac:chgData name="Mrs S Hamnett (St Ambrose College)" userId="688aa8a6-dd15-4268-95b3-aa690f154e86" providerId="ADAL" clId="{5049B97D-649C-4247-B7D8-577957AC48CA}" dt="2026-02-04T14:58:13.500" v="6" actId="20577"/>
          <ac:spMkLst>
            <pc:docMk/>
            <pc:sldMk cId="3612355542" sldId="263"/>
            <ac:spMk id="3" creationId="{4AD09C2C-1911-4064-BA88-C7B17661F33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3184E-DB12-4801-AC4C-E01FF9E92C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DC2D530-7B59-40B9-9024-F203D0F67D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D0649B-131E-4BFA-BFFC-73A43760BD8E}"/>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5" name="Footer Placeholder 4">
            <a:extLst>
              <a:ext uri="{FF2B5EF4-FFF2-40B4-BE49-F238E27FC236}">
                <a16:creationId xmlns:a16="http://schemas.microsoft.com/office/drawing/2014/main" id="{2D19C282-BC1B-4B5A-BA9C-D036817063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0F1CE6-163D-442F-A269-40BA64297532}"/>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4030651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39574-7BE4-40D6-B2F9-99A1551D38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72A5FC-40F5-453E-9FED-045E3C5BD34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8663BA-1E65-4D0C-A16C-4F6B959FA0D4}"/>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5" name="Footer Placeholder 4">
            <a:extLst>
              <a:ext uri="{FF2B5EF4-FFF2-40B4-BE49-F238E27FC236}">
                <a16:creationId xmlns:a16="http://schemas.microsoft.com/office/drawing/2014/main" id="{AA53E30B-233F-445C-AA49-1052AE1427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C95387-8DB2-4DF8-8115-EA5D13815C6E}"/>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2757290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9F6DD-923C-432B-915C-DE038578B1C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CE04BC-83DC-44ED-8623-A62B1E498F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1D74D69-D516-45C5-AAF4-FBCE2527B58A}"/>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5" name="Footer Placeholder 4">
            <a:extLst>
              <a:ext uri="{FF2B5EF4-FFF2-40B4-BE49-F238E27FC236}">
                <a16:creationId xmlns:a16="http://schemas.microsoft.com/office/drawing/2014/main" id="{68EEF8F4-B5E2-441A-BEB5-F185775FF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E5D25A-E26E-46AA-90C6-C6126E2B0BF1}"/>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3749704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4E4D2-7FDE-4EAC-8308-32397E44B5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2F5678-CBD9-408F-8CFC-F3AE27E3A3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EB526F3-CDF6-4F7D-AE63-0575D890B09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34CF66-222E-4476-B0B3-A26F84B19475}"/>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6" name="Footer Placeholder 5">
            <a:extLst>
              <a:ext uri="{FF2B5EF4-FFF2-40B4-BE49-F238E27FC236}">
                <a16:creationId xmlns:a16="http://schemas.microsoft.com/office/drawing/2014/main" id="{5A0DAA22-AC43-4B0B-84E7-14D68A8F69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CD70FC-3E39-4C23-9949-9C6CB4960141}"/>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3034256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2AD29-EC1B-4847-9CA5-01DD77BF880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0704C4-A98A-4D77-BAAF-4A68E7CBBB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375FA3F-DA93-41A8-8A02-E943AE489E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EA343E-6A98-4F44-98F8-8FAE3AA98F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B679A4A-0A2A-4FB0-811D-9958ACBF178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ABBAB9D-2857-4910-AEF6-8EA3540BFE19}"/>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8" name="Footer Placeholder 7">
            <a:extLst>
              <a:ext uri="{FF2B5EF4-FFF2-40B4-BE49-F238E27FC236}">
                <a16:creationId xmlns:a16="http://schemas.microsoft.com/office/drawing/2014/main" id="{5B515E22-EC95-4F10-BD12-68F03EC8140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46FEDB-D3A7-49B6-A970-A1F9E053CF61}"/>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4041938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55650-74B7-4E07-906E-7758FA556E9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32B52F-25B8-49C4-85C9-4628622D3749}"/>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4" name="Footer Placeholder 3">
            <a:extLst>
              <a:ext uri="{FF2B5EF4-FFF2-40B4-BE49-F238E27FC236}">
                <a16:creationId xmlns:a16="http://schemas.microsoft.com/office/drawing/2014/main" id="{3E43C610-40C6-4C25-85B8-27874DF77B3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229B90A-D5E0-4131-AA64-2262A02DACE4}"/>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544551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AC5F2E-5827-4D10-83AA-B1D9F62192C8}"/>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3" name="Footer Placeholder 2">
            <a:extLst>
              <a:ext uri="{FF2B5EF4-FFF2-40B4-BE49-F238E27FC236}">
                <a16:creationId xmlns:a16="http://schemas.microsoft.com/office/drawing/2014/main" id="{14A6474E-9313-4693-8A15-7AC9D747811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F18F88-D00C-49CB-B0F6-BD52EC2B7FC0}"/>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730999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E6012-63AC-4F1F-ABEB-F5461378EE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64C64B6-7188-46F3-A487-E4E4237A15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E368271-D5B2-42F5-93F6-3DDBB633B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3A77D37-B5CC-4A7C-995B-85A2F01FE630}"/>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6" name="Footer Placeholder 5">
            <a:extLst>
              <a:ext uri="{FF2B5EF4-FFF2-40B4-BE49-F238E27FC236}">
                <a16:creationId xmlns:a16="http://schemas.microsoft.com/office/drawing/2014/main" id="{68806534-BAB2-4DFF-9711-DBD79BC173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2A17F1-B597-402D-BAFB-F6ABE16E1A11}"/>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1662210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97186-C277-4FF1-9D11-915C69F8FA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06B5C3-4C11-42AF-8096-05C8A28781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CCEA50-F242-46F1-A713-A7C5EABA53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F61732B-05A6-4DA9-879C-66400348BB29}"/>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6" name="Footer Placeholder 5">
            <a:extLst>
              <a:ext uri="{FF2B5EF4-FFF2-40B4-BE49-F238E27FC236}">
                <a16:creationId xmlns:a16="http://schemas.microsoft.com/office/drawing/2014/main" id="{2D10FEC3-A084-4CF9-823A-CFD3C96299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F753EB-6143-49DE-A969-9FE4512B25DE}"/>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29276472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D56B-B129-4541-BC77-C835902926B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58CD92-531B-413C-8702-EAFAA9B2DB5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5AE13A-D5CE-4244-896F-A1977D2BC03F}"/>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5" name="Footer Placeholder 4">
            <a:extLst>
              <a:ext uri="{FF2B5EF4-FFF2-40B4-BE49-F238E27FC236}">
                <a16:creationId xmlns:a16="http://schemas.microsoft.com/office/drawing/2014/main" id="{437A150D-731F-44C9-91F5-9FFF83F393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A614DF-4C2C-479C-B4A1-8CE8D6C2017D}"/>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979298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B1C3CB-DEAD-4B79-A986-B475E7D831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2348A1-5D66-4F96-ADB1-8E745E6E7B5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4DED34-9A29-4657-9134-6192E80B9B39}"/>
              </a:ext>
            </a:extLst>
          </p:cNvPr>
          <p:cNvSpPr>
            <a:spLocks noGrp="1"/>
          </p:cNvSpPr>
          <p:nvPr>
            <p:ph type="dt" sz="half" idx="10"/>
          </p:nvPr>
        </p:nvSpPr>
        <p:spPr/>
        <p:txBody>
          <a:bodyPr/>
          <a:lstStyle/>
          <a:p>
            <a:fld id="{64D4E9CC-8053-47E5-A2F5-C25F6E3B085B}" type="datetimeFigureOut">
              <a:rPr lang="en-GB" smtClean="0"/>
              <a:t>04/02/2026</a:t>
            </a:fld>
            <a:endParaRPr lang="en-GB"/>
          </a:p>
        </p:txBody>
      </p:sp>
      <p:sp>
        <p:nvSpPr>
          <p:cNvPr id="5" name="Footer Placeholder 4">
            <a:extLst>
              <a:ext uri="{FF2B5EF4-FFF2-40B4-BE49-F238E27FC236}">
                <a16:creationId xmlns:a16="http://schemas.microsoft.com/office/drawing/2014/main" id="{D977AAD0-135A-4913-9C8E-F8C03A5618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DC77CA-8A02-47FE-B93C-F2B53D2C325A}"/>
              </a:ext>
            </a:extLst>
          </p:cNvPr>
          <p:cNvSpPr>
            <a:spLocks noGrp="1"/>
          </p:cNvSpPr>
          <p:nvPr>
            <p:ph type="sldNum" sz="quarter" idx="12"/>
          </p:nvPr>
        </p:nvSpPr>
        <p:spPr/>
        <p:txBody>
          <a:bodyPr/>
          <a:lstStyle/>
          <a:p>
            <a:fld id="{A326D2AB-8146-4DA2-9284-B648B20BCA49}" type="slidenum">
              <a:rPr lang="en-GB" smtClean="0"/>
              <a:t>‹#›</a:t>
            </a:fld>
            <a:endParaRPr lang="en-GB"/>
          </a:p>
        </p:txBody>
      </p:sp>
    </p:spTree>
    <p:extLst>
      <p:ext uri="{BB962C8B-B14F-4D97-AF65-F5344CB8AC3E}">
        <p14:creationId xmlns:p14="http://schemas.microsoft.com/office/powerpoint/2010/main" val="4762456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20F2-9FD9-4787-818A-670182D268F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BD5565-D4FC-49FF-9704-7C17E2185C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2BC653-8C79-4826-869F-8217847ABB11}"/>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5" name="Footer Placeholder 4">
            <a:extLst>
              <a:ext uri="{FF2B5EF4-FFF2-40B4-BE49-F238E27FC236}">
                <a16:creationId xmlns:a16="http://schemas.microsoft.com/office/drawing/2014/main" id="{98EDC2C3-7EA2-4A32-ABE3-626387EABF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468CD7-00F6-4C9C-824A-57BC7EEFE1BE}"/>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39490085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1063D-6A4F-4BEB-ACD3-95D91960EE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1DEB1D-13F8-448F-B971-AC904DCCF8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BD2ED3-159B-48DC-A2B6-7C12B5C2F62E}"/>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5" name="Footer Placeholder 4">
            <a:extLst>
              <a:ext uri="{FF2B5EF4-FFF2-40B4-BE49-F238E27FC236}">
                <a16:creationId xmlns:a16="http://schemas.microsoft.com/office/drawing/2014/main" id="{62667012-E0DB-4489-BEF4-7B0940A2E5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23B762-C67F-456C-A5F7-51913125B3EF}"/>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1843471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609F5-1C7A-4718-8EBB-24B1660678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5699B14-964F-41C7-BDC2-5174FAC928B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EE371F-B6B1-40F4-97DF-A8D0A02CDA7D}"/>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5" name="Footer Placeholder 4">
            <a:extLst>
              <a:ext uri="{FF2B5EF4-FFF2-40B4-BE49-F238E27FC236}">
                <a16:creationId xmlns:a16="http://schemas.microsoft.com/office/drawing/2014/main" id="{6F535FC3-AB97-4506-AE79-82C52D07CB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60CFC7-5F43-4226-B0B5-15337A656545}"/>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41851867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6A1BE-C12D-4B1F-8DEA-C29B2B2928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4610E7-CDF9-4E82-9D58-F18463B9889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ED1120-5BD4-4560-BBC5-40AFF5086B4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DE828B-ECE1-430E-82AD-0D55AF9C4291}"/>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6" name="Footer Placeholder 5">
            <a:extLst>
              <a:ext uri="{FF2B5EF4-FFF2-40B4-BE49-F238E27FC236}">
                <a16:creationId xmlns:a16="http://schemas.microsoft.com/office/drawing/2014/main" id="{9FDC23C4-E08B-41DC-815F-2AB804544E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28225E-66A6-4C2A-8A33-56E2DE5518BC}"/>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27813630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652E1-3C71-4984-93D5-81F75ABE1F0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5629106-932C-4BD0-A55F-FB13C508B36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4A3DF1-CE23-4A5F-95C9-3B149BFCF9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BD044F-8BD5-42F3-8A7E-1B885B1E32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D5B3337-A43D-4ACE-9E67-2AC0520E635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8A8DDAC-0A2C-4DBA-B837-FA96C70047E0}"/>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8" name="Footer Placeholder 7">
            <a:extLst>
              <a:ext uri="{FF2B5EF4-FFF2-40B4-BE49-F238E27FC236}">
                <a16:creationId xmlns:a16="http://schemas.microsoft.com/office/drawing/2014/main" id="{16676558-578F-4211-B96E-16A7627DCEF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7EBE67-3856-40CC-A1AE-DC8FE526584D}"/>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2277293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99666-6463-4F4D-AE8E-27931F147AD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ACEB9D-DF94-4BFC-94DC-3CE5D70D6082}"/>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4" name="Footer Placeholder 3">
            <a:extLst>
              <a:ext uri="{FF2B5EF4-FFF2-40B4-BE49-F238E27FC236}">
                <a16:creationId xmlns:a16="http://schemas.microsoft.com/office/drawing/2014/main" id="{09A9F4A9-5F1C-4D29-A5E3-64334341EF4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19C957D-40D4-49EF-915E-6BAD55E176BF}"/>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1462328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A0148B-7597-4A2F-B112-D1971764C835}"/>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3" name="Footer Placeholder 2">
            <a:extLst>
              <a:ext uri="{FF2B5EF4-FFF2-40B4-BE49-F238E27FC236}">
                <a16:creationId xmlns:a16="http://schemas.microsoft.com/office/drawing/2014/main" id="{89433C16-A80F-4788-9877-F3C6AB4C99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1AF1908-E167-493E-BD62-5A8AFD93B3BF}"/>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24816238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9AE3F-F115-44C7-B0F9-A98A98DF31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00E6452-DE8B-4E8C-8F6E-6D16CCFAE1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722B0E8-526D-4BF8-BE78-887F29F957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5E17C5-8D7A-4C0E-B0ED-B4631AA9E775}"/>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6" name="Footer Placeholder 5">
            <a:extLst>
              <a:ext uri="{FF2B5EF4-FFF2-40B4-BE49-F238E27FC236}">
                <a16:creationId xmlns:a16="http://schemas.microsoft.com/office/drawing/2014/main" id="{5DA1BD61-26E1-4F03-9D0E-0B00E555E7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944BBF-87E2-48BE-9E52-4887D1864E62}"/>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4475947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E5EA3-221C-4432-BF4F-0CF37EE5F9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DD30886-1396-4828-9C46-35D2E39D24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64864F2-42BE-458E-80AA-94B72751F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DFE614-0C06-4B1C-AFD1-ADAFCA64A8A8}"/>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6" name="Footer Placeholder 5">
            <a:extLst>
              <a:ext uri="{FF2B5EF4-FFF2-40B4-BE49-F238E27FC236}">
                <a16:creationId xmlns:a16="http://schemas.microsoft.com/office/drawing/2014/main" id="{0DC4D498-2383-4F07-97C0-3C0C089863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86A719-6B73-481C-866A-78162115908C}"/>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14041747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3BFAC-E7ED-43CC-A8EC-C1F97272429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355719-EEA0-435B-AFC1-D21EEB82154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F50FE8-A654-452F-9151-3A2E4AF3A84A}"/>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5" name="Footer Placeholder 4">
            <a:extLst>
              <a:ext uri="{FF2B5EF4-FFF2-40B4-BE49-F238E27FC236}">
                <a16:creationId xmlns:a16="http://schemas.microsoft.com/office/drawing/2014/main" id="{64C00126-241B-4E94-BB1B-77BFA88622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821FC6-6B34-4286-A617-FD8B56944A53}"/>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37487194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B98D49-F60D-4DC3-88A7-99154E134BC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209AE2-17D7-4FAB-9753-1A839888D4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3B895E-FBAB-4B5B-8AAB-F4D22F63F975}"/>
              </a:ext>
            </a:extLst>
          </p:cNvPr>
          <p:cNvSpPr>
            <a:spLocks noGrp="1"/>
          </p:cNvSpPr>
          <p:nvPr>
            <p:ph type="dt" sz="half" idx="10"/>
          </p:nvPr>
        </p:nvSpPr>
        <p:spPr/>
        <p:txBody>
          <a:bodyPr/>
          <a:lstStyle/>
          <a:p>
            <a:fld id="{0E127971-AA61-478F-B5A0-5378D88CA5AC}" type="datetimeFigureOut">
              <a:rPr lang="en-GB" smtClean="0"/>
              <a:t>04/02/2026</a:t>
            </a:fld>
            <a:endParaRPr lang="en-GB"/>
          </a:p>
        </p:txBody>
      </p:sp>
      <p:sp>
        <p:nvSpPr>
          <p:cNvPr id="5" name="Footer Placeholder 4">
            <a:extLst>
              <a:ext uri="{FF2B5EF4-FFF2-40B4-BE49-F238E27FC236}">
                <a16:creationId xmlns:a16="http://schemas.microsoft.com/office/drawing/2014/main" id="{5880E145-0096-4EB1-AD2D-BF30258B70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FE997B-B214-4DDE-888C-5BB75D2E53AB}"/>
              </a:ext>
            </a:extLst>
          </p:cNvPr>
          <p:cNvSpPr>
            <a:spLocks noGrp="1"/>
          </p:cNvSpPr>
          <p:nvPr>
            <p:ph type="sldNum" sz="quarter" idx="12"/>
          </p:nvPr>
        </p:nvSpPr>
        <p:spPr/>
        <p:txBody>
          <a:bodyPr/>
          <a:lstStyle/>
          <a:p>
            <a:fld id="{0CE51C18-33E1-4717-891D-A8CFE508F7A8}" type="slidenum">
              <a:rPr lang="en-GB" smtClean="0"/>
              <a:t>‹#›</a:t>
            </a:fld>
            <a:endParaRPr lang="en-GB"/>
          </a:p>
        </p:txBody>
      </p:sp>
    </p:spTree>
    <p:extLst>
      <p:ext uri="{BB962C8B-B14F-4D97-AF65-F5344CB8AC3E}">
        <p14:creationId xmlns:p14="http://schemas.microsoft.com/office/powerpoint/2010/main" val="398710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1000"/>
            <a:lum/>
          </a:blip>
          <a:srcRect/>
          <a:stretch>
            <a:fillRect t="-34000" b="-3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BA191F-EB93-4F38-9AB3-E122D1F342A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EE5695-AED0-454C-8049-1D462675FC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B575D0-575E-4864-8D0B-EB09601994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D4E9CC-8053-47E5-A2F5-C25F6E3B085B}" type="datetimeFigureOut">
              <a:rPr lang="en-GB" smtClean="0"/>
              <a:t>04/02/2026</a:t>
            </a:fld>
            <a:endParaRPr lang="en-GB"/>
          </a:p>
        </p:txBody>
      </p:sp>
      <p:sp>
        <p:nvSpPr>
          <p:cNvPr id="5" name="Footer Placeholder 4">
            <a:extLst>
              <a:ext uri="{FF2B5EF4-FFF2-40B4-BE49-F238E27FC236}">
                <a16:creationId xmlns:a16="http://schemas.microsoft.com/office/drawing/2014/main" id="{9925C4DC-FD72-41A4-91AB-913AC0BC6F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B7EE320-199B-46C8-8B92-AD3A7EACD6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26D2AB-8146-4DA2-9284-B648B20BCA49}" type="slidenum">
              <a:rPr lang="en-GB" smtClean="0"/>
              <a:t>‹#›</a:t>
            </a:fld>
            <a:endParaRPr lang="en-GB"/>
          </a:p>
        </p:txBody>
      </p:sp>
    </p:spTree>
    <p:extLst>
      <p:ext uri="{BB962C8B-B14F-4D97-AF65-F5344CB8AC3E}">
        <p14:creationId xmlns:p14="http://schemas.microsoft.com/office/powerpoint/2010/main" val="8038699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506828-A645-4E71-B01B-37F1ADE55E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0CF06B-57C0-41BE-A883-C11A975666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B9054-1A96-4BC8-AC04-A8E88C1D74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27971-AA61-478F-B5A0-5378D88CA5AC}" type="datetimeFigureOut">
              <a:rPr lang="en-GB" smtClean="0"/>
              <a:t>04/02/2026</a:t>
            </a:fld>
            <a:endParaRPr lang="en-GB"/>
          </a:p>
        </p:txBody>
      </p:sp>
      <p:sp>
        <p:nvSpPr>
          <p:cNvPr id="5" name="Footer Placeholder 4">
            <a:extLst>
              <a:ext uri="{FF2B5EF4-FFF2-40B4-BE49-F238E27FC236}">
                <a16:creationId xmlns:a16="http://schemas.microsoft.com/office/drawing/2014/main" id="{D87EA2F8-AFA2-41DD-9D27-F97B8F0550B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2F7A024-BC90-486C-BD9B-E5CC08F27B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E51C18-33E1-4717-891D-A8CFE508F7A8}" type="slidenum">
              <a:rPr lang="en-GB" smtClean="0"/>
              <a:t>‹#›</a:t>
            </a:fld>
            <a:endParaRPr lang="en-GB"/>
          </a:p>
        </p:txBody>
      </p:sp>
      <p:pic>
        <p:nvPicPr>
          <p:cNvPr id="7" name="Picture 6">
            <a:extLst>
              <a:ext uri="{FF2B5EF4-FFF2-40B4-BE49-F238E27FC236}">
                <a16:creationId xmlns:a16="http://schemas.microsoft.com/office/drawing/2014/main" id="{20BE360D-EF5E-4ED2-96C7-806958C78F74}"/>
              </a:ext>
            </a:extLst>
          </p:cNvPr>
          <p:cNvPicPr>
            <a:picLocks noChangeAspect="1"/>
          </p:cNvPicPr>
          <p:nvPr userDrawn="1"/>
        </p:nvPicPr>
        <p:blipFill>
          <a:blip r:embed="rId13"/>
          <a:stretch>
            <a:fillRect/>
          </a:stretch>
        </p:blipFill>
        <p:spPr>
          <a:xfrm>
            <a:off x="0" y="-21417"/>
            <a:ext cx="10850881" cy="6858000"/>
          </a:xfrm>
          <a:prstGeom prst="rect">
            <a:avLst/>
          </a:prstGeom>
        </p:spPr>
      </p:pic>
    </p:spTree>
    <p:extLst>
      <p:ext uri="{BB962C8B-B14F-4D97-AF65-F5344CB8AC3E}">
        <p14:creationId xmlns:p14="http://schemas.microsoft.com/office/powerpoint/2010/main" val="31138216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aqa.org.uk/subjects/science/gcse/chemistry-8462" TargetMode="External"/><Relationship Id="rId2" Type="http://schemas.openxmlformats.org/officeDocument/2006/relationships/hyperlink" Target="https://www.aqa.org.uk/subjects/science/gcse/biology-8461" TargetMode="Externa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hyperlink" Target="https://www.aqa.org.uk/subjects/science/gcse/physics-8463"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hyperlink" Target="https://www.aqa.org.uk/subjects/science/gcse/combined-science-trilogy-846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senecalearning.com/en-GB/" TargetMode="External"/><Relationship Id="rId2" Type="http://schemas.openxmlformats.org/officeDocument/2006/relationships/hyperlink" Target="https://www.bbc.co.uk/bitesize/levels/z98jmp3" TargetMode="Externa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mailto:mrsmhill@st-ambrosecollege.org.uk"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7D70C-625D-4D79-AA6C-F0B0B5940CC4}"/>
              </a:ext>
            </a:extLst>
          </p:cNvPr>
          <p:cNvSpPr>
            <a:spLocks noGrp="1"/>
          </p:cNvSpPr>
          <p:nvPr>
            <p:ph type="ctrTitle"/>
          </p:nvPr>
        </p:nvSpPr>
        <p:spPr>
          <a:xfrm>
            <a:off x="1524000" y="1122363"/>
            <a:ext cx="9144000" cy="2039937"/>
          </a:xfrm>
        </p:spPr>
        <p:txBody>
          <a:bodyPr>
            <a:normAutofit/>
          </a:bodyPr>
          <a:lstStyle/>
          <a:p>
            <a:r>
              <a:rPr lang="en-GB" sz="6600" b="1">
                <a:solidFill>
                  <a:srgbClr val="C00000"/>
                </a:solidFill>
              </a:rPr>
              <a:t>Year 9 Options Evening</a:t>
            </a:r>
          </a:p>
        </p:txBody>
      </p:sp>
      <p:sp>
        <p:nvSpPr>
          <p:cNvPr id="3" name="Subtitle 2">
            <a:extLst>
              <a:ext uri="{FF2B5EF4-FFF2-40B4-BE49-F238E27FC236}">
                <a16:creationId xmlns:a16="http://schemas.microsoft.com/office/drawing/2014/main" id="{E02E4494-673A-4265-AB55-5636B1707882}"/>
              </a:ext>
            </a:extLst>
          </p:cNvPr>
          <p:cNvSpPr>
            <a:spLocks noGrp="1"/>
          </p:cNvSpPr>
          <p:nvPr>
            <p:ph type="subTitle" idx="1"/>
          </p:nvPr>
        </p:nvSpPr>
        <p:spPr/>
        <p:txBody>
          <a:bodyPr vert="horz" lIns="91440" tIns="45720" rIns="91440" bIns="45720" rtlCol="0" anchor="t">
            <a:normAutofit/>
          </a:bodyPr>
          <a:lstStyle/>
          <a:p>
            <a:r>
              <a:rPr lang="en-GB" sz="3600" dirty="0"/>
              <a:t>Wednesday 4th February 2026</a:t>
            </a:r>
          </a:p>
        </p:txBody>
      </p:sp>
    </p:spTree>
    <p:extLst>
      <p:ext uri="{BB962C8B-B14F-4D97-AF65-F5344CB8AC3E}">
        <p14:creationId xmlns:p14="http://schemas.microsoft.com/office/powerpoint/2010/main" val="2890368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60273-B02F-418C-8CB4-806C477E7B76}"/>
              </a:ext>
            </a:extLst>
          </p:cNvPr>
          <p:cNvSpPr>
            <a:spLocks noGrp="1"/>
          </p:cNvSpPr>
          <p:nvPr>
            <p:ph type="title"/>
          </p:nvPr>
        </p:nvSpPr>
        <p:spPr/>
        <p:txBody>
          <a:bodyPr/>
          <a:lstStyle/>
          <a:p>
            <a:pPr algn="ctr"/>
            <a:r>
              <a:rPr lang="en-GB" b="1">
                <a:solidFill>
                  <a:srgbClr val="C00000"/>
                </a:solidFill>
              </a:rPr>
              <a:t>Opening prayer</a:t>
            </a:r>
          </a:p>
        </p:txBody>
      </p:sp>
      <p:sp>
        <p:nvSpPr>
          <p:cNvPr id="3" name="TextBox 2">
            <a:extLst>
              <a:ext uri="{FF2B5EF4-FFF2-40B4-BE49-F238E27FC236}">
                <a16:creationId xmlns:a16="http://schemas.microsoft.com/office/drawing/2014/main" id="{171E27DB-E4C4-9C98-7305-C90018C8F6A6}"/>
              </a:ext>
            </a:extLst>
          </p:cNvPr>
          <p:cNvSpPr txBox="1"/>
          <p:nvPr/>
        </p:nvSpPr>
        <p:spPr>
          <a:xfrm>
            <a:off x="2876550" y="2000250"/>
            <a:ext cx="60960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Loving God,</a:t>
            </a:r>
            <a:br>
              <a:rPr lang="en-US" dirty="0"/>
            </a:br>
            <a:r>
              <a:rPr lang="en-US" dirty="0"/>
              <a:t>We thank you for the gifts of every young person here.</a:t>
            </a:r>
            <a:br>
              <a:rPr lang="en-US" dirty="0"/>
            </a:br>
            <a:r>
              <a:rPr lang="en-US" dirty="0"/>
              <a:t>As choices are considered this evening,</a:t>
            </a:r>
            <a:br>
              <a:rPr lang="en-US" dirty="0"/>
            </a:br>
            <a:r>
              <a:rPr lang="en-US" dirty="0"/>
              <a:t>give our boys the confidence to decide with courage and integrity,</a:t>
            </a:r>
            <a:br>
              <a:rPr lang="en-US" dirty="0"/>
            </a:br>
            <a:r>
              <a:rPr lang="en-US" dirty="0"/>
              <a:t>and guide us as staff to discern wisely what is best for each student.</a:t>
            </a:r>
            <a:br>
              <a:rPr lang="en-US" dirty="0"/>
            </a:br>
            <a:r>
              <a:rPr lang="en-US" dirty="0"/>
              <a:t>May these decisions help every student grow in faith</a:t>
            </a:r>
            <a:br>
              <a:rPr lang="en-US" dirty="0"/>
            </a:br>
            <a:r>
              <a:rPr lang="en-US" dirty="0"/>
              <a:t>and reach their full potential,</a:t>
            </a:r>
            <a:br>
              <a:rPr lang="en-US" dirty="0"/>
            </a:br>
            <a:r>
              <a:rPr lang="en-US" dirty="0"/>
              <a:t>so that they may make a positive impact in the world.</a:t>
            </a:r>
          </a:p>
          <a:p>
            <a:r>
              <a:rPr lang="en-US" dirty="0"/>
              <a:t>Amen.</a:t>
            </a:r>
            <a:endParaRPr lang="en-US" dirty="0">
              <a:ea typeface="Calibri"/>
              <a:cs typeface="Calibri"/>
            </a:endParaRPr>
          </a:p>
          <a:p>
            <a:pPr algn="ctr"/>
            <a:endParaRPr lang="en-US"/>
          </a:p>
        </p:txBody>
      </p:sp>
    </p:spTree>
    <p:extLst>
      <p:ext uri="{BB962C8B-B14F-4D97-AF65-F5344CB8AC3E}">
        <p14:creationId xmlns:p14="http://schemas.microsoft.com/office/powerpoint/2010/main" val="665380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5CF15-6C92-4CE3-B870-0B1BAE83E212}"/>
              </a:ext>
            </a:extLst>
          </p:cNvPr>
          <p:cNvSpPr>
            <a:spLocks noGrp="1"/>
          </p:cNvSpPr>
          <p:nvPr>
            <p:ph type="title"/>
          </p:nvPr>
        </p:nvSpPr>
        <p:spPr>
          <a:xfrm>
            <a:off x="838200" y="250825"/>
            <a:ext cx="10515600" cy="1630363"/>
          </a:xfrm>
        </p:spPr>
        <p:txBody>
          <a:bodyPr>
            <a:normAutofit fontScale="90000"/>
          </a:bodyPr>
          <a:lstStyle/>
          <a:p>
            <a:pPr algn="ctr"/>
            <a:r>
              <a:rPr lang="en-GB" dirty="0">
                <a:solidFill>
                  <a:srgbClr val="C00000"/>
                </a:solidFill>
              </a:rPr>
              <a:t>Our vision</a:t>
            </a:r>
            <a:br>
              <a:rPr lang="en-GB" dirty="0">
                <a:solidFill>
                  <a:srgbClr val="C00000"/>
                </a:solidFill>
                <a:ea typeface="Calibri Light"/>
                <a:cs typeface="Calibri Light"/>
              </a:rPr>
            </a:br>
            <a:br>
              <a:rPr lang="en-GB" dirty="0"/>
            </a:br>
            <a:r>
              <a:rPr lang="en-GB" sz="2800" b="1" i="1" dirty="0">
                <a:solidFill>
                  <a:schemeClr val="accent6">
                    <a:lumMod val="49000"/>
                  </a:schemeClr>
                </a:solidFill>
                <a:latin typeface="Calibri"/>
                <a:ea typeface="Calibri"/>
                <a:cs typeface="Calibri"/>
              </a:rPr>
              <a:t>"Do not allow yourselves to become narrow."</a:t>
            </a:r>
            <a:r>
              <a:rPr lang="en-GB" sz="2800" b="1" dirty="0">
                <a:solidFill>
                  <a:schemeClr val="accent6">
                    <a:lumMod val="49000"/>
                  </a:schemeClr>
                </a:solidFill>
                <a:latin typeface="Calibri"/>
                <a:ea typeface="Calibri"/>
                <a:cs typeface="Calibri"/>
              </a:rPr>
              <a:t> </a:t>
            </a:r>
            <a:r>
              <a:rPr lang="en-GB" sz="2800" dirty="0">
                <a:solidFill>
                  <a:srgbClr val="000000"/>
                </a:solidFill>
                <a:latin typeface="Calibri"/>
                <a:ea typeface="Calibri"/>
                <a:cs typeface="Calibri"/>
              </a:rPr>
              <a:t>Pope Benedict</a:t>
            </a:r>
            <a:endParaRPr lang="en-GB" sz="2800" dirty="0">
              <a:solidFill>
                <a:srgbClr val="C00000"/>
              </a:solidFill>
              <a:ea typeface="Calibri Light"/>
              <a:cs typeface="Calibri Light"/>
            </a:endParaRPr>
          </a:p>
        </p:txBody>
      </p:sp>
      <p:sp>
        <p:nvSpPr>
          <p:cNvPr id="3" name="Content Placeholder 2">
            <a:extLst>
              <a:ext uri="{FF2B5EF4-FFF2-40B4-BE49-F238E27FC236}">
                <a16:creationId xmlns:a16="http://schemas.microsoft.com/office/drawing/2014/main" id="{EF778CBD-DBB4-4FC3-9F75-7BFE23096651}"/>
              </a:ext>
            </a:extLst>
          </p:cNvPr>
          <p:cNvSpPr>
            <a:spLocks noGrp="1"/>
          </p:cNvSpPr>
          <p:nvPr>
            <p:ph idx="1"/>
          </p:nvPr>
        </p:nvSpPr>
        <p:spPr>
          <a:xfrm>
            <a:off x="838200" y="2244725"/>
            <a:ext cx="10515600" cy="4132263"/>
          </a:xfrm>
        </p:spPr>
        <p:txBody>
          <a:bodyPr vert="horz" lIns="91440" tIns="45720" rIns="91440" bIns="45720" rtlCol="0" anchor="t">
            <a:normAutofit fontScale="85000" lnSpcReduction="20000"/>
          </a:bodyPr>
          <a:lstStyle/>
          <a:p>
            <a:pPr marL="0" indent="0">
              <a:buNone/>
            </a:pPr>
            <a:r>
              <a:rPr lang="en-GB" dirty="0"/>
              <a:t>We aim to develop individual skills and talents so that our students can use them for the betterment of society, understanding their roles as global citizens and faithful stewards of God’s created world.</a:t>
            </a:r>
          </a:p>
          <a:p>
            <a:pPr marL="0" indent="0">
              <a:buNone/>
            </a:pPr>
            <a:endParaRPr lang="en-GB"/>
          </a:p>
          <a:p>
            <a:pPr marL="0" indent="0">
              <a:buNone/>
            </a:pPr>
            <a:r>
              <a:rPr lang="en-GB" dirty="0"/>
              <a:t>We aim to provide a broad, ambitious and varied curriculum which is accessible to and challenging for all students and which offers them a pathway for the next stage of their education, and for undertaking their chosen career in the future. We aim to develop ambitious content throughout the curriculum to quench the thirst of able and enquiring critical thinkers.</a:t>
            </a:r>
            <a:endParaRPr lang="en-GB" dirty="0">
              <a:ea typeface="Calibri"/>
              <a:cs typeface="Calibri"/>
            </a:endParaRPr>
          </a:p>
          <a:p>
            <a:pPr marL="0" indent="0">
              <a:buNone/>
            </a:pPr>
            <a:endParaRPr lang="en-GB" dirty="0">
              <a:solidFill>
                <a:srgbClr val="000000"/>
              </a:solidFill>
              <a:ea typeface="Calibri"/>
              <a:cs typeface="Calibri"/>
            </a:endParaRPr>
          </a:p>
          <a:p>
            <a:pPr marL="0" indent="0">
              <a:buNone/>
            </a:pPr>
            <a:r>
              <a:rPr lang="en-GB" dirty="0">
                <a:ea typeface="Calibri"/>
                <a:cs typeface="Calibri"/>
              </a:rPr>
              <a:t>We have done significant work with our curriculum over the past few years, as recognised by Ofsted two years in a row and reflected in our outstanding outcomes.</a:t>
            </a:r>
          </a:p>
        </p:txBody>
      </p:sp>
    </p:spTree>
    <p:extLst>
      <p:ext uri="{BB962C8B-B14F-4D97-AF65-F5344CB8AC3E}">
        <p14:creationId xmlns:p14="http://schemas.microsoft.com/office/powerpoint/2010/main" val="3343395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48BD8-43AA-4A08-B60F-B18C4BF73DB5}"/>
              </a:ext>
            </a:extLst>
          </p:cNvPr>
          <p:cNvSpPr>
            <a:spLocks noGrp="1"/>
          </p:cNvSpPr>
          <p:nvPr>
            <p:ph type="title"/>
          </p:nvPr>
        </p:nvSpPr>
        <p:spPr>
          <a:xfrm>
            <a:off x="838200" y="41275"/>
            <a:ext cx="10515600" cy="1325563"/>
          </a:xfrm>
        </p:spPr>
        <p:txBody>
          <a:bodyPr/>
          <a:lstStyle/>
          <a:p>
            <a:pPr algn="ctr"/>
            <a:r>
              <a:rPr lang="en-GB">
                <a:solidFill>
                  <a:srgbClr val="C00000"/>
                </a:solidFill>
              </a:rPr>
              <a:t>Wider context</a:t>
            </a:r>
          </a:p>
        </p:txBody>
      </p:sp>
      <p:sp>
        <p:nvSpPr>
          <p:cNvPr id="3" name="Content Placeholder 2">
            <a:extLst>
              <a:ext uri="{FF2B5EF4-FFF2-40B4-BE49-F238E27FC236}">
                <a16:creationId xmlns:a16="http://schemas.microsoft.com/office/drawing/2014/main" id="{D53840BE-92DE-4EB8-BDC6-EE1061C52305}"/>
              </a:ext>
            </a:extLst>
          </p:cNvPr>
          <p:cNvSpPr>
            <a:spLocks noGrp="1"/>
          </p:cNvSpPr>
          <p:nvPr>
            <p:ph idx="1"/>
          </p:nvPr>
        </p:nvSpPr>
        <p:spPr>
          <a:xfrm>
            <a:off x="838200" y="1214438"/>
            <a:ext cx="10515600" cy="4822825"/>
          </a:xfrm>
        </p:spPr>
        <p:txBody>
          <a:bodyPr vert="horz" lIns="91440" tIns="45720" rIns="91440" bIns="45720" rtlCol="0" anchor="t">
            <a:normAutofit/>
          </a:bodyPr>
          <a:lstStyle/>
          <a:p>
            <a:r>
              <a:rPr lang="en-GB" sz="2600" b="1" dirty="0">
                <a:solidFill>
                  <a:schemeClr val="accent6">
                    <a:lumMod val="75000"/>
                  </a:schemeClr>
                </a:solidFill>
              </a:rPr>
              <a:t>Progress 8 </a:t>
            </a:r>
            <a:r>
              <a:rPr lang="en-GB" sz="2600" dirty="0"/>
              <a:t>measures progress made in a student’s ‘best 8’ GCSE subjects (English and Maths count double) against KS2 data</a:t>
            </a:r>
          </a:p>
          <a:p>
            <a:r>
              <a:rPr lang="en-GB" sz="2600" b="1" dirty="0">
                <a:solidFill>
                  <a:schemeClr val="accent6">
                    <a:lumMod val="75000"/>
                  </a:schemeClr>
                </a:solidFill>
              </a:rPr>
              <a:t>Attainment 8 </a:t>
            </a:r>
            <a:r>
              <a:rPr lang="en-GB" sz="2600" dirty="0"/>
              <a:t>measures a student’s performance in their ‘best 8’ GCSE subjects</a:t>
            </a:r>
            <a:endParaRPr lang="en-GB" dirty="0"/>
          </a:p>
        </p:txBody>
      </p:sp>
      <p:sp>
        <p:nvSpPr>
          <p:cNvPr id="4" name="TextBox 3">
            <a:extLst>
              <a:ext uri="{FF2B5EF4-FFF2-40B4-BE49-F238E27FC236}">
                <a16:creationId xmlns:a16="http://schemas.microsoft.com/office/drawing/2014/main" id="{18C54F11-2C8C-4DDE-8B41-348C5E8041BD}"/>
              </a:ext>
            </a:extLst>
          </p:cNvPr>
          <p:cNvSpPr txBox="1"/>
          <p:nvPr/>
        </p:nvSpPr>
        <p:spPr>
          <a:xfrm>
            <a:off x="962025" y="4491464"/>
            <a:ext cx="10515600" cy="892552"/>
          </a:xfrm>
          <a:prstGeom prst="rect">
            <a:avLst/>
          </a:prstGeom>
          <a:solidFill>
            <a:schemeClr val="accent6">
              <a:lumMod val="20000"/>
              <a:lumOff val="80000"/>
            </a:schemeClr>
          </a:solidFill>
        </p:spPr>
        <p:txBody>
          <a:bodyPr wrap="square" rtlCol="0">
            <a:spAutoFit/>
          </a:bodyPr>
          <a:lstStyle/>
          <a:p>
            <a:r>
              <a:rPr lang="en-GB" sz="2600"/>
              <a:t>Our options pathways take account of national measures and expectations whilst giving students a variety of pathways suitable for their needs.</a:t>
            </a:r>
          </a:p>
        </p:txBody>
      </p:sp>
    </p:spTree>
    <p:extLst>
      <p:ext uri="{BB962C8B-B14F-4D97-AF65-F5344CB8AC3E}">
        <p14:creationId xmlns:p14="http://schemas.microsoft.com/office/powerpoint/2010/main" val="1115764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702AA-C3D9-4FB2-B708-ABD7FA70F99A}"/>
              </a:ext>
            </a:extLst>
          </p:cNvPr>
          <p:cNvSpPr>
            <a:spLocks noGrp="1"/>
          </p:cNvSpPr>
          <p:nvPr>
            <p:ph type="title"/>
          </p:nvPr>
        </p:nvSpPr>
        <p:spPr/>
        <p:txBody>
          <a:bodyPr/>
          <a:lstStyle/>
          <a:p>
            <a:pPr algn="ctr"/>
            <a:r>
              <a:rPr lang="en-GB">
                <a:solidFill>
                  <a:srgbClr val="C00000"/>
                </a:solidFill>
              </a:rPr>
              <a:t>Our curriculum model</a:t>
            </a:r>
          </a:p>
        </p:txBody>
      </p:sp>
      <p:sp>
        <p:nvSpPr>
          <p:cNvPr id="3" name="Content Placeholder 2">
            <a:extLst>
              <a:ext uri="{FF2B5EF4-FFF2-40B4-BE49-F238E27FC236}">
                <a16:creationId xmlns:a16="http://schemas.microsoft.com/office/drawing/2014/main" id="{9E272472-1A6C-4CBB-A363-6D9964E15B73}"/>
              </a:ext>
            </a:extLst>
          </p:cNvPr>
          <p:cNvSpPr>
            <a:spLocks noGrp="1"/>
          </p:cNvSpPr>
          <p:nvPr>
            <p:ph idx="1"/>
          </p:nvPr>
        </p:nvSpPr>
        <p:spPr>
          <a:xfrm>
            <a:off x="988828" y="1710439"/>
            <a:ext cx="10515600" cy="4351338"/>
          </a:xfrm>
        </p:spPr>
        <p:txBody>
          <a:bodyPr/>
          <a:lstStyle/>
          <a:p>
            <a:r>
              <a:rPr lang="en-GB"/>
              <a:t>Religious Education is at the heart of our curriculum – compulsory subject at GCSE </a:t>
            </a:r>
          </a:p>
          <a:p>
            <a:r>
              <a:rPr lang="en-GB"/>
              <a:t>High level of challenge for </a:t>
            </a:r>
            <a:r>
              <a:rPr lang="en-GB" u="sng"/>
              <a:t>all </a:t>
            </a:r>
          </a:p>
          <a:p>
            <a:r>
              <a:rPr lang="en-GB"/>
              <a:t>Compulsory language – modified approach to teaching languages at Key Stage 3 to accommodate</a:t>
            </a:r>
          </a:p>
          <a:p>
            <a:r>
              <a:rPr lang="en-GB"/>
              <a:t>History and geography are currently </a:t>
            </a:r>
            <a:r>
              <a:rPr lang="en-GB" b="1"/>
              <a:t>not</a:t>
            </a:r>
            <a:r>
              <a:rPr lang="en-GB"/>
              <a:t> compulsory but we strongly encourage students to consider taking one of these</a:t>
            </a:r>
          </a:p>
          <a:p>
            <a:r>
              <a:rPr lang="en-GB"/>
              <a:t>Breadth of subjects offered at GCSE – </a:t>
            </a:r>
            <a:r>
              <a:rPr lang="en-GB" u="sng"/>
              <a:t>at least</a:t>
            </a:r>
            <a:r>
              <a:rPr lang="en-GB"/>
              <a:t> 2 ‘free choice’ option subjects</a:t>
            </a:r>
          </a:p>
          <a:p>
            <a:endParaRPr lang="en-GB"/>
          </a:p>
          <a:p>
            <a:endParaRPr lang="en-GB"/>
          </a:p>
          <a:p>
            <a:endParaRPr lang="en-GB"/>
          </a:p>
          <a:p>
            <a:endParaRPr lang="en-GB"/>
          </a:p>
        </p:txBody>
      </p:sp>
    </p:spTree>
    <p:extLst>
      <p:ext uri="{BB962C8B-B14F-4D97-AF65-F5344CB8AC3E}">
        <p14:creationId xmlns:p14="http://schemas.microsoft.com/office/powerpoint/2010/main" val="1320057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79826F4-A1FD-BA20-499E-CD9D96C3A249}"/>
              </a:ext>
            </a:extLst>
          </p:cNvPr>
          <p:cNvGraphicFramePr>
            <a:graphicFrameLocks noGrp="1"/>
          </p:cNvGraphicFramePr>
          <p:nvPr>
            <p:ph idx="1"/>
          </p:nvPr>
        </p:nvGraphicFramePr>
        <p:xfrm>
          <a:off x="1461655" y="1146753"/>
          <a:ext cx="7865248" cy="4023360"/>
        </p:xfrm>
        <a:graphic>
          <a:graphicData uri="http://schemas.openxmlformats.org/drawingml/2006/table">
            <a:tbl>
              <a:tblPr firstRow="1" bandRow="1">
                <a:tableStyleId>{5C22544A-7EE6-4342-B048-85BDC9FD1C3A}</a:tableStyleId>
              </a:tblPr>
              <a:tblGrid>
                <a:gridCol w="3932624">
                  <a:extLst>
                    <a:ext uri="{9D8B030D-6E8A-4147-A177-3AD203B41FA5}">
                      <a16:colId xmlns:a16="http://schemas.microsoft.com/office/drawing/2014/main" val="3150139353"/>
                    </a:ext>
                  </a:extLst>
                </a:gridCol>
                <a:gridCol w="3932624">
                  <a:extLst>
                    <a:ext uri="{9D8B030D-6E8A-4147-A177-3AD203B41FA5}">
                      <a16:colId xmlns:a16="http://schemas.microsoft.com/office/drawing/2014/main" val="3793562269"/>
                    </a:ext>
                  </a:extLst>
                </a:gridCol>
              </a:tblGrid>
              <a:tr h="370840">
                <a:tc>
                  <a:txBody>
                    <a:bodyPr/>
                    <a:lstStyle/>
                    <a:p>
                      <a:r>
                        <a:rPr lang="en-GB" sz="2400" dirty="0"/>
                        <a:t>Subject</a:t>
                      </a:r>
                    </a:p>
                  </a:txBody>
                  <a:tcPr/>
                </a:tc>
                <a:tc>
                  <a:txBody>
                    <a:bodyPr/>
                    <a:lstStyle/>
                    <a:p>
                      <a:r>
                        <a:rPr lang="en-GB" sz="2400" dirty="0"/>
                        <a:t>Number of lessons per fortnight in year 10</a:t>
                      </a:r>
                    </a:p>
                  </a:txBody>
                  <a:tcPr/>
                </a:tc>
                <a:extLst>
                  <a:ext uri="{0D108BD9-81ED-4DB2-BD59-A6C34878D82A}">
                    <a16:rowId xmlns:a16="http://schemas.microsoft.com/office/drawing/2014/main" val="4237479702"/>
                  </a:ext>
                </a:extLst>
              </a:tr>
              <a:tr h="370840">
                <a:tc>
                  <a:txBody>
                    <a:bodyPr/>
                    <a:lstStyle/>
                    <a:p>
                      <a:r>
                        <a:rPr lang="en-GB" sz="2400" dirty="0"/>
                        <a:t>English</a:t>
                      </a:r>
                    </a:p>
                  </a:txBody>
                  <a:tcPr/>
                </a:tc>
                <a:tc>
                  <a:txBody>
                    <a:bodyPr/>
                    <a:lstStyle/>
                    <a:p>
                      <a:r>
                        <a:rPr lang="en-GB" sz="2400" dirty="0"/>
                        <a:t>6  (7 in year 11)</a:t>
                      </a:r>
                    </a:p>
                  </a:txBody>
                  <a:tcPr/>
                </a:tc>
                <a:extLst>
                  <a:ext uri="{0D108BD9-81ED-4DB2-BD59-A6C34878D82A}">
                    <a16:rowId xmlns:a16="http://schemas.microsoft.com/office/drawing/2014/main" val="1334637073"/>
                  </a:ext>
                </a:extLst>
              </a:tr>
              <a:tr h="370840">
                <a:tc>
                  <a:txBody>
                    <a:bodyPr/>
                    <a:lstStyle/>
                    <a:p>
                      <a:r>
                        <a:rPr lang="en-GB" sz="2400" dirty="0"/>
                        <a:t>Maths</a:t>
                      </a:r>
                    </a:p>
                  </a:txBody>
                  <a:tcPr/>
                </a:tc>
                <a:tc>
                  <a:txBody>
                    <a:bodyPr/>
                    <a:lstStyle/>
                    <a:p>
                      <a:r>
                        <a:rPr lang="en-GB" sz="2400" dirty="0"/>
                        <a:t>6</a:t>
                      </a:r>
                    </a:p>
                  </a:txBody>
                  <a:tcPr/>
                </a:tc>
                <a:extLst>
                  <a:ext uri="{0D108BD9-81ED-4DB2-BD59-A6C34878D82A}">
                    <a16:rowId xmlns:a16="http://schemas.microsoft.com/office/drawing/2014/main" val="390358622"/>
                  </a:ext>
                </a:extLst>
              </a:tr>
              <a:tr h="370840">
                <a:tc>
                  <a:txBody>
                    <a:bodyPr/>
                    <a:lstStyle/>
                    <a:p>
                      <a:r>
                        <a:rPr lang="en-GB" sz="2400" dirty="0"/>
                        <a:t>RE</a:t>
                      </a:r>
                    </a:p>
                  </a:txBody>
                  <a:tcPr/>
                </a:tc>
                <a:tc>
                  <a:txBody>
                    <a:bodyPr/>
                    <a:lstStyle/>
                    <a:p>
                      <a:r>
                        <a:rPr lang="en-GB" sz="2400" dirty="0"/>
                        <a:t>5</a:t>
                      </a:r>
                    </a:p>
                  </a:txBody>
                  <a:tcPr/>
                </a:tc>
                <a:extLst>
                  <a:ext uri="{0D108BD9-81ED-4DB2-BD59-A6C34878D82A}">
                    <a16:rowId xmlns:a16="http://schemas.microsoft.com/office/drawing/2014/main" val="3675101283"/>
                  </a:ext>
                </a:extLst>
              </a:tr>
              <a:tr h="370840">
                <a:tc>
                  <a:txBody>
                    <a:bodyPr/>
                    <a:lstStyle/>
                    <a:p>
                      <a:r>
                        <a:rPr lang="en-GB" sz="2400" dirty="0"/>
                        <a:t>French / Spanish</a:t>
                      </a:r>
                    </a:p>
                  </a:txBody>
                  <a:tcPr/>
                </a:tc>
                <a:tc>
                  <a:txBody>
                    <a:bodyPr/>
                    <a:lstStyle/>
                    <a:p>
                      <a:r>
                        <a:rPr lang="en-GB" sz="2400" dirty="0"/>
                        <a:t>5</a:t>
                      </a:r>
                    </a:p>
                  </a:txBody>
                  <a:tcPr/>
                </a:tc>
                <a:extLst>
                  <a:ext uri="{0D108BD9-81ED-4DB2-BD59-A6C34878D82A}">
                    <a16:rowId xmlns:a16="http://schemas.microsoft.com/office/drawing/2014/main" val="2127755244"/>
                  </a:ext>
                </a:extLst>
              </a:tr>
              <a:tr h="370840">
                <a:tc>
                  <a:txBody>
                    <a:bodyPr/>
                    <a:lstStyle/>
                    <a:p>
                      <a:r>
                        <a:rPr lang="en-GB" sz="2400" dirty="0"/>
                        <a:t>Science (Trilogy)</a:t>
                      </a:r>
                    </a:p>
                  </a:txBody>
                  <a:tcPr/>
                </a:tc>
                <a:tc>
                  <a:txBody>
                    <a:bodyPr/>
                    <a:lstStyle/>
                    <a:p>
                      <a:r>
                        <a:rPr lang="en-GB" sz="2400" dirty="0"/>
                        <a:t>9 (8 in year 11)</a:t>
                      </a:r>
                    </a:p>
                  </a:txBody>
                  <a:tcPr/>
                </a:tc>
                <a:extLst>
                  <a:ext uri="{0D108BD9-81ED-4DB2-BD59-A6C34878D82A}">
                    <a16:rowId xmlns:a16="http://schemas.microsoft.com/office/drawing/2014/main" val="1120624313"/>
                  </a:ext>
                </a:extLst>
              </a:tr>
              <a:tr h="370840">
                <a:tc>
                  <a:txBody>
                    <a:bodyPr/>
                    <a:lstStyle/>
                    <a:p>
                      <a:r>
                        <a:rPr lang="en-GB" sz="2400" dirty="0"/>
                        <a:t>Science (separate)</a:t>
                      </a:r>
                    </a:p>
                  </a:txBody>
                  <a:tcPr/>
                </a:tc>
                <a:tc>
                  <a:txBody>
                    <a:bodyPr/>
                    <a:lstStyle/>
                    <a:p>
                      <a:r>
                        <a:rPr lang="en-GB" sz="2400" dirty="0"/>
                        <a:t>14 (13 in year 11)</a:t>
                      </a:r>
                    </a:p>
                  </a:txBody>
                  <a:tcPr/>
                </a:tc>
                <a:extLst>
                  <a:ext uri="{0D108BD9-81ED-4DB2-BD59-A6C34878D82A}">
                    <a16:rowId xmlns:a16="http://schemas.microsoft.com/office/drawing/2014/main" val="2265591666"/>
                  </a:ext>
                </a:extLst>
              </a:tr>
              <a:tr h="370840">
                <a:tc>
                  <a:txBody>
                    <a:bodyPr/>
                    <a:lstStyle/>
                    <a:p>
                      <a:r>
                        <a:rPr lang="en-GB" sz="2400" dirty="0"/>
                        <a:t>Each option subject</a:t>
                      </a:r>
                    </a:p>
                  </a:txBody>
                  <a:tcPr/>
                </a:tc>
                <a:tc>
                  <a:txBody>
                    <a:bodyPr/>
                    <a:lstStyle/>
                    <a:p>
                      <a:r>
                        <a:rPr lang="en-GB" sz="2400" dirty="0"/>
                        <a:t>5</a:t>
                      </a:r>
                    </a:p>
                  </a:txBody>
                  <a:tcPr/>
                </a:tc>
                <a:extLst>
                  <a:ext uri="{0D108BD9-81ED-4DB2-BD59-A6C34878D82A}">
                    <a16:rowId xmlns:a16="http://schemas.microsoft.com/office/drawing/2014/main" val="3819760737"/>
                  </a:ext>
                </a:extLst>
              </a:tr>
            </a:tbl>
          </a:graphicData>
        </a:graphic>
      </p:graphicFrame>
      <p:sp>
        <p:nvSpPr>
          <p:cNvPr id="5" name="TextBox 4">
            <a:extLst>
              <a:ext uri="{FF2B5EF4-FFF2-40B4-BE49-F238E27FC236}">
                <a16:creationId xmlns:a16="http://schemas.microsoft.com/office/drawing/2014/main" id="{3A41DE7B-794B-CFD8-07A4-845ADEB15265}"/>
              </a:ext>
            </a:extLst>
          </p:cNvPr>
          <p:cNvSpPr txBox="1"/>
          <p:nvPr/>
        </p:nvSpPr>
        <p:spPr>
          <a:xfrm>
            <a:off x="1461655" y="5720908"/>
            <a:ext cx="9082038" cy="461665"/>
          </a:xfrm>
          <a:prstGeom prst="rect">
            <a:avLst/>
          </a:prstGeom>
          <a:noFill/>
        </p:spPr>
        <p:txBody>
          <a:bodyPr wrap="none" rtlCol="0">
            <a:spAutoFit/>
          </a:bodyPr>
          <a:lstStyle/>
          <a:p>
            <a:r>
              <a:rPr lang="en-GB" sz="2400" b="1" dirty="0"/>
              <a:t>All students also have 3 lessons of core PE and 1 lesson of PSHE</a:t>
            </a:r>
          </a:p>
        </p:txBody>
      </p:sp>
      <p:sp>
        <p:nvSpPr>
          <p:cNvPr id="6" name="TextBox 5">
            <a:extLst>
              <a:ext uri="{FF2B5EF4-FFF2-40B4-BE49-F238E27FC236}">
                <a16:creationId xmlns:a16="http://schemas.microsoft.com/office/drawing/2014/main" id="{D652E8B5-4587-1A34-0D53-43865260F693}"/>
              </a:ext>
            </a:extLst>
          </p:cNvPr>
          <p:cNvSpPr txBox="1"/>
          <p:nvPr/>
        </p:nvSpPr>
        <p:spPr>
          <a:xfrm>
            <a:off x="401783" y="152207"/>
            <a:ext cx="3785011" cy="523220"/>
          </a:xfrm>
          <a:prstGeom prst="rect">
            <a:avLst/>
          </a:prstGeom>
          <a:noFill/>
        </p:spPr>
        <p:txBody>
          <a:bodyPr wrap="none" rtlCol="0">
            <a:spAutoFit/>
          </a:bodyPr>
          <a:lstStyle/>
          <a:p>
            <a:r>
              <a:rPr lang="en-GB" sz="2800" b="1" u="sng" dirty="0"/>
              <a:t>Our curriculum model</a:t>
            </a:r>
          </a:p>
        </p:txBody>
      </p:sp>
    </p:spTree>
    <p:extLst>
      <p:ext uri="{BB962C8B-B14F-4D97-AF65-F5344CB8AC3E}">
        <p14:creationId xmlns:p14="http://schemas.microsoft.com/office/powerpoint/2010/main" val="835663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2ABE9-95C2-4EFE-847A-ED89B3E0371F}"/>
              </a:ext>
            </a:extLst>
          </p:cNvPr>
          <p:cNvSpPr>
            <a:spLocks noGrp="1"/>
          </p:cNvSpPr>
          <p:nvPr>
            <p:ph type="title"/>
          </p:nvPr>
        </p:nvSpPr>
        <p:spPr/>
        <p:txBody>
          <a:bodyPr/>
          <a:lstStyle/>
          <a:p>
            <a:pPr algn="ctr"/>
            <a:r>
              <a:rPr lang="en-GB">
                <a:solidFill>
                  <a:srgbClr val="C00000"/>
                </a:solidFill>
              </a:rPr>
              <a:t>Option Pathways</a:t>
            </a:r>
          </a:p>
        </p:txBody>
      </p:sp>
      <p:sp>
        <p:nvSpPr>
          <p:cNvPr id="3" name="Content Placeholder 2">
            <a:extLst>
              <a:ext uri="{FF2B5EF4-FFF2-40B4-BE49-F238E27FC236}">
                <a16:creationId xmlns:a16="http://schemas.microsoft.com/office/drawing/2014/main" id="{B6CCA6FC-E4C0-439A-B3B1-B420C56D2983}"/>
              </a:ext>
            </a:extLst>
          </p:cNvPr>
          <p:cNvSpPr>
            <a:spLocks noGrp="1"/>
          </p:cNvSpPr>
          <p:nvPr>
            <p:ph idx="1"/>
          </p:nvPr>
        </p:nvSpPr>
        <p:spPr/>
        <p:txBody>
          <a:bodyPr>
            <a:normAutofit fontScale="77500" lnSpcReduction="20000"/>
          </a:bodyPr>
          <a:lstStyle/>
          <a:p>
            <a:pPr marL="0" indent="0">
              <a:buNone/>
            </a:pPr>
            <a:r>
              <a:rPr lang="en-GB" b="1">
                <a:solidFill>
                  <a:schemeClr val="accent6">
                    <a:lumMod val="75000"/>
                  </a:schemeClr>
                </a:solidFill>
              </a:rPr>
              <a:t>All </a:t>
            </a:r>
            <a:r>
              <a:rPr lang="en-GB"/>
              <a:t>students will study the following core GCSE subjects:</a:t>
            </a:r>
          </a:p>
          <a:p>
            <a:r>
              <a:rPr lang="en-GB"/>
              <a:t>Religious Education</a:t>
            </a:r>
          </a:p>
          <a:p>
            <a:r>
              <a:rPr lang="en-GB"/>
              <a:t>English Language</a:t>
            </a:r>
          </a:p>
          <a:p>
            <a:r>
              <a:rPr lang="en-GB"/>
              <a:t>English Literature</a:t>
            </a:r>
          </a:p>
          <a:p>
            <a:r>
              <a:rPr lang="en-GB"/>
              <a:t>Mathematics*</a:t>
            </a:r>
          </a:p>
          <a:p>
            <a:pPr marL="0" indent="0">
              <a:buNone/>
            </a:pPr>
            <a:endParaRPr lang="en-GB"/>
          </a:p>
          <a:p>
            <a:pPr marL="0" indent="0">
              <a:buNone/>
            </a:pPr>
            <a:r>
              <a:rPr lang="en-GB"/>
              <a:t>*most able mathematicians will also study Further Maths</a:t>
            </a:r>
          </a:p>
          <a:p>
            <a:pPr marL="0" indent="0">
              <a:buNone/>
            </a:pPr>
            <a:endParaRPr lang="en-GB"/>
          </a:p>
          <a:p>
            <a:pPr marL="0" indent="0">
              <a:buNone/>
            </a:pPr>
            <a:r>
              <a:rPr lang="en-GB"/>
              <a:t>In addition, students will have two lessons of PE, one lesson of Games and one lesson of PSHE per fortnight (not examined).</a:t>
            </a:r>
          </a:p>
          <a:p>
            <a:pPr marL="0" indent="0">
              <a:buNone/>
            </a:pPr>
            <a:endParaRPr lang="en-GB"/>
          </a:p>
          <a:p>
            <a:pPr marL="0" indent="0">
              <a:buNone/>
            </a:pPr>
            <a:r>
              <a:rPr lang="en-GB"/>
              <a:t>Students then need to select </a:t>
            </a:r>
            <a:r>
              <a:rPr lang="en-GB" u="sng"/>
              <a:t>either</a:t>
            </a:r>
            <a:r>
              <a:rPr lang="en-GB"/>
              <a:t> </a:t>
            </a:r>
            <a:r>
              <a:rPr lang="en-GB">
                <a:solidFill>
                  <a:srgbClr val="C00000"/>
                </a:solidFill>
              </a:rPr>
              <a:t>Option Pathway 1 </a:t>
            </a:r>
            <a:r>
              <a:rPr lang="en-GB"/>
              <a:t>or </a:t>
            </a:r>
            <a:r>
              <a:rPr lang="en-GB">
                <a:solidFill>
                  <a:srgbClr val="C00000"/>
                </a:solidFill>
              </a:rPr>
              <a:t>Option Pathway 2.</a:t>
            </a:r>
          </a:p>
        </p:txBody>
      </p:sp>
    </p:spTree>
    <p:extLst>
      <p:ext uri="{BB962C8B-B14F-4D97-AF65-F5344CB8AC3E}">
        <p14:creationId xmlns:p14="http://schemas.microsoft.com/office/powerpoint/2010/main" val="973606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0CE67-F39E-4DCE-ADAE-6D1F8A6EB24F}"/>
              </a:ext>
            </a:extLst>
          </p:cNvPr>
          <p:cNvSpPr>
            <a:spLocks noGrp="1"/>
          </p:cNvSpPr>
          <p:nvPr>
            <p:ph type="title"/>
          </p:nvPr>
        </p:nvSpPr>
        <p:spPr>
          <a:xfrm>
            <a:off x="838200" y="40005"/>
            <a:ext cx="10515600" cy="1325563"/>
          </a:xfrm>
        </p:spPr>
        <p:txBody>
          <a:bodyPr/>
          <a:lstStyle/>
          <a:p>
            <a:pPr algn="ctr"/>
            <a:r>
              <a:rPr lang="en-GB">
                <a:solidFill>
                  <a:srgbClr val="C00000"/>
                </a:solidFill>
              </a:rPr>
              <a:t>Option Pathway 1</a:t>
            </a:r>
          </a:p>
        </p:txBody>
      </p:sp>
      <p:sp>
        <p:nvSpPr>
          <p:cNvPr id="3" name="Content Placeholder 2">
            <a:extLst>
              <a:ext uri="{FF2B5EF4-FFF2-40B4-BE49-F238E27FC236}">
                <a16:creationId xmlns:a16="http://schemas.microsoft.com/office/drawing/2014/main" id="{4AD09C2C-1911-4064-BA88-C7B17661F332}"/>
              </a:ext>
            </a:extLst>
          </p:cNvPr>
          <p:cNvSpPr>
            <a:spLocks noGrp="1"/>
          </p:cNvSpPr>
          <p:nvPr>
            <p:ph idx="1"/>
          </p:nvPr>
        </p:nvSpPr>
        <p:spPr>
          <a:xfrm>
            <a:off x="838200" y="1279525"/>
            <a:ext cx="10515600" cy="4041775"/>
          </a:xfrm>
        </p:spPr>
        <p:txBody>
          <a:bodyPr/>
          <a:lstStyle/>
          <a:p>
            <a:pPr marL="0" indent="0">
              <a:buNone/>
            </a:pPr>
            <a:r>
              <a:rPr lang="en-GB" sz="2000" dirty="0"/>
              <a:t>Students will study the three </a:t>
            </a:r>
            <a:r>
              <a:rPr lang="en-GB" sz="2000" b="1" dirty="0">
                <a:solidFill>
                  <a:schemeClr val="accent6">
                    <a:lumMod val="75000"/>
                  </a:schemeClr>
                </a:solidFill>
              </a:rPr>
              <a:t>separate Science GCSE </a:t>
            </a:r>
            <a:r>
              <a:rPr lang="en-GB" sz="2000" dirty="0"/>
              <a:t>subjects:</a:t>
            </a:r>
          </a:p>
          <a:p>
            <a:r>
              <a:rPr lang="en-GB" sz="2000" dirty="0"/>
              <a:t>Biology</a:t>
            </a:r>
          </a:p>
          <a:p>
            <a:r>
              <a:rPr lang="en-GB" sz="2000" dirty="0"/>
              <a:t>Chemistry</a:t>
            </a:r>
          </a:p>
          <a:p>
            <a:r>
              <a:rPr lang="en-GB" sz="2000" dirty="0"/>
              <a:t>Physics</a:t>
            </a:r>
          </a:p>
          <a:p>
            <a:pPr marL="0" indent="0">
              <a:buNone/>
            </a:pPr>
            <a:r>
              <a:rPr lang="en-GB" sz="2000" dirty="0"/>
              <a:t>Students then choose </a:t>
            </a:r>
            <a:r>
              <a:rPr lang="en-GB" sz="2000" u="sng" dirty="0"/>
              <a:t>one</a:t>
            </a:r>
            <a:r>
              <a:rPr lang="en-GB" sz="2000" dirty="0"/>
              <a:t> language (French/ Spanish) plus </a:t>
            </a:r>
            <a:r>
              <a:rPr lang="en-GB" sz="2000" u="sng" dirty="0"/>
              <a:t>two</a:t>
            </a:r>
            <a:r>
              <a:rPr lang="en-GB" sz="2000" dirty="0"/>
              <a:t> additional subjects from the following:</a:t>
            </a:r>
          </a:p>
          <a:p>
            <a:pPr marL="0" indent="0">
              <a:buNone/>
            </a:pPr>
            <a:endParaRPr lang="en-GB" dirty="0"/>
          </a:p>
        </p:txBody>
      </p:sp>
      <p:graphicFrame>
        <p:nvGraphicFramePr>
          <p:cNvPr id="4" name="Table 3">
            <a:extLst>
              <a:ext uri="{FF2B5EF4-FFF2-40B4-BE49-F238E27FC236}">
                <a16:creationId xmlns:a16="http://schemas.microsoft.com/office/drawing/2014/main" id="{9CFCEA7B-0AF7-461F-9D06-2E568D089DC4}"/>
              </a:ext>
            </a:extLst>
          </p:cNvPr>
          <p:cNvGraphicFramePr>
            <a:graphicFrameLocks noGrp="1"/>
          </p:cNvGraphicFramePr>
          <p:nvPr>
            <p:extLst>
              <p:ext uri="{D42A27DB-BD31-4B8C-83A1-F6EECF244321}">
                <p14:modId xmlns:p14="http://schemas.microsoft.com/office/powerpoint/2010/main" val="220827082"/>
              </p:ext>
            </p:extLst>
          </p:nvPr>
        </p:nvGraphicFramePr>
        <p:xfrm>
          <a:off x="838200" y="3796983"/>
          <a:ext cx="10582276" cy="1188720"/>
        </p:xfrm>
        <a:graphic>
          <a:graphicData uri="http://schemas.openxmlformats.org/drawingml/2006/table">
            <a:tbl>
              <a:tblPr firstRow="1" bandRow="1">
                <a:tableStyleId>{5940675A-B579-460E-94D1-54222C63F5DA}</a:tableStyleId>
              </a:tblPr>
              <a:tblGrid>
                <a:gridCol w="2645569">
                  <a:extLst>
                    <a:ext uri="{9D8B030D-6E8A-4147-A177-3AD203B41FA5}">
                      <a16:colId xmlns:a16="http://schemas.microsoft.com/office/drawing/2014/main" val="3020816614"/>
                    </a:ext>
                  </a:extLst>
                </a:gridCol>
                <a:gridCol w="2645569">
                  <a:extLst>
                    <a:ext uri="{9D8B030D-6E8A-4147-A177-3AD203B41FA5}">
                      <a16:colId xmlns:a16="http://schemas.microsoft.com/office/drawing/2014/main" val="3334269865"/>
                    </a:ext>
                  </a:extLst>
                </a:gridCol>
                <a:gridCol w="2645569">
                  <a:extLst>
                    <a:ext uri="{9D8B030D-6E8A-4147-A177-3AD203B41FA5}">
                      <a16:colId xmlns:a16="http://schemas.microsoft.com/office/drawing/2014/main" val="1952406736"/>
                    </a:ext>
                  </a:extLst>
                </a:gridCol>
                <a:gridCol w="2645569">
                  <a:extLst>
                    <a:ext uri="{9D8B030D-6E8A-4147-A177-3AD203B41FA5}">
                      <a16:colId xmlns:a16="http://schemas.microsoft.com/office/drawing/2014/main" val="2639728777"/>
                    </a:ext>
                  </a:extLst>
                </a:gridCol>
              </a:tblGrid>
              <a:tr h="370840">
                <a:tc>
                  <a:txBody>
                    <a:bodyPr/>
                    <a:lstStyle/>
                    <a:p>
                      <a:r>
                        <a:rPr lang="en-GB" sz="2000" b="0"/>
                        <a:t>Art</a:t>
                      </a:r>
                    </a:p>
                  </a:txBody>
                  <a:tcPr>
                    <a:solidFill>
                      <a:schemeClr val="accent6">
                        <a:lumMod val="20000"/>
                        <a:lumOff val="80000"/>
                      </a:schemeClr>
                    </a:solidFill>
                  </a:tcPr>
                </a:tc>
                <a:tc>
                  <a:txBody>
                    <a:bodyPr/>
                    <a:lstStyle/>
                    <a:p>
                      <a:r>
                        <a:rPr lang="en-GB" sz="2000" b="0"/>
                        <a:t>Design &amp; Technology</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a:t>Computing</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a:t>French</a:t>
                      </a:r>
                    </a:p>
                  </a:txBody>
                  <a:tcPr>
                    <a:solidFill>
                      <a:schemeClr val="accent6">
                        <a:lumMod val="20000"/>
                        <a:lumOff val="80000"/>
                      </a:schemeClr>
                    </a:solidFill>
                  </a:tcPr>
                </a:tc>
                <a:extLst>
                  <a:ext uri="{0D108BD9-81ED-4DB2-BD59-A6C34878D82A}">
                    <a16:rowId xmlns:a16="http://schemas.microsoft.com/office/drawing/2014/main" val="1658457736"/>
                  </a:ext>
                </a:extLst>
              </a:tr>
              <a:tr h="370840">
                <a:tc>
                  <a:txBody>
                    <a:bodyPr/>
                    <a:lstStyle/>
                    <a:p>
                      <a:r>
                        <a:rPr lang="en-GB" sz="2000" b="0"/>
                        <a:t>Drama</a:t>
                      </a:r>
                    </a:p>
                  </a:txBody>
                  <a:tcPr>
                    <a:solidFill>
                      <a:schemeClr val="accent6">
                        <a:lumMod val="20000"/>
                        <a:lumOff val="80000"/>
                      </a:schemeClr>
                    </a:solidFill>
                  </a:tcPr>
                </a:tc>
                <a:tc>
                  <a:txBody>
                    <a:bodyPr/>
                    <a:lstStyle/>
                    <a:p>
                      <a:r>
                        <a:rPr lang="en-GB" sz="2000" b="0"/>
                        <a:t>Food Technology</a:t>
                      </a:r>
                    </a:p>
                  </a:txBody>
                  <a:tcPr>
                    <a:solidFill>
                      <a:schemeClr val="accent6">
                        <a:lumMod val="20000"/>
                        <a:lumOff val="80000"/>
                      </a:schemeClr>
                    </a:solidFill>
                  </a:tcPr>
                </a:tc>
                <a:tc>
                  <a:txBody>
                    <a:bodyPr/>
                    <a:lstStyle/>
                    <a:p>
                      <a:r>
                        <a:rPr lang="en-GB" sz="2000" b="0"/>
                        <a:t>History</a:t>
                      </a:r>
                    </a:p>
                  </a:txBody>
                  <a:tcPr>
                    <a:solidFill>
                      <a:schemeClr val="accent6">
                        <a:lumMod val="20000"/>
                        <a:lumOff val="80000"/>
                      </a:schemeClr>
                    </a:solidFill>
                  </a:tcPr>
                </a:tc>
                <a:tc>
                  <a:txBody>
                    <a:bodyPr/>
                    <a:lstStyle/>
                    <a:p>
                      <a:r>
                        <a:rPr lang="en-GB" sz="2000" b="0"/>
                        <a:t>Spanish</a:t>
                      </a:r>
                    </a:p>
                  </a:txBody>
                  <a:tcPr>
                    <a:solidFill>
                      <a:schemeClr val="accent6">
                        <a:lumMod val="20000"/>
                        <a:lumOff val="80000"/>
                      </a:schemeClr>
                    </a:solidFill>
                  </a:tcPr>
                </a:tc>
                <a:extLst>
                  <a:ext uri="{0D108BD9-81ED-4DB2-BD59-A6C34878D82A}">
                    <a16:rowId xmlns:a16="http://schemas.microsoft.com/office/drawing/2014/main" val="3731026707"/>
                  </a:ext>
                </a:extLst>
              </a:tr>
              <a:tr h="370840">
                <a:tc>
                  <a:txBody>
                    <a:bodyPr/>
                    <a:lstStyle/>
                    <a:p>
                      <a:r>
                        <a:rPr lang="en-GB" sz="2000" b="0"/>
                        <a:t>Music</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a:t>Physical Education</a:t>
                      </a:r>
                    </a:p>
                  </a:txBody>
                  <a:tcPr>
                    <a:solidFill>
                      <a:schemeClr val="accent6">
                        <a:lumMod val="20000"/>
                        <a:lumOff val="80000"/>
                      </a:schemeClr>
                    </a:solidFill>
                  </a:tcPr>
                </a:tc>
                <a:tc>
                  <a:txBody>
                    <a:bodyPr/>
                    <a:lstStyle/>
                    <a:p>
                      <a:r>
                        <a:rPr lang="en-GB" sz="2000" b="0"/>
                        <a:t>Geography</a:t>
                      </a:r>
                    </a:p>
                  </a:txBody>
                  <a:tcPr>
                    <a:solidFill>
                      <a:schemeClr val="accent6">
                        <a:lumMod val="20000"/>
                        <a:lumOff val="80000"/>
                      </a:schemeClr>
                    </a:solidFill>
                  </a:tcPr>
                </a:tc>
                <a:tc>
                  <a:txBody>
                    <a:bodyPr/>
                    <a:lstStyle/>
                    <a:p>
                      <a:endParaRPr lang="en-GB" sz="2000" b="0" dirty="0"/>
                    </a:p>
                  </a:txBody>
                  <a:tcPr>
                    <a:solidFill>
                      <a:schemeClr val="accent6">
                        <a:lumMod val="20000"/>
                        <a:lumOff val="80000"/>
                      </a:schemeClr>
                    </a:solidFill>
                  </a:tcPr>
                </a:tc>
                <a:extLst>
                  <a:ext uri="{0D108BD9-81ED-4DB2-BD59-A6C34878D82A}">
                    <a16:rowId xmlns:a16="http://schemas.microsoft.com/office/drawing/2014/main" val="3010887503"/>
                  </a:ext>
                </a:extLst>
              </a:tr>
            </a:tbl>
          </a:graphicData>
        </a:graphic>
      </p:graphicFrame>
      <p:sp>
        <p:nvSpPr>
          <p:cNvPr id="5" name="TextBox 4">
            <a:extLst>
              <a:ext uri="{FF2B5EF4-FFF2-40B4-BE49-F238E27FC236}">
                <a16:creationId xmlns:a16="http://schemas.microsoft.com/office/drawing/2014/main" id="{11078285-2D16-4B98-9A59-50A814FE6752}"/>
              </a:ext>
            </a:extLst>
          </p:cNvPr>
          <p:cNvSpPr txBox="1"/>
          <p:nvPr/>
        </p:nvSpPr>
        <p:spPr>
          <a:xfrm>
            <a:off x="838200" y="5349875"/>
            <a:ext cx="10426700" cy="707886"/>
          </a:xfrm>
          <a:prstGeom prst="rect">
            <a:avLst/>
          </a:prstGeom>
          <a:solidFill>
            <a:schemeClr val="accent6">
              <a:lumMod val="40000"/>
              <a:lumOff val="60000"/>
            </a:schemeClr>
          </a:solidFill>
        </p:spPr>
        <p:txBody>
          <a:bodyPr wrap="square" rtlCol="0">
            <a:spAutoFit/>
          </a:bodyPr>
          <a:lstStyle/>
          <a:p>
            <a:r>
              <a:rPr lang="en-GB" sz="2000" b="1"/>
              <a:t>The majority of students are expected to take three separate sciences (triple science) at GCSE based on their attainment at key stage 3. </a:t>
            </a:r>
          </a:p>
        </p:txBody>
      </p:sp>
    </p:spTree>
    <p:extLst>
      <p:ext uri="{BB962C8B-B14F-4D97-AF65-F5344CB8AC3E}">
        <p14:creationId xmlns:p14="http://schemas.microsoft.com/office/powerpoint/2010/main" val="28904010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0CE67-F39E-4DCE-ADAE-6D1F8A6EB24F}"/>
              </a:ext>
            </a:extLst>
          </p:cNvPr>
          <p:cNvSpPr>
            <a:spLocks noGrp="1"/>
          </p:cNvSpPr>
          <p:nvPr>
            <p:ph type="title"/>
          </p:nvPr>
        </p:nvSpPr>
        <p:spPr/>
        <p:txBody>
          <a:bodyPr/>
          <a:lstStyle/>
          <a:p>
            <a:pPr algn="ctr"/>
            <a:r>
              <a:rPr lang="en-GB">
                <a:solidFill>
                  <a:srgbClr val="C00000"/>
                </a:solidFill>
              </a:rPr>
              <a:t>Option Pathway 2</a:t>
            </a:r>
          </a:p>
        </p:txBody>
      </p:sp>
      <p:sp>
        <p:nvSpPr>
          <p:cNvPr id="3" name="Content Placeholder 2">
            <a:extLst>
              <a:ext uri="{FF2B5EF4-FFF2-40B4-BE49-F238E27FC236}">
                <a16:creationId xmlns:a16="http://schemas.microsoft.com/office/drawing/2014/main" id="{4AD09C2C-1911-4064-BA88-C7B17661F332}"/>
              </a:ext>
            </a:extLst>
          </p:cNvPr>
          <p:cNvSpPr>
            <a:spLocks noGrp="1"/>
          </p:cNvSpPr>
          <p:nvPr>
            <p:ph idx="1"/>
          </p:nvPr>
        </p:nvSpPr>
        <p:spPr/>
        <p:txBody>
          <a:bodyPr/>
          <a:lstStyle/>
          <a:p>
            <a:pPr marL="0" indent="0">
              <a:buNone/>
            </a:pPr>
            <a:r>
              <a:rPr lang="en-GB" sz="2400" dirty="0"/>
              <a:t>Students will study the </a:t>
            </a:r>
            <a:r>
              <a:rPr lang="en-GB" sz="2400" b="1" dirty="0">
                <a:solidFill>
                  <a:schemeClr val="accent6">
                    <a:lumMod val="75000"/>
                  </a:schemeClr>
                </a:solidFill>
              </a:rPr>
              <a:t>Combined Science: Trilogy GCSE </a:t>
            </a:r>
            <a:r>
              <a:rPr lang="en-GB" sz="2400" dirty="0"/>
              <a:t>which is made up of the three Science subjects (and is equivalent to </a:t>
            </a:r>
            <a:r>
              <a:rPr lang="en-GB" sz="2400" b="1" dirty="0"/>
              <a:t>two </a:t>
            </a:r>
            <a:r>
              <a:rPr lang="en-GB" sz="2400" dirty="0"/>
              <a:t>GCSEs):</a:t>
            </a:r>
          </a:p>
          <a:p>
            <a:r>
              <a:rPr lang="en-GB" sz="2400" dirty="0"/>
              <a:t>Biology</a:t>
            </a:r>
          </a:p>
          <a:p>
            <a:r>
              <a:rPr lang="en-GB" sz="2400" dirty="0"/>
              <a:t>Chemistry</a:t>
            </a:r>
          </a:p>
          <a:p>
            <a:r>
              <a:rPr lang="en-GB" sz="2400" dirty="0"/>
              <a:t>Physics</a:t>
            </a:r>
          </a:p>
          <a:p>
            <a:pPr marL="0" indent="0">
              <a:buNone/>
            </a:pPr>
            <a:r>
              <a:rPr lang="en-GB" sz="2400" dirty="0"/>
              <a:t>Students then choose </a:t>
            </a:r>
            <a:r>
              <a:rPr lang="en-GB" sz="2400" b="1" u="sng" dirty="0"/>
              <a:t>one</a:t>
            </a:r>
            <a:r>
              <a:rPr lang="en-GB" sz="2400" b="1" dirty="0"/>
              <a:t> </a:t>
            </a:r>
            <a:r>
              <a:rPr lang="en-GB" sz="2400" dirty="0"/>
              <a:t>language (French/ Spanish) plus </a:t>
            </a:r>
            <a:r>
              <a:rPr lang="en-GB" sz="2400" b="1" u="sng" dirty="0"/>
              <a:t>three</a:t>
            </a:r>
            <a:r>
              <a:rPr lang="en-GB" sz="2400" b="1" dirty="0"/>
              <a:t> </a:t>
            </a:r>
            <a:r>
              <a:rPr lang="en-GB" sz="2400" dirty="0"/>
              <a:t>additional subjects from the following:</a:t>
            </a:r>
          </a:p>
          <a:p>
            <a:pPr marL="0" indent="0">
              <a:buNone/>
            </a:pPr>
            <a:endParaRPr lang="en-GB" dirty="0"/>
          </a:p>
        </p:txBody>
      </p:sp>
      <p:graphicFrame>
        <p:nvGraphicFramePr>
          <p:cNvPr id="4" name="Table 3">
            <a:extLst>
              <a:ext uri="{FF2B5EF4-FFF2-40B4-BE49-F238E27FC236}">
                <a16:creationId xmlns:a16="http://schemas.microsoft.com/office/drawing/2014/main" id="{9CFCEA7B-0AF7-461F-9D06-2E568D089DC4}"/>
              </a:ext>
            </a:extLst>
          </p:cNvPr>
          <p:cNvGraphicFramePr>
            <a:graphicFrameLocks noGrp="1"/>
          </p:cNvGraphicFramePr>
          <p:nvPr>
            <p:extLst>
              <p:ext uri="{D42A27DB-BD31-4B8C-83A1-F6EECF244321}">
                <p14:modId xmlns:p14="http://schemas.microsoft.com/office/powerpoint/2010/main" val="3821744682"/>
              </p:ext>
            </p:extLst>
          </p:nvPr>
        </p:nvGraphicFramePr>
        <p:xfrm>
          <a:off x="923924" y="4795203"/>
          <a:ext cx="10582276" cy="1280160"/>
        </p:xfrm>
        <a:graphic>
          <a:graphicData uri="http://schemas.openxmlformats.org/drawingml/2006/table">
            <a:tbl>
              <a:tblPr firstRow="1" bandRow="1">
                <a:tableStyleId>{5940675A-B579-460E-94D1-54222C63F5DA}</a:tableStyleId>
              </a:tblPr>
              <a:tblGrid>
                <a:gridCol w="2645569">
                  <a:extLst>
                    <a:ext uri="{9D8B030D-6E8A-4147-A177-3AD203B41FA5}">
                      <a16:colId xmlns:a16="http://schemas.microsoft.com/office/drawing/2014/main" val="3020816614"/>
                    </a:ext>
                  </a:extLst>
                </a:gridCol>
                <a:gridCol w="2645569">
                  <a:extLst>
                    <a:ext uri="{9D8B030D-6E8A-4147-A177-3AD203B41FA5}">
                      <a16:colId xmlns:a16="http://schemas.microsoft.com/office/drawing/2014/main" val="3334269865"/>
                    </a:ext>
                  </a:extLst>
                </a:gridCol>
                <a:gridCol w="2645569">
                  <a:extLst>
                    <a:ext uri="{9D8B030D-6E8A-4147-A177-3AD203B41FA5}">
                      <a16:colId xmlns:a16="http://schemas.microsoft.com/office/drawing/2014/main" val="1952406736"/>
                    </a:ext>
                  </a:extLst>
                </a:gridCol>
                <a:gridCol w="2645569">
                  <a:extLst>
                    <a:ext uri="{9D8B030D-6E8A-4147-A177-3AD203B41FA5}">
                      <a16:colId xmlns:a16="http://schemas.microsoft.com/office/drawing/2014/main" val="2639728777"/>
                    </a:ext>
                  </a:extLst>
                </a:gridCol>
              </a:tblGrid>
              <a:tr h="370840">
                <a:tc>
                  <a:txBody>
                    <a:bodyPr/>
                    <a:lstStyle/>
                    <a:p>
                      <a:r>
                        <a:rPr lang="en-GB" sz="2200" b="0"/>
                        <a:t>Art</a:t>
                      </a:r>
                    </a:p>
                  </a:txBody>
                  <a:tcPr>
                    <a:solidFill>
                      <a:schemeClr val="accent6">
                        <a:lumMod val="20000"/>
                        <a:lumOff val="80000"/>
                      </a:schemeClr>
                    </a:solidFill>
                  </a:tcPr>
                </a:tc>
                <a:tc>
                  <a:txBody>
                    <a:bodyPr/>
                    <a:lstStyle/>
                    <a:p>
                      <a:r>
                        <a:rPr lang="en-GB" sz="2200" b="0"/>
                        <a:t>Design &amp; Technology</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a:t>Computing</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a:t>French</a:t>
                      </a:r>
                    </a:p>
                  </a:txBody>
                  <a:tcPr>
                    <a:solidFill>
                      <a:schemeClr val="accent6">
                        <a:lumMod val="20000"/>
                        <a:lumOff val="80000"/>
                      </a:schemeClr>
                    </a:solidFill>
                  </a:tcPr>
                </a:tc>
                <a:extLst>
                  <a:ext uri="{0D108BD9-81ED-4DB2-BD59-A6C34878D82A}">
                    <a16:rowId xmlns:a16="http://schemas.microsoft.com/office/drawing/2014/main" val="1658457736"/>
                  </a:ext>
                </a:extLst>
              </a:tr>
              <a:tr h="370840">
                <a:tc>
                  <a:txBody>
                    <a:bodyPr/>
                    <a:lstStyle/>
                    <a:p>
                      <a:r>
                        <a:rPr lang="en-GB" sz="2200" b="0"/>
                        <a:t>Drama</a:t>
                      </a:r>
                    </a:p>
                  </a:txBody>
                  <a:tcPr>
                    <a:solidFill>
                      <a:schemeClr val="accent6">
                        <a:lumMod val="20000"/>
                        <a:lumOff val="80000"/>
                      </a:schemeClr>
                    </a:solidFill>
                  </a:tcPr>
                </a:tc>
                <a:tc>
                  <a:txBody>
                    <a:bodyPr/>
                    <a:lstStyle/>
                    <a:p>
                      <a:r>
                        <a:rPr lang="en-GB" sz="2200" b="0"/>
                        <a:t>Food Technology</a:t>
                      </a:r>
                    </a:p>
                  </a:txBody>
                  <a:tcPr>
                    <a:solidFill>
                      <a:schemeClr val="accent6">
                        <a:lumMod val="20000"/>
                        <a:lumOff val="80000"/>
                      </a:schemeClr>
                    </a:solidFill>
                  </a:tcPr>
                </a:tc>
                <a:tc>
                  <a:txBody>
                    <a:bodyPr/>
                    <a:lstStyle/>
                    <a:p>
                      <a:r>
                        <a:rPr lang="en-GB" sz="2200" b="0"/>
                        <a:t>History</a:t>
                      </a:r>
                    </a:p>
                  </a:txBody>
                  <a:tcPr>
                    <a:solidFill>
                      <a:schemeClr val="accent6">
                        <a:lumMod val="20000"/>
                        <a:lumOff val="80000"/>
                      </a:schemeClr>
                    </a:solidFill>
                  </a:tcPr>
                </a:tc>
                <a:tc>
                  <a:txBody>
                    <a:bodyPr/>
                    <a:lstStyle/>
                    <a:p>
                      <a:r>
                        <a:rPr lang="en-GB" sz="2200" b="0"/>
                        <a:t>Spanish</a:t>
                      </a:r>
                    </a:p>
                  </a:txBody>
                  <a:tcPr>
                    <a:solidFill>
                      <a:schemeClr val="accent6">
                        <a:lumMod val="20000"/>
                        <a:lumOff val="80000"/>
                      </a:schemeClr>
                    </a:solidFill>
                  </a:tcPr>
                </a:tc>
                <a:extLst>
                  <a:ext uri="{0D108BD9-81ED-4DB2-BD59-A6C34878D82A}">
                    <a16:rowId xmlns:a16="http://schemas.microsoft.com/office/drawing/2014/main" val="3731026707"/>
                  </a:ext>
                </a:extLst>
              </a:tr>
              <a:tr h="370840">
                <a:tc>
                  <a:txBody>
                    <a:bodyPr/>
                    <a:lstStyle/>
                    <a:p>
                      <a:r>
                        <a:rPr lang="en-GB" sz="2200" b="0"/>
                        <a:t>Music</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200" b="0"/>
                        <a:t>Physical Education</a:t>
                      </a:r>
                    </a:p>
                  </a:txBody>
                  <a:tcPr>
                    <a:solidFill>
                      <a:schemeClr val="accent6">
                        <a:lumMod val="20000"/>
                        <a:lumOff val="80000"/>
                      </a:schemeClr>
                    </a:solidFill>
                  </a:tcPr>
                </a:tc>
                <a:tc>
                  <a:txBody>
                    <a:bodyPr/>
                    <a:lstStyle/>
                    <a:p>
                      <a:r>
                        <a:rPr lang="en-GB" sz="2200" b="0"/>
                        <a:t>Geography</a:t>
                      </a:r>
                    </a:p>
                  </a:txBody>
                  <a:tcPr>
                    <a:solidFill>
                      <a:schemeClr val="accent6">
                        <a:lumMod val="20000"/>
                        <a:lumOff val="80000"/>
                      </a:schemeClr>
                    </a:solidFill>
                  </a:tcPr>
                </a:tc>
                <a:tc>
                  <a:txBody>
                    <a:bodyPr/>
                    <a:lstStyle/>
                    <a:p>
                      <a:endParaRPr lang="en-GB" sz="2200" b="0" dirty="0"/>
                    </a:p>
                  </a:txBody>
                  <a:tcPr>
                    <a:solidFill>
                      <a:schemeClr val="accent6">
                        <a:lumMod val="20000"/>
                        <a:lumOff val="80000"/>
                      </a:schemeClr>
                    </a:solidFill>
                  </a:tcPr>
                </a:tc>
                <a:extLst>
                  <a:ext uri="{0D108BD9-81ED-4DB2-BD59-A6C34878D82A}">
                    <a16:rowId xmlns:a16="http://schemas.microsoft.com/office/drawing/2014/main" val="3010887503"/>
                  </a:ext>
                </a:extLst>
              </a:tr>
            </a:tbl>
          </a:graphicData>
        </a:graphic>
      </p:graphicFrame>
    </p:spTree>
    <p:extLst>
      <p:ext uri="{BB962C8B-B14F-4D97-AF65-F5344CB8AC3E}">
        <p14:creationId xmlns:p14="http://schemas.microsoft.com/office/powerpoint/2010/main" val="3612355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C0ECD-912A-8302-59A9-98CF12F0B22C}"/>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3F86F525-B9DB-4DC7-29EC-992E9B713CA6}"/>
              </a:ext>
            </a:extLst>
          </p:cNvPr>
          <p:cNvGraphicFramePr>
            <a:graphicFrameLocks noGrp="1"/>
          </p:cNvGraphicFramePr>
          <p:nvPr>
            <p:ph idx="1"/>
          </p:nvPr>
        </p:nvGraphicFramePr>
        <p:xfrm>
          <a:off x="1454727" y="1146753"/>
          <a:ext cx="7872176" cy="4023360"/>
        </p:xfrm>
        <a:graphic>
          <a:graphicData uri="http://schemas.openxmlformats.org/drawingml/2006/table">
            <a:tbl>
              <a:tblPr firstRow="1" bandRow="1">
                <a:tableStyleId>{5C22544A-7EE6-4342-B048-85BDC9FD1C3A}</a:tableStyleId>
              </a:tblPr>
              <a:tblGrid>
                <a:gridCol w="3939552">
                  <a:extLst>
                    <a:ext uri="{9D8B030D-6E8A-4147-A177-3AD203B41FA5}">
                      <a16:colId xmlns:a16="http://schemas.microsoft.com/office/drawing/2014/main" val="3150139353"/>
                    </a:ext>
                  </a:extLst>
                </a:gridCol>
                <a:gridCol w="3932624">
                  <a:extLst>
                    <a:ext uri="{9D8B030D-6E8A-4147-A177-3AD203B41FA5}">
                      <a16:colId xmlns:a16="http://schemas.microsoft.com/office/drawing/2014/main" val="3793562269"/>
                    </a:ext>
                  </a:extLst>
                </a:gridCol>
              </a:tblGrid>
              <a:tr h="370840">
                <a:tc>
                  <a:txBody>
                    <a:bodyPr/>
                    <a:lstStyle/>
                    <a:p>
                      <a:r>
                        <a:rPr lang="en-GB" sz="2400" dirty="0"/>
                        <a:t>Subject</a:t>
                      </a:r>
                    </a:p>
                  </a:txBody>
                  <a:tcPr/>
                </a:tc>
                <a:tc>
                  <a:txBody>
                    <a:bodyPr/>
                    <a:lstStyle/>
                    <a:p>
                      <a:r>
                        <a:rPr lang="en-GB" sz="2400" dirty="0"/>
                        <a:t>Number of lessons per fortnight in year 10</a:t>
                      </a:r>
                    </a:p>
                  </a:txBody>
                  <a:tcPr/>
                </a:tc>
                <a:extLst>
                  <a:ext uri="{0D108BD9-81ED-4DB2-BD59-A6C34878D82A}">
                    <a16:rowId xmlns:a16="http://schemas.microsoft.com/office/drawing/2014/main" val="4237479702"/>
                  </a:ext>
                </a:extLst>
              </a:tr>
              <a:tr h="370840">
                <a:tc>
                  <a:txBody>
                    <a:bodyPr/>
                    <a:lstStyle/>
                    <a:p>
                      <a:r>
                        <a:rPr lang="en-GB" sz="2400" dirty="0"/>
                        <a:t>English</a:t>
                      </a:r>
                    </a:p>
                  </a:txBody>
                  <a:tcPr/>
                </a:tc>
                <a:tc>
                  <a:txBody>
                    <a:bodyPr/>
                    <a:lstStyle/>
                    <a:p>
                      <a:r>
                        <a:rPr lang="en-GB" sz="2400" dirty="0"/>
                        <a:t>6  (7 in year 11)</a:t>
                      </a:r>
                    </a:p>
                  </a:txBody>
                  <a:tcPr/>
                </a:tc>
                <a:extLst>
                  <a:ext uri="{0D108BD9-81ED-4DB2-BD59-A6C34878D82A}">
                    <a16:rowId xmlns:a16="http://schemas.microsoft.com/office/drawing/2014/main" val="1334637073"/>
                  </a:ext>
                </a:extLst>
              </a:tr>
              <a:tr h="370840">
                <a:tc>
                  <a:txBody>
                    <a:bodyPr/>
                    <a:lstStyle/>
                    <a:p>
                      <a:r>
                        <a:rPr lang="en-GB" sz="2400" dirty="0"/>
                        <a:t>Maths</a:t>
                      </a:r>
                    </a:p>
                  </a:txBody>
                  <a:tcPr/>
                </a:tc>
                <a:tc>
                  <a:txBody>
                    <a:bodyPr/>
                    <a:lstStyle/>
                    <a:p>
                      <a:r>
                        <a:rPr lang="en-GB" sz="2400" dirty="0"/>
                        <a:t>6</a:t>
                      </a:r>
                    </a:p>
                  </a:txBody>
                  <a:tcPr/>
                </a:tc>
                <a:extLst>
                  <a:ext uri="{0D108BD9-81ED-4DB2-BD59-A6C34878D82A}">
                    <a16:rowId xmlns:a16="http://schemas.microsoft.com/office/drawing/2014/main" val="390358622"/>
                  </a:ext>
                </a:extLst>
              </a:tr>
              <a:tr h="370840">
                <a:tc>
                  <a:txBody>
                    <a:bodyPr/>
                    <a:lstStyle/>
                    <a:p>
                      <a:r>
                        <a:rPr lang="en-GB" sz="2400" dirty="0"/>
                        <a:t>RE</a:t>
                      </a:r>
                    </a:p>
                  </a:txBody>
                  <a:tcPr/>
                </a:tc>
                <a:tc>
                  <a:txBody>
                    <a:bodyPr/>
                    <a:lstStyle/>
                    <a:p>
                      <a:r>
                        <a:rPr lang="en-GB" sz="2400" dirty="0"/>
                        <a:t>5</a:t>
                      </a:r>
                    </a:p>
                  </a:txBody>
                  <a:tcPr/>
                </a:tc>
                <a:extLst>
                  <a:ext uri="{0D108BD9-81ED-4DB2-BD59-A6C34878D82A}">
                    <a16:rowId xmlns:a16="http://schemas.microsoft.com/office/drawing/2014/main" val="3675101283"/>
                  </a:ext>
                </a:extLst>
              </a:tr>
              <a:tr h="370840">
                <a:tc>
                  <a:txBody>
                    <a:bodyPr/>
                    <a:lstStyle/>
                    <a:p>
                      <a:r>
                        <a:rPr lang="en-GB" sz="2400" dirty="0"/>
                        <a:t>French / Spanish</a:t>
                      </a:r>
                    </a:p>
                  </a:txBody>
                  <a:tcPr/>
                </a:tc>
                <a:tc>
                  <a:txBody>
                    <a:bodyPr/>
                    <a:lstStyle/>
                    <a:p>
                      <a:r>
                        <a:rPr lang="en-GB" sz="2400" dirty="0"/>
                        <a:t>5</a:t>
                      </a:r>
                    </a:p>
                  </a:txBody>
                  <a:tcPr/>
                </a:tc>
                <a:extLst>
                  <a:ext uri="{0D108BD9-81ED-4DB2-BD59-A6C34878D82A}">
                    <a16:rowId xmlns:a16="http://schemas.microsoft.com/office/drawing/2014/main" val="2127755244"/>
                  </a:ext>
                </a:extLst>
              </a:tr>
              <a:tr h="370840">
                <a:tc>
                  <a:txBody>
                    <a:bodyPr/>
                    <a:lstStyle/>
                    <a:p>
                      <a:r>
                        <a:rPr lang="en-GB" sz="2400" dirty="0"/>
                        <a:t>Science (separate)</a:t>
                      </a:r>
                    </a:p>
                  </a:txBody>
                  <a:tcPr/>
                </a:tc>
                <a:tc>
                  <a:txBody>
                    <a:bodyPr/>
                    <a:lstStyle/>
                    <a:p>
                      <a:r>
                        <a:rPr lang="en-GB" sz="2400" dirty="0"/>
                        <a:t>14 (13 in year 11)</a:t>
                      </a:r>
                    </a:p>
                  </a:txBody>
                  <a:tcPr/>
                </a:tc>
                <a:extLst>
                  <a:ext uri="{0D108BD9-81ED-4DB2-BD59-A6C34878D82A}">
                    <a16:rowId xmlns:a16="http://schemas.microsoft.com/office/drawing/2014/main" val="2265591666"/>
                  </a:ext>
                </a:extLst>
              </a:tr>
              <a:tr h="370840">
                <a:tc>
                  <a:txBody>
                    <a:bodyPr/>
                    <a:lstStyle/>
                    <a:p>
                      <a:r>
                        <a:rPr lang="en-GB" sz="2400" dirty="0"/>
                        <a:t>Option A</a:t>
                      </a:r>
                    </a:p>
                  </a:txBody>
                  <a:tcPr/>
                </a:tc>
                <a:tc>
                  <a:txBody>
                    <a:bodyPr/>
                    <a:lstStyle/>
                    <a:p>
                      <a:r>
                        <a:rPr lang="en-GB" sz="2400" dirty="0"/>
                        <a:t>5</a:t>
                      </a:r>
                    </a:p>
                  </a:txBody>
                  <a:tcPr/>
                </a:tc>
                <a:extLst>
                  <a:ext uri="{0D108BD9-81ED-4DB2-BD59-A6C34878D82A}">
                    <a16:rowId xmlns:a16="http://schemas.microsoft.com/office/drawing/2014/main" val="3819760737"/>
                  </a:ext>
                </a:extLst>
              </a:tr>
              <a:tr h="370840">
                <a:tc>
                  <a:txBody>
                    <a:bodyPr/>
                    <a:lstStyle/>
                    <a:p>
                      <a:r>
                        <a:rPr lang="en-GB" sz="2400" dirty="0"/>
                        <a:t>Option B</a:t>
                      </a:r>
                    </a:p>
                  </a:txBody>
                  <a:tcPr/>
                </a:tc>
                <a:tc>
                  <a:txBody>
                    <a:bodyPr/>
                    <a:lstStyle/>
                    <a:p>
                      <a:r>
                        <a:rPr lang="en-GB" sz="2400" dirty="0"/>
                        <a:t>5</a:t>
                      </a:r>
                    </a:p>
                  </a:txBody>
                  <a:tcPr/>
                </a:tc>
                <a:extLst>
                  <a:ext uri="{0D108BD9-81ED-4DB2-BD59-A6C34878D82A}">
                    <a16:rowId xmlns:a16="http://schemas.microsoft.com/office/drawing/2014/main" val="2811182601"/>
                  </a:ext>
                </a:extLst>
              </a:tr>
            </a:tbl>
          </a:graphicData>
        </a:graphic>
      </p:graphicFrame>
      <p:sp>
        <p:nvSpPr>
          <p:cNvPr id="5" name="TextBox 4">
            <a:extLst>
              <a:ext uri="{FF2B5EF4-FFF2-40B4-BE49-F238E27FC236}">
                <a16:creationId xmlns:a16="http://schemas.microsoft.com/office/drawing/2014/main" id="{7A9877E2-8428-6BC9-8481-668757C31657}"/>
              </a:ext>
            </a:extLst>
          </p:cNvPr>
          <p:cNvSpPr txBox="1"/>
          <p:nvPr/>
        </p:nvSpPr>
        <p:spPr>
          <a:xfrm>
            <a:off x="1461655" y="5720908"/>
            <a:ext cx="9082038" cy="461665"/>
          </a:xfrm>
          <a:prstGeom prst="rect">
            <a:avLst/>
          </a:prstGeom>
          <a:noFill/>
        </p:spPr>
        <p:txBody>
          <a:bodyPr wrap="none" rtlCol="0">
            <a:spAutoFit/>
          </a:bodyPr>
          <a:lstStyle/>
          <a:p>
            <a:r>
              <a:rPr lang="en-GB" sz="2400" b="1" dirty="0"/>
              <a:t>All students also have 3 lessons of core PE and 1 lesson of PSHE</a:t>
            </a:r>
          </a:p>
        </p:txBody>
      </p:sp>
      <p:sp>
        <p:nvSpPr>
          <p:cNvPr id="6" name="TextBox 5">
            <a:extLst>
              <a:ext uri="{FF2B5EF4-FFF2-40B4-BE49-F238E27FC236}">
                <a16:creationId xmlns:a16="http://schemas.microsoft.com/office/drawing/2014/main" id="{B7E5C30F-74C1-600D-B4CA-05FBED7BF65A}"/>
              </a:ext>
            </a:extLst>
          </p:cNvPr>
          <p:cNvSpPr txBox="1"/>
          <p:nvPr/>
        </p:nvSpPr>
        <p:spPr>
          <a:xfrm>
            <a:off x="401783" y="152207"/>
            <a:ext cx="6836167" cy="523220"/>
          </a:xfrm>
          <a:prstGeom prst="rect">
            <a:avLst/>
          </a:prstGeom>
          <a:noFill/>
        </p:spPr>
        <p:txBody>
          <a:bodyPr wrap="none" rtlCol="0">
            <a:spAutoFit/>
          </a:bodyPr>
          <a:lstStyle/>
          <a:p>
            <a:r>
              <a:rPr lang="en-GB" sz="2800" b="1" u="sng" dirty="0"/>
              <a:t>Our curriculum model - option pathway 1</a:t>
            </a:r>
          </a:p>
        </p:txBody>
      </p:sp>
    </p:spTree>
    <p:extLst>
      <p:ext uri="{BB962C8B-B14F-4D97-AF65-F5344CB8AC3E}">
        <p14:creationId xmlns:p14="http://schemas.microsoft.com/office/powerpoint/2010/main" val="2165587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0CEDD-D005-A034-D64C-ED1194276E3C}"/>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D7E05E4B-7434-A863-2AA5-589B13EBCB71}"/>
              </a:ext>
            </a:extLst>
          </p:cNvPr>
          <p:cNvGraphicFramePr>
            <a:graphicFrameLocks noGrp="1"/>
          </p:cNvGraphicFramePr>
          <p:nvPr>
            <p:ph idx="1"/>
          </p:nvPr>
        </p:nvGraphicFramePr>
        <p:xfrm>
          <a:off x="1461655" y="1146753"/>
          <a:ext cx="7865248" cy="4480560"/>
        </p:xfrm>
        <a:graphic>
          <a:graphicData uri="http://schemas.openxmlformats.org/drawingml/2006/table">
            <a:tbl>
              <a:tblPr firstRow="1" bandRow="1">
                <a:tableStyleId>{5C22544A-7EE6-4342-B048-85BDC9FD1C3A}</a:tableStyleId>
              </a:tblPr>
              <a:tblGrid>
                <a:gridCol w="3932624">
                  <a:extLst>
                    <a:ext uri="{9D8B030D-6E8A-4147-A177-3AD203B41FA5}">
                      <a16:colId xmlns:a16="http://schemas.microsoft.com/office/drawing/2014/main" val="3150139353"/>
                    </a:ext>
                  </a:extLst>
                </a:gridCol>
                <a:gridCol w="3932624">
                  <a:extLst>
                    <a:ext uri="{9D8B030D-6E8A-4147-A177-3AD203B41FA5}">
                      <a16:colId xmlns:a16="http://schemas.microsoft.com/office/drawing/2014/main" val="3793562269"/>
                    </a:ext>
                  </a:extLst>
                </a:gridCol>
              </a:tblGrid>
              <a:tr h="370840">
                <a:tc>
                  <a:txBody>
                    <a:bodyPr/>
                    <a:lstStyle/>
                    <a:p>
                      <a:r>
                        <a:rPr lang="en-GB" sz="2400" dirty="0"/>
                        <a:t>Subject</a:t>
                      </a:r>
                    </a:p>
                  </a:txBody>
                  <a:tcPr/>
                </a:tc>
                <a:tc>
                  <a:txBody>
                    <a:bodyPr/>
                    <a:lstStyle/>
                    <a:p>
                      <a:r>
                        <a:rPr lang="en-GB" sz="2400" dirty="0"/>
                        <a:t>Number of lessons per fortnight in year 10</a:t>
                      </a:r>
                    </a:p>
                  </a:txBody>
                  <a:tcPr/>
                </a:tc>
                <a:extLst>
                  <a:ext uri="{0D108BD9-81ED-4DB2-BD59-A6C34878D82A}">
                    <a16:rowId xmlns:a16="http://schemas.microsoft.com/office/drawing/2014/main" val="4237479702"/>
                  </a:ext>
                </a:extLst>
              </a:tr>
              <a:tr h="370840">
                <a:tc>
                  <a:txBody>
                    <a:bodyPr/>
                    <a:lstStyle/>
                    <a:p>
                      <a:r>
                        <a:rPr lang="en-GB" sz="2400" dirty="0"/>
                        <a:t>English</a:t>
                      </a:r>
                    </a:p>
                  </a:txBody>
                  <a:tcPr/>
                </a:tc>
                <a:tc>
                  <a:txBody>
                    <a:bodyPr/>
                    <a:lstStyle/>
                    <a:p>
                      <a:r>
                        <a:rPr lang="en-GB" sz="2400" dirty="0"/>
                        <a:t>6  (7 in year 11)</a:t>
                      </a:r>
                    </a:p>
                  </a:txBody>
                  <a:tcPr/>
                </a:tc>
                <a:extLst>
                  <a:ext uri="{0D108BD9-81ED-4DB2-BD59-A6C34878D82A}">
                    <a16:rowId xmlns:a16="http://schemas.microsoft.com/office/drawing/2014/main" val="1334637073"/>
                  </a:ext>
                </a:extLst>
              </a:tr>
              <a:tr h="370840">
                <a:tc>
                  <a:txBody>
                    <a:bodyPr/>
                    <a:lstStyle/>
                    <a:p>
                      <a:r>
                        <a:rPr lang="en-GB" sz="2400" dirty="0"/>
                        <a:t>Maths</a:t>
                      </a:r>
                    </a:p>
                  </a:txBody>
                  <a:tcPr/>
                </a:tc>
                <a:tc>
                  <a:txBody>
                    <a:bodyPr/>
                    <a:lstStyle/>
                    <a:p>
                      <a:r>
                        <a:rPr lang="en-GB" sz="2400" dirty="0"/>
                        <a:t>6</a:t>
                      </a:r>
                    </a:p>
                  </a:txBody>
                  <a:tcPr/>
                </a:tc>
                <a:extLst>
                  <a:ext uri="{0D108BD9-81ED-4DB2-BD59-A6C34878D82A}">
                    <a16:rowId xmlns:a16="http://schemas.microsoft.com/office/drawing/2014/main" val="390358622"/>
                  </a:ext>
                </a:extLst>
              </a:tr>
              <a:tr h="370840">
                <a:tc>
                  <a:txBody>
                    <a:bodyPr/>
                    <a:lstStyle/>
                    <a:p>
                      <a:r>
                        <a:rPr lang="en-GB" sz="2400" dirty="0"/>
                        <a:t>RE</a:t>
                      </a:r>
                    </a:p>
                  </a:txBody>
                  <a:tcPr/>
                </a:tc>
                <a:tc>
                  <a:txBody>
                    <a:bodyPr/>
                    <a:lstStyle/>
                    <a:p>
                      <a:r>
                        <a:rPr lang="en-GB" sz="2400" dirty="0"/>
                        <a:t>5</a:t>
                      </a:r>
                    </a:p>
                  </a:txBody>
                  <a:tcPr/>
                </a:tc>
                <a:extLst>
                  <a:ext uri="{0D108BD9-81ED-4DB2-BD59-A6C34878D82A}">
                    <a16:rowId xmlns:a16="http://schemas.microsoft.com/office/drawing/2014/main" val="3675101283"/>
                  </a:ext>
                </a:extLst>
              </a:tr>
              <a:tr h="370840">
                <a:tc>
                  <a:txBody>
                    <a:bodyPr/>
                    <a:lstStyle/>
                    <a:p>
                      <a:r>
                        <a:rPr lang="en-GB" sz="2400" dirty="0"/>
                        <a:t>French / Spanish</a:t>
                      </a:r>
                    </a:p>
                  </a:txBody>
                  <a:tcPr/>
                </a:tc>
                <a:tc>
                  <a:txBody>
                    <a:bodyPr/>
                    <a:lstStyle/>
                    <a:p>
                      <a:r>
                        <a:rPr lang="en-GB" sz="2400" dirty="0"/>
                        <a:t>5</a:t>
                      </a:r>
                    </a:p>
                  </a:txBody>
                  <a:tcPr/>
                </a:tc>
                <a:extLst>
                  <a:ext uri="{0D108BD9-81ED-4DB2-BD59-A6C34878D82A}">
                    <a16:rowId xmlns:a16="http://schemas.microsoft.com/office/drawing/2014/main" val="2127755244"/>
                  </a:ext>
                </a:extLst>
              </a:tr>
              <a:tr h="370840">
                <a:tc>
                  <a:txBody>
                    <a:bodyPr/>
                    <a:lstStyle/>
                    <a:p>
                      <a:r>
                        <a:rPr lang="en-GB" sz="2400" dirty="0"/>
                        <a:t>Science (Trilogy)</a:t>
                      </a:r>
                    </a:p>
                  </a:txBody>
                  <a:tcPr/>
                </a:tc>
                <a:tc>
                  <a:txBody>
                    <a:bodyPr/>
                    <a:lstStyle/>
                    <a:p>
                      <a:r>
                        <a:rPr lang="en-GB" sz="2400" dirty="0"/>
                        <a:t>9 (8 in year 11)</a:t>
                      </a:r>
                    </a:p>
                  </a:txBody>
                  <a:tcPr/>
                </a:tc>
                <a:extLst>
                  <a:ext uri="{0D108BD9-81ED-4DB2-BD59-A6C34878D82A}">
                    <a16:rowId xmlns:a16="http://schemas.microsoft.com/office/drawing/2014/main" val="1120624313"/>
                  </a:ext>
                </a:extLst>
              </a:tr>
              <a:tr h="370840">
                <a:tc>
                  <a:txBody>
                    <a:bodyPr/>
                    <a:lstStyle/>
                    <a:p>
                      <a:r>
                        <a:rPr lang="en-GB" sz="2400" dirty="0"/>
                        <a:t>Option A</a:t>
                      </a:r>
                    </a:p>
                  </a:txBody>
                  <a:tcPr/>
                </a:tc>
                <a:tc>
                  <a:txBody>
                    <a:bodyPr/>
                    <a:lstStyle/>
                    <a:p>
                      <a:r>
                        <a:rPr lang="en-GB" sz="2400" dirty="0"/>
                        <a:t>5</a:t>
                      </a:r>
                    </a:p>
                  </a:txBody>
                  <a:tcPr/>
                </a:tc>
                <a:extLst>
                  <a:ext uri="{0D108BD9-81ED-4DB2-BD59-A6C34878D82A}">
                    <a16:rowId xmlns:a16="http://schemas.microsoft.com/office/drawing/2014/main" val="3819760737"/>
                  </a:ext>
                </a:extLst>
              </a:tr>
              <a:tr h="370840">
                <a:tc>
                  <a:txBody>
                    <a:bodyPr/>
                    <a:lstStyle/>
                    <a:p>
                      <a:r>
                        <a:rPr lang="en-GB" sz="2400" dirty="0"/>
                        <a:t>Option B</a:t>
                      </a:r>
                    </a:p>
                  </a:txBody>
                  <a:tcPr/>
                </a:tc>
                <a:tc>
                  <a:txBody>
                    <a:bodyPr/>
                    <a:lstStyle/>
                    <a:p>
                      <a:r>
                        <a:rPr lang="en-GB" sz="2400" dirty="0"/>
                        <a:t>5</a:t>
                      </a:r>
                    </a:p>
                  </a:txBody>
                  <a:tcPr/>
                </a:tc>
                <a:extLst>
                  <a:ext uri="{0D108BD9-81ED-4DB2-BD59-A6C34878D82A}">
                    <a16:rowId xmlns:a16="http://schemas.microsoft.com/office/drawing/2014/main" val="1815094389"/>
                  </a:ext>
                </a:extLst>
              </a:tr>
              <a:tr h="370840">
                <a:tc>
                  <a:txBody>
                    <a:bodyPr/>
                    <a:lstStyle/>
                    <a:p>
                      <a:r>
                        <a:rPr lang="en-GB" sz="2400" dirty="0"/>
                        <a:t>Option C</a:t>
                      </a:r>
                    </a:p>
                  </a:txBody>
                  <a:tcPr/>
                </a:tc>
                <a:tc>
                  <a:txBody>
                    <a:bodyPr/>
                    <a:lstStyle/>
                    <a:p>
                      <a:r>
                        <a:rPr lang="en-GB" sz="2400" dirty="0"/>
                        <a:t>5</a:t>
                      </a:r>
                    </a:p>
                  </a:txBody>
                  <a:tcPr/>
                </a:tc>
                <a:extLst>
                  <a:ext uri="{0D108BD9-81ED-4DB2-BD59-A6C34878D82A}">
                    <a16:rowId xmlns:a16="http://schemas.microsoft.com/office/drawing/2014/main" val="1295915003"/>
                  </a:ext>
                </a:extLst>
              </a:tr>
            </a:tbl>
          </a:graphicData>
        </a:graphic>
      </p:graphicFrame>
      <p:sp>
        <p:nvSpPr>
          <p:cNvPr id="5" name="TextBox 4">
            <a:extLst>
              <a:ext uri="{FF2B5EF4-FFF2-40B4-BE49-F238E27FC236}">
                <a16:creationId xmlns:a16="http://schemas.microsoft.com/office/drawing/2014/main" id="{1ABC487B-29FC-FC76-643B-689A28E4DFA5}"/>
              </a:ext>
            </a:extLst>
          </p:cNvPr>
          <p:cNvSpPr txBox="1"/>
          <p:nvPr/>
        </p:nvSpPr>
        <p:spPr>
          <a:xfrm>
            <a:off x="1461655" y="5720908"/>
            <a:ext cx="9082038" cy="461665"/>
          </a:xfrm>
          <a:prstGeom prst="rect">
            <a:avLst/>
          </a:prstGeom>
          <a:noFill/>
        </p:spPr>
        <p:txBody>
          <a:bodyPr wrap="none" rtlCol="0">
            <a:spAutoFit/>
          </a:bodyPr>
          <a:lstStyle/>
          <a:p>
            <a:r>
              <a:rPr lang="en-GB" sz="2400" b="1" dirty="0"/>
              <a:t>All students also have 3 lessons of core PE and 1 lesson of PSHE</a:t>
            </a:r>
          </a:p>
        </p:txBody>
      </p:sp>
      <p:sp>
        <p:nvSpPr>
          <p:cNvPr id="6" name="TextBox 5">
            <a:extLst>
              <a:ext uri="{FF2B5EF4-FFF2-40B4-BE49-F238E27FC236}">
                <a16:creationId xmlns:a16="http://schemas.microsoft.com/office/drawing/2014/main" id="{0B38A9BF-DAE5-20EF-23AD-A5ACA88137B8}"/>
              </a:ext>
            </a:extLst>
          </p:cNvPr>
          <p:cNvSpPr txBox="1"/>
          <p:nvPr/>
        </p:nvSpPr>
        <p:spPr>
          <a:xfrm>
            <a:off x="401783" y="152207"/>
            <a:ext cx="6836167" cy="523220"/>
          </a:xfrm>
          <a:prstGeom prst="rect">
            <a:avLst/>
          </a:prstGeom>
          <a:noFill/>
        </p:spPr>
        <p:txBody>
          <a:bodyPr wrap="none" rtlCol="0">
            <a:spAutoFit/>
          </a:bodyPr>
          <a:lstStyle/>
          <a:p>
            <a:r>
              <a:rPr lang="en-GB" sz="2800" b="1" u="sng" dirty="0"/>
              <a:t>Our curriculum model - option pathway 2</a:t>
            </a:r>
          </a:p>
        </p:txBody>
      </p:sp>
    </p:spTree>
    <p:extLst>
      <p:ext uri="{BB962C8B-B14F-4D97-AF65-F5344CB8AC3E}">
        <p14:creationId xmlns:p14="http://schemas.microsoft.com/office/powerpoint/2010/main" val="37325781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C89B6-C215-ABD2-4D9E-4F83801F09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C387B6-13D1-FE67-E787-2EA45D1567C5}"/>
              </a:ext>
            </a:extLst>
          </p:cNvPr>
          <p:cNvSpPr>
            <a:spLocks noGrp="1"/>
          </p:cNvSpPr>
          <p:nvPr>
            <p:ph type="title"/>
          </p:nvPr>
        </p:nvSpPr>
        <p:spPr>
          <a:xfrm>
            <a:off x="1162227" y="373514"/>
            <a:ext cx="10092584" cy="1325563"/>
          </a:xfrm>
        </p:spPr>
        <p:txBody>
          <a:bodyPr/>
          <a:lstStyle/>
          <a:p>
            <a:r>
              <a:rPr lang="en-GB">
                <a:solidFill>
                  <a:srgbClr val="C00000"/>
                </a:solidFill>
              </a:rPr>
              <a:t>Please note:</a:t>
            </a:r>
          </a:p>
        </p:txBody>
      </p:sp>
      <p:sp>
        <p:nvSpPr>
          <p:cNvPr id="3" name="Content Placeholder 2">
            <a:extLst>
              <a:ext uri="{FF2B5EF4-FFF2-40B4-BE49-F238E27FC236}">
                <a16:creationId xmlns:a16="http://schemas.microsoft.com/office/drawing/2014/main" id="{9F294FF8-0A2B-9217-0809-8D4899031FFC}"/>
              </a:ext>
            </a:extLst>
          </p:cNvPr>
          <p:cNvSpPr>
            <a:spLocks noGrp="1"/>
          </p:cNvSpPr>
          <p:nvPr>
            <p:ph idx="1"/>
          </p:nvPr>
        </p:nvSpPr>
        <p:spPr>
          <a:xfrm>
            <a:off x="1162228" y="1406017"/>
            <a:ext cx="10191572" cy="4977848"/>
          </a:xfrm>
        </p:spPr>
        <p:txBody>
          <a:bodyPr vert="horz" lIns="91440" tIns="45720" rIns="91440" bIns="45720" rtlCol="0" anchor="t">
            <a:normAutofit fontScale="85000" lnSpcReduction="20000"/>
          </a:bodyPr>
          <a:lstStyle/>
          <a:p>
            <a:pPr marL="0" indent="0">
              <a:buNone/>
            </a:pPr>
            <a:r>
              <a:rPr lang="en-GB" dirty="0"/>
              <a:t>In subjects where practical ability is a significant percentage of the course requirements (e.g. Music, Food Technology and PE), the Head of Department will advise as to a student’s suitability to take this subject at GCSE based on their performance at Key Stage 3.</a:t>
            </a:r>
          </a:p>
          <a:p>
            <a:pPr marL="0" indent="0">
              <a:buNone/>
            </a:pPr>
            <a:endParaRPr lang="en-GB"/>
          </a:p>
          <a:p>
            <a:pPr marL="0" indent="0">
              <a:buNone/>
            </a:pPr>
            <a:r>
              <a:rPr lang="en-GB" dirty="0"/>
              <a:t>Students </a:t>
            </a:r>
            <a:r>
              <a:rPr lang="en-GB" b="1" dirty="0"/>
              <a:t>cannot</a:t>
            </a:r>
            <a:r>
              <a:rPr lang="en-GB" dirty="0"/>
              <a:t> choose both D &amp; T </a:t>
            </a:r>
            <a:r>
              <a:rPr lang="en-GB" u="sng" dirty="0"/>
              <a:t>and</a:t>
            </a:r>
            <a:r>
              <a:rPr lang="en-GB" dirty="0"/>
              <a:t> Food Technology.  Places for Food Technology are limited to 14 students as rooming constraints mean that we are only able to run one class.</a:t>
            </a:r>
            <a:endParaRPr lang="en-GB" dirty="0">
              <a:ea typeface="Calibri"/>
              <a:cs typeface="Calibri"/>
            </a:endParaRPr>
          </a:p>
          <a:p>
            <a:pPr marL="0" indent="0">
              <a:buNone/>
            </a:pPr>
            <a:endParaRPr lang="en-GB"/>
          </a:p>
          <a:p>
            <a:pPr marL="0" indent="0">
              <a:buNone/>
            </a:pPr>
            <a:r>
              <a:rPr lang="en-GB" dirty="0"/>
              <a:t>While every effort is made to accommodate students’ preferred option choices, we cannot guarantee this and, in some cases, it may be that we do not feel that this is in the best interests of the student.  </a:t>
            </a:r>
            <a:endParaRPr lang="en-GB" dirty="0">
              <a:ea typeface="Calibri"/>
              <a:cs typeface="Calibri"/>
            </a:endParaRPr>
          </a:p>
          <a:p>
            <a:pPr marL="0" indent="0">
              <a:buNone/>
            </a:pPr>
            <a:endParaRPr lang="en-GB"/>
          </a:p>
          <a:p>
            <a:pPr marL="0" indent="0">
              <a:buNone/>
            </a:pPr>
            <a:r>
              <a:rPr lang="en-GB" dirty="0"/>
              <a:t>We will review options and Mr Cutting (as Head of Year) and I may have further discussions with students to ensure that the subjects they have chosen are suited to their strongest skill set and, where appropriate, future aspirations.</a:t>
            </a:r>
            <a:endParaRPr lang="en-GB" dirty="0">
              <a:ea typeface="Calibri"/>
              <a:cs typeface="Calibri"/>
            </a:endParaRPr>
          </a:p>
          <a:p>
            <a:pPr marL="0" indent="0">
              <a:buNone/>
            </a:pPr>
            <a:endParaRPr lang="en-GB"/>
          </a:p>
          <a:p>
            <a:pPr marL="0" indent="0">
              <a:buNone/>
            </a:pPr>
            <a:endParaRPr lang="en-GB"/>
          </a:p>
          <a:p>
            <a:pPr marL="0" indent="0">
              <a:buNone/>
            </a:pPr>
            <a:endParaRPr lang="en-GB"/>
          </a:p>
        </p:txBody>
      </p:sp>
    </p:spTree>
    <p:extLst>
      <p:ext uri="{BB962C8B-B14F-4D97-AF65-F5344CB8AC3E}">
        <p14:creationId xmlns:p14="http://schemas.microsoft.com/office/powerpoint/2010/main" val="2875503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703DE-254B-4527-9975-738A02441778}"/>
              </a:ext>
            </a:extLst>
          </p:cNvPr>
          <p:cNvSpPr>
            <a:spLocks noGrp="1"/>
          </p:cNvSpPr>
          <p:nvPr>
            <p:ph type="title"/>
          </p:nvPr>
        </p:nvSpPr>
        <p:spPr>
          <a:xfrm>
            <a:off x="838200" y="172891"/>
            <a:ext cx="10515600" cy="1325563"/>
          </a:xfrm>
        </p:spPr>
        <p:txBody>
          <a:bodyPr/>
          <a:lstStyle/>
          <a:p>
            <a:pPr algn="ctr"/>
            <a:r>
              <a:rPr lang="en-GB" dirty="0">
                <a:solidFill>
                  <a:srgbClr val="C00000"/>
                </a:solidFill>
              </a:rPr>
              <a:t>Triple or Trilogy Science?</a:t>
            </a:r>
          </a:p>
        </p:txBody>
      </p:sp>
      <p:sp>
        <p:nvSpPr>
          <p:cNvPr id="3" name="Content Placeholder 2">
            <a:extLst>
              <a:ext uri="{FF2B5EF4-FFF2-40B4-BE49-F238E27FC236}">
                <a16:creationId xmlns:a16="http://schemas.microsoft.com/office/drawing/2014/main" id="{D97677C2-4932-4C0A-A193-7E5B6D2533D6}"/>
              </a:ext>
            </a:extLst>
          </p:cNvPr>
          <p:cNvSpPr>
            <a:spLocks noGrp="1"/>
          </p:cNvSpPr>
          <p:nvPr>
            <p:ph idx="1"/>
          </p:nvPr>
        </p:nvSpPr>
        <p:spPr>
          <a:xfrm>
            <a:off x="838200" y="1498454"/>
            <a:ext cx="10515600" cy="4351338"/>
          </a:xfrm>
        </p:spPr>
        <p:txBody>
          <a:bodyPr vert="horz" lIns="91440" tIns="45720" rIns="91440" bIns="45720" rtlCol="0" anchor="t">
            <a:normAutofit/>
          </a:bodyPr>
          <a:lstStyle/>
          <a:p>
            <a:r>
              <a:rPr lang="en-GB" dirty="0"/>
              <a:t>Majority of students are expected to take triple but some may be advised to take trilogy – based on an average score across topic tests.  </a:t>
            </a:r>
            <a:endParaRPr lang="en-GB" b="1" u="sng" dirty="0">
              <a:solidFill>
                <a:schemeClr val="accent6">
                  <a:lumMod val="75000"/>
                </a:schemeClr>
              </a:solidFill>
              <a:ea typeface="Calibri"/>
              <a:cs typeface="Calibri"/>
            </a:endParaRPr>
          </a:p>
          <a:p>
            <a:r>
              <a:rPr lang="en-GB" dirty="0"/>
              <a:t>Both trilogy and triple sciences are the same level of difficulty: the difference is that trilogy is reduced content/breadth</a:t>
            </a:r>
            <a:endParaRPr lang="en-GB" dirty="0">
              <a:ea typeface="Calibri"/>
              <a:cs typeface="Calibri"/>
            </a:endParaRPr>
          </a:p>
          <a:p>
            <a:r>
              <a:rPr lang="en-GB" dirty="0"/>
              <a:t>While students can take a science (or sciences) at A level if they have gone down the trilogy route, they would need to undertake some extra work post-Y11 GCSEs to fully prepare</a:t>
            </a:r>
            <a:endParaRPr lang="en-GB" dirty="0">
              <a:ea typeface="Calibri"/>
              <a:cs typeface="Calibri"/>
            </a:endParaRPr>
          </a:p>
          <a:p>
            <a:r>
              <a:rPr lang="en-GB" dirty="0"/>
              <a:t>Most students applying for medicine at university will have taken separate sciences at GCSE</a:t>
            </a:r>
            <a:endParaRPr lang="en-GB" dirty="0">
              <a:ea typeface="Calibri"/>
              <a:cs typeface="Calibri"/>
            </a:endParaRPr>
          </a:p>
        </p:txBody>
      </p:sp>
    </p:spTree>
    <p:extLst>
      <p:ext uri="{BB962C8B-B14F-4D97-AF65-F5344CB8AC3E}">
        <p14:creationId xmlns:p14="http://schemas.microsoft.com/office/powerpoint/2010/main" val="11340067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B3BB8-A496-31A8-1AE4-658235326E09}"/>
              </a:ext>
            </a:extLst>
          </p:cNvPr>
          <p:cNvSpPr>
            <a:spLocks noGrp="1"/>
          </p:cNvSpPr>
          <p:nvPr>
            <p:ph type="title"/>
          </p:nvPr>
        </p:nvSpPr>
        <p:spPr/>
        <p:txBody>
          <a:bodyPr/>
          <a:lstStyle/>
          <a:p>
            <a:pPr algn="ctr"/>
            <a:r>
              <a:rPr lang="en-GB" dirty="0">
                <a:solidFill>
                  <a:srgbClr val="C00000"/>
                </a:solidFill>
              </a:rPr>
              <a:t>Mathematical</a:t>
            </a:r>
            <a:r>
              <a:rPr lang="en-GB" dirty="0">
                <a:ea typeface="Calibri Light"/>
                <a:cs typeface="Calibri Light"/>
              </a:rPr>
              <a:t> </a:t>
            </a:r>
            <a:r>
              <a:rPr lang="en-GB" dirty="0">
                <a:solidFill>
                  <a:srgbClr val="C00000"/>
                </a:solidFill>
              </a:rPr>
              <a:t>Requirements</a:t>
            </a:r>
          </a:p>
        </p:txBody>
      </p:sp>
      <p:sp>
        <p:nvSpPr>
          <p:cNvPr id="3" name="Content Placeholder 2">
            <a:extLst>
              <a:ext uri="{FF2B5EF4-FFF2-40B4-BE49-F238E27FC236}">
                <a16:creationId xmlns:a16="http://schemas.microsoft.com/office/drawing/2014/main" id="{DBDC1B30-3FA0-98C1-3A62-FEE48D286819}"/>
              </a:ext>
            </a:extLst>
          </p:cNvPr>
          <p:cNvSpPr>
            <a:spLocks noGrp="1"/>
          </p:cNvSpPr>
          <p:nvPr>
            <p:ph idx="1"/>
          </p:nvPr>
        </p:nvSpPr>
        <p:spPr/>
        <p:txBody>
          <a:bodyPr vert="horz" lIns="91440" tIns="45720" rIns="91440" bIns="45720" rtlCol="0" anchor="t">
            <a:normAutofit/>
          </a:bodyPr>
          <a:lstStyle/>
          <a:p>
            <a:r>
              <a:rPr lang="en-GB" dirty="0">
                <a:ea typeface="Calibri"/>
                <a:cs typeface="Calibri"/>
              </a:rPr>
              <a:t>There is a significant mathematical content to all sciences.</a:t>
            </a:r>
          </a:p>
          <a:p>
            <a:r>
              <a:rPr lang="en-GB" dirty="0">
                <a:ea typeface="Calibri"/>
                <a:cs typeface="Calibri"/>
              </a:rPr>
              <a:t>Students should be able to rearrange equations, plot and interpret graphs and understand significant figures and decimal places.</a:t>
            </a:r>
          </a:p>
          <a:p>
            <a:r>
              <a:rPr lang="en-GB" dirty="0">
                <a:ea typeface="Calibri"/>
                <a:cs typeface="Calibri"/>
              </a:rPr>
              <a:t>Students should be confident manipulating figures</a:t>
            </a:r>
          </a:p>
          <a:p>
            <a:r>
              <a:rPr lang="en-GB" dirty="0">
                <a:ea typeface="Calibri"/>
                <a:cs typeface="Calibri"/>
              </a:rPr>
              <a:t>Students should be able to scale values up and down based on changing units.</a:t>
            </a:r>
          </a:p>
          <a:p>
            <a:r>
              <a:rPr lang="en-GB" dirty="0">
                <a:ea typeface="Calibri"/>
                <a:cs typeface="Calibri"/>
              </a:rPr>
              <a:t>This is the same for both separate and combined science.</a:t>
            </a:r>
          </a:p>
        </p:txBody>
      </p:sp>
    </p:spTree>
    <p:extLst>
      <p:ext uri="{BB962C8B-B14F-4D97-AF65-F5344CB8AC3E}">
        <p14:creationId xmlns:p14="http://schemas.microsoft.com/office/powerpoint/2010/main" val="17872725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3CB77-3070-4B75-F31E-708958DEAAAB}"/>
              </a:ext>
            </a:extLst>
          </p:cNvPr>
          <p:cNvSpPr>
            <a:spLocks noGrp="1"/>
          </p:cNvSpPr>
          <p:nvPr>
            <p:ph type="title"/>
          </p:nvPr>
        </p:nvSpPr>
        <p:spPr/>
        <p:txBody>
          <a:bodyPr/>
          <a:lstStyle/>
          <a:p>
            <a:pPr algn="ctr"/>
            <a:r>
              <a:rPr lang="en-GB" dirty="0">
                <a:solidFill>
                  <a:srgbClr val="C00000"/>
                </a:solidFill>
              </a:rPr>
              <a:t>Required</a:t>
            </a:r>
            <a:r>
              <a:rPr lang="en-GB" dirty="0">
                <a:ea typeface="Calibri Light"/>
                <a:cs typeface="Calibri Light"/>
              </a:rPr>
              <a:t> </a:t>
            </a:r>
            <a:r>
              <a:rPr lang="en-GB" dirty="0" err="1">
                <a:solidFill>
                  <a:srgbClr val="C00000"/>
                </a:solidFill>
              </a:rPr>
              <a:t>Practicals</a:t>
            </a:r>
          </a:p>
        </p:txBody>
      </p:sp>
      <p:sp>
        <p:nvSpPr>
          <p:cNvPr id="3" name="Content Placeholder 2">
            <a:extLst>
              <a:ext uri="{FF2B5EF4-FFF2-40B4-BE49-F238E27FC236}">
                <a16:creationId xmlns:a16="http://schemas.microsoft.com/office/drawing/2014/main" id="{A4BB7343-637D-DFB4-DA04-56766DE35F4C}"/>
              </a:ext>
            </a:extLst>
          </p:cNvPr>
          <p:cNvSpPr>
            <a:spLocks noGrp="1"/>
          </p:cNvSpPr>
          <p:nvPr>
            <p:ph idx="1"/>
          </p:nvPr>
        </p:nvSpPr>
        <p:spPr/>
        <p:txBody>
          <a:bodyPr vert="horz" lIns="91440" tIns="45720" rIns="91440" bIns="45720" rtlCol="0" anchor="t">
            <a:normAutofit/>
          </a:bodyPr>
          <a:lstStyle/>
          <a:p>
            <a:r>
              <a:rPr lang="en-GB" dirty="0">
                <a:ea typeface="Calibri"/>
                <a:cs typeface="Calibri"/>
              </a:rPr>
              <a:t>There are approximately 8 required </a:t>
            </a:r>
            <a:r>
              <a:rPr lang="en-GB" dirty="0" err="1">
                <a:ea typeface="Calibri"/>
                <a:cs typeface="Calibri"/>
              </a:rPr>
              <a:t>practicals</a:t>
            </a:r>
            <a:r>
              <a:rPr lang="en-GB" dirty="0">
                <a:ea typeface="Calibri"/>
                <a:cs typeface="Calibri"/>
              </a:rPr>
              <a:t> for each of the separate science subjects and 21 for combined science in total.</a:t>
            </a:r>
          </a:p>
          <a:p>
            <a:r>
              <a:rPr lang="en-GB" dirty="0">
                <a:ea typeface="Calibri"/>
                <a:cs typeface="Calibri"/>
              </a:rPr>
              <a:t>There are many other practical lessons throughout the two years.</a:t>
            </a:r>
          </a:p>
          <a:p>
            <a:r>
              <a:rPr lang="en-GB" dirty="0">
                <a:ea typeface="Calibri"/>
                <a:cs typeface="Calibri"/>
              </a:rPr>
              <a:t>The required </a:t>
            </a:r>
            <a:r>
              <a:rPr lang="en-GB" dirty="0" err="1">
                <a:ea typeface="Calibri"/>
                <a:cs typeface="Calibri"/>
              </a:rPr>
              <a:t>practicals</a:t>
            </a:r>
            <a:r>
              <a:rPr lang="en-GB" dirty="0">
                <a:ea typeface="Calibri"/>
                <a:cs typeface="Calibri"/>
              </a:rPr>
              <a:t> can be examined, and students will need to recall and understand methods and be able to analyse data and make conclusions from information provided.</a:t>
            </a:r>
          </a:p>
          <a:p>
            <a:r>
              <a:rPr lang="en-GB" dirty="0">
                <a:ea typeface="Calibri"/>
                <a:cs typeface="Calibri"/>
              </a:rPr>
              <a:t>This is for both separates and combined science.</a:t>
            </a:r>
          </a:p>
        </p:txBody>
      </p:sp>
    </p:spTree>
    <p:extLst>
      <p:ext uri="{BB962C8B-B14F-4D97-AF65-F5344CB8AC3E}">
        <p14:creationId xmlns:p14="http://schemas.microsoft.com/office/powerpoint/2010/main" val="838310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95A06-1D77-600A-BD4A-CD34ED340E85}"/>
              </a:ext>
            </a:extLst>
          </p:cNvPr>
          <p:cNvSpPr>
            <a:spLocks noGrp="1"/>
          </p:cNvSpPr>
          <p:nvPr>
            <p:ph type="title"/>
          </p:nvPr>
        </p:nvSpPr>
        <p:spPr/>
        <p:txBody>
          <a:bodyPr/>
          <a:lstStyle/>
          <a:p>
            <a:pPr algn="ctr"/>
            <a:r>
              <a:rPr lang="en-GB" dirty="0">
                <a:solidFill>
                  <a:srgbClr val="C00000"/>
                </a:solidFill>
              </a:rPr>
              <a:t>Examinations</a:t>
            </a:r>
          </a:p>
        </p:txBody>
      </p:sp>
      <p:sp>
        <p:nvSpPr>
          <p:cNvPr id="3" name="Content Placeholder 2">
            <a:extLst>
              <a:ext uri="{FF2B5EF4-FFF2-40B4-BE49-F238E27FC236}">
                <a16:creationId xmlns:a16="http://schemas.microsoft.com/office/drawing/2014/main" id="{6FC9955B-DC25-34A5-0A45-D973578D3FE0}"/>
              </a:ext>
            </a:extLst>
          </p:cNvPr>
          <p:cNvSpPr>
            <a:spLocks noGrp="1"/>
          </p:cNvSpPr>
          <p:nvPr>
            <p:ph idx="1"/>
          </p:nvPr>
        </p:nvSpPr>
        <p:spPr/>
        <p:txBody>
          <a:bodyPr vert="horz" lIns="91440" tIns="45720" rIns="91440" bIns="45720" rtlCol="0" anchor="t">
            <a:normAutofit/>
          </a:bodyPr>
          <a:lstStyle/>
          <a:p>
            <a:r>
              <a:rPr lang="en-GB" dirty="0">
                <a:ea typeface="Calibri"/>
                <a:cs typeface="Calibri"/>
              </a:rPr>
              <a:t>Each Science will have two papers of 1 hour 45  minutes in length, worth 100 marks. Grade will be given based on total for both papers out of 200 in separate sciences.</a:t>
            </a:r>
          </a:p>
          <a:p>
            <a:r>
              <a:rPr lang="en-GB" dirty="0">
                <a:ea typeface="Calibri"/>
                <a:cs typeface="Calibri"/>
              </a:rPr>
              <a:t>In combined Science students will sit six </a:t>
            </a:r>
            <a:r>
              <a:rPr lang="en-GB">
                <a:ea typeface="Calibri"/>
                <a:cs typeface="Calibri"/>
              </a:rPr>
              <a:t>75-minute</a:t>
            </a:r>
            <a:r>
              <a:rPr lang="en-GB" dirty="0">
                <a:ea typeface="Calibri"/>
                <a:cs typeface="Calibri"/>
              </a:rPr>
              <a:t> papers (two per science) at the same time as the separate science exams. Students will get two grades based on their total from the six exams out of 420. There will be no indication on the results on which papers the marks were obtained.</a:t>
            </a:r>
          </a:p>
        </p:txBody>
      </p:sp>
    </p:spTree>
    <p:extLst>
      <p:ext uri="{BB962C8B-B14F-4D97-AF65-F5344CB8AC3E}">
        <p14:creationId xmlns:p14="http://schemas.microsoft.com/office/powerpoint/2010/main" val="2111435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solidFill>
                  <a:srgbClr val="C00000"/>
                </a:solidFill>
              </a:rPr>
              <a:t>Three</a:t>
            </a:r>
            <a:r>
              <a:rPr lang="en-GB" sz="7200" dirty="0">
                <a:solidFill>
                  <a:srgbClr val="FF0000"/>
                </a:solidFill>
              </a:rPr>
              <a:t> </a:t>
            </a:r>
            <a:r>
              <a:rPr lang="en-GB" dirty="0">
                <a:solidFill>
                  <a:srgbClr val="C00000"/>
                </a:solidFill>
              </a:rPr>
              <a:t>Separate</a:t>
            </a:r>
            <a:r>
              <a:rPr lang="en-GB" sz="7200" dirty="0">
                <a:solidFill>
                  <a:srgbClr val="FF0000"/>
                </a:solidFill>
              </a:rPr>
              <a:t> </a:t>
            </a:r>
            <a:r>
              <a:rPr lang="en-GB" dirty="0">
                <a:solidFill>
                  <a:srgbClr val="C00000"/>
                </a:solidFill>
              </a:rPr>
              <a:t>Sciences</a:t>
            </a:r>
          </a:p>
        </p:txBody>
      </p:sp>
      <p:sp>
        <p:nvSpPr>
          <p:cNvPr id="3" name="Content Placeholder 2"/>
          <p:cNvSpPr>
            <a:spLocks noGrp="1"/>
          </p:cNvSpPr>
          <p:nvPr>
            <p:ph idx="1"/>
          </p:nvPr>
        </p:nvSpPr>
        <p:spPr/>
        <p:txBody>
          <a:bodyPr/>
          <a:lstStyle/>
          <a:p>
            <a:pPr marL="0" indent="0">
              <a:buNone/>
            </a:pPr>
            <a:endParaRPr lang="en-GB"/>
          </a:p>
          <a:p>
            <a:pPr marL="0" indent="0">
              <a:buNone/>
            </a:pPr>
            <a:endParaRPr lang="en-GB"/>
          </a:p>
          <a:p>
            <a:pPr marL="0" indent="0">
              <a:buNone/>
            </a:pPr>
            <a:r>
              <a:rPr lang="en-GB"/>
              <a:t>GCSE Biology </a:t>
            </a:r>
          </a:p>
          <a:p>
            <a:pPr marL="0" indent="0">
              <a:buNone/>
            </a:pPr>
            <a:r>
              <a:rPr lang="en-GB">
                <a:hlinkClick r:id="rId2"/>
              </a:rPr>
              <a:t>https://www.aqa.org.uk/subjects/science/gcse/biology-8461</a:t>
            </a:r>
            <a:endParaRPr lang="en-GB"/>
          </a:p>
          <a:p>
            <a:pPr marL="0" indent="0">
              <a:buNone/>
            </a:pPr>
            <a:r>
              <a:rPr lang="en-GB" err="1"/>
              <a:t>GCSEChemistry</a:t>
            </a:r>
            <a:r>
              <a:rPr lang="en-GB"/>
              <a:t> </a:t>
            </a:r>
            <a:r>
              <a:rPr lang="en-GB">
                <a:hlinkClick r:id="rId3"/>
              </a:rPr>
              <a:t>https://www.aqa.org.uk/subjects/science/gcse/chemistry-8462</a:t>
            </a:r>
            <a:endParaRPr lang="en-GB"/>
          </a:p>
          <a:p>
            <a:pPr marL="0" indent="0">
              <a:buNone/>
            </a:pPr>
            <a:r>
              <a:rPr lang="en-GB"/>
              <a:t>GCSE Physics </a:t>
            </a:r>
          </a:p>
          <a:p>
            <a:pPr marL="0" indent="0">
              <a:buNone/>
            </a:pPr>
            <a:r>
              <a:rPr lang="en-GB">
                <a:hlinkClick r:id="rId4"/>
              </a:rPr>
              <a:t>https://www.aqa.org.uk/subjects/science/gcse/physics-8463</a:t>
            </a:r>
            <a:endParaRPr lang="en-GB"/>
          </a:p>
          <a:p>
            <a:pPr marL="0" indent="0">
              <a:buNone/>
            </a:pPr>
            <a:endParaRPr lang="en-GB"/>
          </a:p>
          <a:p>
            <a:pPr marL="0" indent="0">
              <a:buNone/>
            </a:pPr>
            <a:endParaRPr lang="en-GB"/>
          </a:p>
          <a:p>
            <a:pPr marL="0" indent="0">
              <a:buNone/>
            </a:pPr>
            <a:endParaRPr lang="en-GB"/>
          </a:p>
          <a:p>
            <a:pPr marL="0" indent="0">
              <a:buNone/>
            </a:pPr>
            <a:endParaRPr lang="en-GB"/>
          </a:p>
        </p:txBody>
      </p:sp>
      <p:pic>
        <p:nvPicPr>
          <p:cNvPr id="4" name="Picture 3"/>
          <p:cNvPicPr>
            <a:picLocks noChangeAspect="1"/>
          </p:cNvPicPr>
          <p:nvPr/>
        </p:nvPicPr>
        <p:blipFill>
          <a:blip r:embed="rId5"/>
          <a:stretch>
            <a:fillRect/>
          </a:stretch>
        </p:blipFill>
        <p:spPr>
          <a:xfrm>
            <a:off x="1051646" y="1912620"/>
            <a:ext cx="1609725" cy="838200"/>
          </a:xfrm>
          <a:prstGeom prst="rect">
            <a:avLst/>
          </a:prstGeom>
        </p:spPr>
      </p:pic>
    </p:spTree>
    <p:extLst>
      <p:ext uri="{BB962C8B-B14F-4D97-AF65-F5344CB8AC3E}">
        <p14:creationId xmlns:p14="http://schemas.microsoft.com/office/powerpoint/2010/main" val="3306195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C00000"/>
                </a:solidFill>
              </a:rPr>
              <a:t>GCSE COMBINED SCIENCE: TRILOGY</a:t>
            </a:r>
          </a:p>
        </p:txBody>
      </p:sp>
      <p:pic>
        <p:nvPicPr>
          <p:cNvPr id="4" name="Content Placeholder 3"/>
          <p:cNvPicPr>
            <a:picLocks noGrp="1" noChangeAspect="1"/>
          </p:cNvPicPr>
          <p:nvPr>
            <p:ph idx="1"/>
          </p:nvPr>
        </p:nvPicPr>
        <p:blipFill>
          <a:blip r:embed="rId2"/>
          <a:stretch>
            <a:fillRect/>
          </a:stretch>
        </p:blipFill>
        <p:spPr>
          <a:xfrm>
            <a:off x="754553" y="1690688"/>
            <a:ext cx="1771650" cy="752475"/>
          </a:xfrm>
          <a:prstGeom prst="rect">
            <a:avLst/>
          </a:prstGeom>
        </p:spPr>
      </p:pic>
      <p:pic>
        <p:nvPicPr>
          <p:cNvPr id="5" name="Picture 4"/>
          <p:cNvPicPr>
            <a:picLocks noChangeAspect="1"/>
          </p:cNvPicPr>
          <p:nvPr/>
        </p:nvPicPr>
        <p:blipFill>
          <a:blip r:embed="rId3"/>
          <a:stretch>
            <a:fillRect/>
          </a:stretch>
        </p:blipFill>
        <p:spPr>
          <a:xfrm>
            <a:off x="754553" y="2703974"/>
            <a:ext cx="4905375" cy="485775"/>
          </a:xfrm>
          <a:prstGeom prst="rect">
            <a:avLst/>
          </a:prstGeom>
        </p:spPr>
      </p:pic>
      <p:sp>
        <p:nvSpPr>
          <p:cNvPr id="6" name="Rectangle 5"/>
          <p:cNvSpPr/>
          <p:nvPr/>
        </p:nvSpPr>
        <p:spPr>
          <a:xfrm>
            <a:off x="5659928" y="2703974"/>
            <a:ext cx="6096000" cy="923330"/>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hlinkClick r:id="rId4"/>
              </a:rPr>
              <a:t>https://www.aqa.org.uk/subjects/science/gcse/combined-science-trilogy-8464</a:t>
            </a: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2837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solidFill>
                  <a:srgbClr val="C00000"/>
                </a:solidFill>
              </a:rPr>
              <a:t>SUPPORT AND RESOURCES</a:t>
            </a:r>
          </a:p>
        </p:txBody>
      </p:sp>
      <p:sp>
        <p:nvSpPr>
          <p:cNvPr id="3" name="Content Placeholder 2"/>
          <p:cNvSpPr>
            <a:spLocks noGrp="1"/>
          </p:cNvSpPr>
          <p:nvPr>
            <p:ph idx="1"/>
          </p:nvPr>
        </p:nvSpPr>
        <p:spPr>
          <a:xfrm>
            <a:off x="966387" y="1517976"/>
            <a:ext cx="10515600" cy="4351338"/>
          </a:xfrm>
        </p:spPr>
        <p:txBody>
          <a:bodyPr/>
          <a:lstStyle/>
          <a:p>
            <a:r>
              <a:rPr lang="en-GB"/>
              <a:t>All students will have access to the online text books via </a:t>
            </a:r>
            <a:r>
              <a:rPr lang="en-GB" err="1"/>
              <a:t>Kerboodle</a:t>
            </a:r>
            <a:r>
              <a:rPr lang="en-GB"/>
              <a:t>.</a:t>
            </a:r>
          </a:p>
          <a:p>
            <a:r>
              <a:rPr lang="en-GB"/>
              <a:t>Each student will have a specialist Biology, Chemistry and Physics teacher for separate science and Combined </a:t>
            </a:r>
            <a:r>
              <a:rPr lang="en-GB" err="1"/>
              <a:t>Science;Trilogy</a:t>
            </a:r>
            <a:r>
              <a:rPr lang="en-GB"/>
              <a:t>.</a:t>
            </a:r>
          </a:p>
          <a:p>
            <a:r>
              <a:rPr lang="en-GB"/>
              <a:t>AQA Practical books for Separate Sciences and Combined Science; Trilogy.</a:t>
            </a:r>
          </a:p>
          <a:p>
            <a:r>
              <a:rPr lang="en-GB"/>
              <a:t>Year 10 14 hours every 2 weeks for separate sciences and 9 hours every 2 weeks for Combined </a:t>
            </a:r>
            <a:r>
              <a:rPr lang="en-GB" err="1"/>
              <a:t>Science;Trilogy</a:t>
            </a:r>
            <a:r>
              <a:rPr lang="en-GB"/>
              <a:t> </a:t>
            </a:r>
          </a:p>
          <a:p>
            <a:r>
              <a:rPr lang="en-GB"/>
              <a:t>BBC GCSE </a:t>
            </a:r>
            <a:r>
              <a:rPr lang="en-GB" err="1"/>
              <a:t>Bitesize</a:t>
            </a:r>
            <a:r>
              <a:rPr lang="en-GB"/>
              <a:t> </a:t>
            </a:r>
            <a:r>
              <a:rPr lang="en-GB">
                <a:hlinkClick r:id="rId2"/>
              </a:rPr>
              <a:t>https://www.bbc.co.uk/bitesize/levels/z98jmp3</a:t>
            </a:r>
            <a:endParaRPr lang="en-GB"/>
          </a:p>
          <a:p>
            <a:r>
              <a:rPr lang="en-GB"/>
              <a:t>Seneca Learning </a:t>
            </a:r>
            <a:r>
              <a:rPr lang="en-GB">
                <a:hlinkClick r:id="rId3"/>
              </a:rPr>
              <a:t>https://senecalearning.com/en-GB/</a:t>
            </a:r>
            <a:endParaRPr lang="en-GB"/>
          </a:p>
          <a:p>
            <a:pPr marL="0" indent="0">
              <a:buNone/>
            </a:pPr>
            <a:endParaRPr lang="en-GB"/>
          </a:p>
        </p:txBody>
      </p:sp>
    </p:spTree>
    <p:extLst>
      <p:ext uri="{BB962C8B-B14F-4D97-AF65-F5344CB8AC3E}">
        <p14:creationId xmlns:p14="http://schemas.microsoft.com/office/powerpoint/2010/main" val="8777081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solidFill>
                  <a:srgbClr val="C00000"/>
                </a:solidFill>
              </a:rPr>
              <a:t>CONSIDERATIONS</a:t>
            </a:r>
          </a:p>
        </p:txBody>
      </p:sp>
      <p:sp>
        <p:nvSpPr>
          <p:cNvPr id="3" name="Content Placeholder 2"/>
          <p:cNvSpPr>
            <a:spLocks noGrp="1"/>
          </p:cNvSpPr>
          <p:nvPr>
            <p:ph idx="1"/>
          </p:nvPr>
        </p:nvSpPr>
        <p:spPr>
          <a:xfrm>
            <a:off x="838200" y="1431342"/>
            <a:ext cx="10515600" cy="4351338"/>
          </a:xfrm>
        </p:spPr>
        <p:txBody>
          <a:bodyPr/>
          <a:lstStyle/>
          <a:p>
            <a:r>
              <a:rPr lang="en-GB"/>
              <a:t>Do you enjoy Science and are you good at it?</a:t>
            </a:r>
          </a:p>
          <a:p>
            <a:r>
              <a:rPr lang="en-GB"/>
              <a:t>Do you enjoy the practical aspects?</a:t>
            </a:r>
          </a:p>
          <a:p>
            <a:r>
              <a:rPr lang="en-GB"/>
              <a:t>Do you enjoy making discoveries and using your initiative to make conclusions from data?</a:t>
            </a:r>
          </a:p>
          <a:p>
            <a:r>
              <a:rPr lang="en-GB"/>
              <a:t>Are you thinking of further study of any of the sciences at A Level or degree?</a:t>
            </a:r>
          </a:p>
          <a:p>
            <a:r>
              <a:rPr lang="en-GB"/>
              <a:t>Are there many other GCSE options that you want to take?</a:t>
            </a:r>
          </a:p>
          <a:p>
            <a:r>
              <a:rPr lang="en-GB"/>
              <a:t>Maths skills</a:t>
            </a:r>
          </a:p>
          <a:p>
            <a:r>
              <a:rPr lang="en-GB"/>
              <a:t>Already started GCSE content in Year 9 suitable for both routes.</a:t>
            </a:r>
          </a:p>
        </p:txBody>
      </p:sp>
    </p:spTree>
    <p:extLst>
      <p:ext uri="{BB962C8B-B14F-4D97-AF65-F5344CB8AC3E}">
        <p14:creationId xmlns:p14="http://schemas.microsoft.com/office/powerpoint/2010/main" val="41295958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11D2F-3781-4CD5-9F5A-3553C7440612}"/>
              </a:ext>
            </a:extLst>
          </p:cNvPr>
          <p:cNvSpPr>
            <a:spLocks noGrp="1"/>
          </p:cNvSpPr>
          <p:nvPr>
            <p:ph type="title"/>
          </p:nvPr>
        </p:nvSpPr>
        <p:spPr/>
        <p:txBody>
          <a:bodyPr>
            <a:normAutofit/>
          </a:bodyPr>
          <a:lstStyle/>
          <a:p>
            <a:pPr algn="ctr"/>
            <a:r>
              <a:rPr lang="en-GB" dirty="0">
                <a:solidFill>
                  <a:srgbClr val="C00000"/>
                </a:solidFill>
              </a:rPr>
              <a:t>Languages at GCSE</a:t>
            </a:r>
          </a:p>
        </p:txBody>
      </p:sp>
      <p:sp>
        <p:nvSpPr>
          <p:cNvPr id="3" name="Content Placeholder 2">
            <a:extLst>
              <a:ext uri="{FF2B5EF4-FFF2-40B4-BE49-F238E27FC236}">
                <a16:creationId xmlns:a16="http://schemas.microsoft.com/office/drawing/2014/main" id="{11BC8A56-145C-4262-A92D-E2387915B1AC}"/>
              </a:ext>
            </a:extLst>
          </p:cNvPr>
          <p:cNvSpPr>
            <a:spLocks noGrp="1"/>
          </p:cNvSpPr>
          <p:nvPr>
            <p:ph idx="1"/>
          </p:nvPr>
        </p:nvSpPr>
        <p:spPr/>
        <p:txBody>
          <a:bodyPr>
            <a:normAutofit/>
          </a:bodyPr>
          <a:lstStyle/>
          <a:p>
            <a:r>
              <a:rPr lang="en-GB"/>
              <a:t>“Learning a language helps to equip pupils with the knowledge and cultural capital they need to succeed in life” </a:t>
            </a:r>
            <a:r>
              <a:rPr lang="en-GB" i="1">
                <a:solidFill>
                  <a:schemeClr val="accent6">
                    <a:lumMod val="75000"/>
                  </a:schemeClr>
                </a:solidFill>
              </a:rPr>
              <a:t>Ofsted review of languages curriculum</a:t>
            </a:r>
            <a:endParaRPr lang="en-GB" i="1"/>
          </a:p>
          <a:p>
            <a:r>
              <a:rPr lang="en-GB"/>
              <a:t>“Only the person who can speak the language of another can truly understand that person, the situation and the country.” </a:t>
            </a:r>
            <a:r>
              <a:rPr lang="en-GB" i="1">
                <a:solidFill>
                  <a:schemeClr val="accent6">
                    <a:lumMod val="75000"/>
                  </a:schemeClr>
                </a:solidFill>
              </a:rPr>
              <a:t>Sir Anthony Seldon, historian and headteacher of Epsom College </a:t>
            </a:r>
            <a:endParaRPr lang="en-GB"/>
          </a:p>
          <a:p>
            <a:r>
              <a:rPr lang="en-GB"/>
              <a:t>“Speaking English in the 21</a:t>
            </a:r>
            <a:r>
              <a:rPr lang="en-GB" baseline="30000"/>
              <a:t>st</a:t>
            </a:r>
            <a:r>
              <a:rPr lang="en-GB"/>
              <a:t> century is vital but speaking only English is a huge disadvantage in a global labour market.” </a:t>
            </a:r>
            <a:r>
              <a:rPr lang="en-GB" i="1">
                <a:solidFill>
                  <a:schemeClr val="accent6">
                    <a:lumMod val="75000"/>
                  </a:schemeClr>
                </a:solidFill>
              </a:rPr>
              <a:t>Baroness </a:t>
            </a:r>
            <a:r>
              <a:rPr lang="en-GB" i="1" err="1">
                <a:solidFill>
                  <a:schemeClr val="accent6">
                    <a:lumMod val="75000"/>
                  </a:schemeClr>
                </a:solidFill>
              </a:rPr>
              <a:t>Coussins</a:t>
            </a:r>
            <a:r>
              <a:rPr lang="en-GB" i="1">
                <a:solidFill>
                  <a:schemeClr val="accent6">
                    <a:lumMod val="75000"/>
                  </a:schemeClr>
                </a:solidFill>
              </a:rPr>
              <a:t>, chairwoman of the all-party parliamentary group on modern languages</a:t>
            </a:r>
            <a:endParaRPr lang="en-GB"/>
          </a:p>
        </p:txBody>
      </p:sp>
    </p:spTree>
    <p:extLst>
      <p:ext uri="{BB962C8B-B14F-4D97-AF65-F5344CB8AC3E}">
        <p14:creationId xmlns:p14="http://schemas.microsoft.com/office/powerpoint/2010/main" val="403430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8A6D4-B8DA-4298-A5C2-0D81D8F16E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25250D-B012-1182-0C3B-31C535F64195}"/>
              </a:ext>
            </a:extLst>
          </p:cNvPr>
          <p:cNvSpPr>
            <a:spLocks noGrp="1"/>
          </p:cNvSpPr>
          <p:nvPr>
            <p:ph type="title"/>
          </p:nvPr>
        </p:nvSpPr>
        <p:spPr/>
        <p:txBody>
          <a:bodyPr/>
          <a:lstStyle/>
          <a:p>
            <a:pPr algn="ctr"/>
            <a:r>
              <a:rPr lang="en-GB">
                <a:solidFill>
                  <a:srgbClr val="C00000"/>
                </a:solidFill>
              </a:rPr>
              <a:t>Languages</a:t>
            </a:r>
          </a:p>
        </p:txBody>
      </p:sp>
      <p:sp>
        <p:nvSpPr>
          <p:cNvPr id="3" name="Content Placeholder 2">
            <a:extLst>
              <a:ext uri="{FF2B5EF4-FFF2-40B4-BE49-F238E27FC236}">
                <a16:creationId xmlns:a16="http://schemas.microsoft.com/office/drawing/2014/main" id="{9B584F35-BA31-C15C-224B-ED9C2F036BC5}"/>
              </a:ext>
            </a:extLst>
          </p:cNvPr>
          <p:cNvSpPr>
            <a:spLocks noGrp="1"/>
          </p:cNvSpPr>
          <p:nvPr>
            <p:ph idx="1"/>
          </p:nvPr>
        </p:nvSpPr>
        <p:spPr>
          <a:xfrm>
            <a:off x="838200" y="1690688"/>
            <a:ext cx="10515600" cy="4351338"/>
          </a:xfrm>
        </p:spPr>
        <p:txBody>
          <a:bodyPr vert="horz" lIns="91440" tIns="45720" rIns="91440" bIns="45720" rtlCol="0" anchor="t">
            <a:normAutofit/>
          </a:bodyPr>
          <a:lstStyle/>
          <a:p>
            <a:r>
              <a:rPr lang="en-GB" sz="2200" dirty="0"/>
              <a:t>Additional curriculum time was allocated to the ‘main’ language at Key Stage 3 when the curriculum model was modified ahead of September 2020</a:t>
            </a:r>
          </a:p>
          <a:p>
            <a:r>
              <a:rPr lang="en-GB" sz="2200" dirty="0"/>
              <a:t>Ofqual have made changes to the modern languages curriculum to make GCSEs in these subjects more accessible from 2024 (first exam 2026)</a:t>
            </a:r>
            <a:endParaRPr lang="en-GB" sz="2200" dirty="0">
              <a:ea typeface="Calibri"/>
              <a:cs typeface="Calibri"/>
            </a:endParaRPr>
          </a:p>
          <a:p>
            <a:r>
              <a:rPr lang="en-GB" sz="2200" dirty="0">
                <a:ea typeface="+mn-lt"/>
                <a:cs typeface="+mn-lt"/>
              </a:rPr>
              <a:t>All Year 9 students complete a full Key Stage 3 course in either French or Spanish, making this the most appropriate route for the </a:t>
            </a:r>
            <a:r>
              <a:rPr lang="en-GB" sz="2200" u="sng" dirty="0">
                <a:ea typeface="+mn-lt"/>
                <a:cs typeface="+mn-lt"/>
              </a:rPr>
              <a:t>vast majority.</a:t>
            </a:r>
            <a:endParaRPr lang="en-GB" sz="2200" u="sng" dirty="0">
              <a:ea typeface="Calibri"/>
              <a:cs typeface="Calibri"/>
            </a:endParaRPr>
          </a:p>
        </p:txBody>
      </p:sp>
    </p:spTree>
    <p:extLst>
      <p:ext uri="{BB962C8B-B14F-4D97-AF65-F5344CB8AC3E}">
        <p14:creationId xmlns:p14="http://schemas.microsoft.com/office/powerpoint/2010/main" val="27761286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6033B3F-B9DC-41A4-A509-C677C2E10ECF}"/>
              </a:ext>
            </a:extLst>
          </p:cNvPr>
          <p:cNvSpPr>
            <a:spLocks noGrp="1"/>
          </p:cNvSpPr>
          <p:nvPr>
            <p:ph type="title"/>
          </p:nvPr>
        </p:nvSpPr>
        <p:spPr>
          <a:xfrm>
            <a:off x="1165836" y="547702"/>
            <a:ext cx="9466277" cy="746620"/>
          </a:xfrm>
        </p:spPr>
        <p:txBody>
          <a:bodyPr>
            <a:normAutofit/>
          </a:bodyPr>
          <a:lstStyle/>
          <a:p>
            <a:pPr algn="ctr"/>
            <a:r>
              <a:rPr lang="en-GB" dirty="0">
                <a:solidFill>
                  <a:srgbClr val="C00000"/>
                </a:solidFill>
              </a:rPr>
              <a:t>French/ Spanish</a:t>
            </a:r>
          </a:p>
        </p:txBody>
      </p:sp>
      <p:sp>
        <p:nvSpPr>
          <p:cNvPr id="7" name="Content Placeholder 2">
            <a:extLst>
              <a:ext uri="{FF2B5EF4-FFF2-40B4-BE49-F238E27FC236}">
                <a16:creationId xmlns:a16="http://schemas.microsoft.com/office/drawing/2014/main" id="{A550A903-7E4E-4CAF-8982-00C016398F83}"/>
              </a:ext>
            </a:extLst>
          </p:cNvPr>
          <p:cNvSpPr>
            <a:spLocks noGrp="1"/>
          </p:cNvSpPr>
          <p:nvPr>
            <p:ph idx="1"/>
          </p:nvPr>
        </p:nvSpPr>
        <p:spPr>
          <a:xfrm>
            <a:off x="697335" y="1737220"/>
            <a:ext cx="10797330" cy="4801678"/>
          </a:xfrm>
        </p:spPr>
        <p:txBody>
          <a:bodyPr>
            <a:normAutofit/>
          </a:bodyPr>
          <a:lstStyle/>
          <a:p>
            <a:r>
              <a:rPr lang="en-GB"/>
              <a:t>The GCSE course builds upon our KS3 curriculum</a:t>
            </a:r>
          </a:p>
          <a:p>
            <a:r>
              <a:rPr lang="en-GB"/>
              <a:t>A new GCSE based around 3 themes:</a:t>
            </a:r>
          </a:p>
          <a:p>
            <a:pPr>
              <a:buFont typeface="Wingdings" panose="05000000000000000000" pitchFamily="2" charset="2"/>
              <a:buChar char="Ø"/>
            </a:pPr>
            <a:r>
              <a:rPr lang="en-GB"/>
              <a:t> People and lifestyle</a:t>
            </a:r>
          </a:p>
          <a:p>
            <a:pPr>
              <a:buFont typeface="Wingdings" panose="05000000000000000000" pitchFamily="2" charset="2"/>
              <a:buChar char="Ø"/>
            </a:pPr>
            <a:r>
              <a:rPr lang="en-GB"/>
              <a:t>Popular culture</a:t>
            </a:r>
          </a:p>
          <a:p>
            <a:pPr>
              <a:buFont typeface="Wingdings" panose="05000000000000000000" pitchFamily="2" charset="2"/>
              <a:buChar char="Ø"/>
            </a:pPr>
            <a:r>
              <a:rPr lang="en-GB"/>
              <a:t>Communication and the world around us</a:t>
            </a:r>
          </a:p>
          <a:p>
            <a:endParaRPr lang="en-GB"/>
          </a:p>
          <a:p>
            <a:r>
              <a:rPr lang="en-GB"/>
              <a:t>Students will continue to develop their linguistic knowledge through studying these themes and exploring Francophone/Hispanic culture.</a:t>
            </a:r>
          </a:p>
          <a:p>
            <a:pPr marL="0" indent="0">
              <a:buNone/>
            </a:pPr>
            <a:endParaRPr lang="en-GB"/>
          </a:p>
        </p:txBody>
      </p:sp>
    </p:spTree>
    <p:extLst>
      <p:ext uri="{BB962C8B-B14F-4D97-AF65-F5344CB8AC3E}">
        <p14:creationId xmlns:p14="http://schemas.microsoft.com/office/powerpoint/2010/main" val="3060159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6033B3F-B9DC-41A4-A509-C677C2E10ECF}"/>
              </a:ext>
            </a:extLst>
          </p:cNvPr>
          <p:cNvSpPr>
            <a:spLocks noGrp="1"/>
          </p:cNvSpPr>
          <p:nvPr>
            <p:ph type="title"/>
          </p:nvPr>
        </p:nvSpPr>
        <p:spPr>
          <a:xfrm>
            <a:off x="1191236" y="0"/>
            <a:ext cx="9466277" cy="746620"/>
          </a:xfrm>
        </p:spPr>
        <p:txBody>
          <a:bodyPr>
            <a:normAutofit/>
          </a:bodyPr>
          <a:lstStyle/>
          <a:p>
            <a:pPr algn="ctr"/>
            <a:r>
              <a:rPr lang="en-GB" dirty="0">
                <a:solidFill>
                  <a:srgbClr val="C00000"/>
                </a:solidFill>
              </a:rPr>
              <a:t>French/ Spanish exams</a:t>
            </a:r>
          </a:p>
        </p:txBody>
      </p:sp>
      <p:sp>
        <p:nvSpPr>
          <p:cNvPr id="7" name="Content Placeholder 2">
            <a:extLst>
              <a:ext uri="{FF2B5EF4-FFF2-40B4-BE49-F238E27FC236}">
                <a16:creationId xmlns:a16="http://schemas.microsoft.com/office/drawing/2014/main" id="{A550A903-7E4E-4CAF-8982-00C016398F83}"/>
              </a:ext>
            </a:extLst>
          </p:cNvPr>
          <p:cNvSpPr>
            <a:spLocks noGrp="1"/>
          </p:cNvSpPr>
          <p:nvPr>
            <p:ph idx="1"/>
          </p:nvPr>
        </p:nvSpPr>
        <p:spPr>
          <a:xfrm>
            <a:off x="525709" y="808167"/>
            <a:ext cx="10797330" cy="4801678"/>
          </a:xfrm>
        </p:spPr>
        <p:txBody>
          <a:bodyPr>
            <a:normAutofit/>
          </a:bodyPr>
          <a:lstStyle/>
          <a:p>
            <a:pPr marL="0" indent="0">
              <a:buNone/>
            </a:pPr>
            <a:r>
              <a:rPr lang="en-GB"/>
              <a:t>There are 4 exams (listening, reading, writing and speaking) all exams are weighted equally, which mirrors our KS3 curriculum.</a:t>
            </a:r>
          </a:p>
          <a:p>
            <a:pPr marL="0" indent="0">
              <a:buNone/>
            </a:pPr>
            <a:r>
              <a:rPr lang="en-GB"/>
              <a:t> </a:t>
            </a:r>
          </a:p>
        </p:txBody>
      </p:sp>
      <p:graphicFrame>
        <p:nvGraphicFramePr>
          <p:cNvPr id="8" name="Table 7">
            <a:extLst>
              <a:ext uri="{FF2B5EF4-FFF2-40B4-BE49-F238E27FC236}">
                <a16:creationId xmlns:a16="http://schemas.microsoft.com/office/drawing/2014/main" id="{FE42FAA1-54AD-4D5B-A1FF-FAFE72E560C4}"/>
              </a:ext>
            </a:extLst>
          </p:cNvPr>
          <p:cNvGraphicFramePr>
            <a:graphicFrameLocks noGrp="1"/>
          </p:cNvGraphicFramePr>
          <p:nvPr>
            <p:extLst>
              <p:ext uri="{D42A27DB-BD31-4B8C-83A1-F6EECF244321}">
                <p14:modId xmlns:p14="http://schemas.microsoft.com/office/powerpoint/2010/main" val="3518315573"/>
              </p:ext>
            </p:extLst>
          </p:nvPr>
        </p:nvGraphicFramePr>
        <p:xfrm>
          <a:off x="560024" y="1811140"/>
          <a:ext cx="11071952" cy="4661206"/>
        </p:xfrm>
        <a:graphic>
          <a:graphicData uri="http://schemas.openxmlformats.org/drawingml/2006/table">
            <a:tbl>
              <a:tblPr firstRow="1" bandRow="1">
                <a:tableStyleId>{5C22544A-7EE6-4342-B048-85BDC9FD1C3A}</a:tableStyleId>
              </a:tblPr>
              <a:tblGrid>
                <a:gridCol w="2767988">
                  <a:extLst>
                    <a:ext uri="{9D8B030D-6E8A-4147-A177-3AD203B41FA5}">
                      <a16:colId xmlns:a16="http://schemas.microsoft.com/office/drawing/2014/main" val="2359799281"/>
                    </a:ext>
                  </a:extLst>
                </a:gridCol>
                <a:gridCol w="2767988">
                  <a:extLst>
                    <a:ext uri="{9D8B030D-6E8A-4147-A177-3AD203B41FA5}">
                      <a16:colId xmlns:a16="http://schemas.microsoft.com/office/drawing/2014/main" val="1185787184"/>
                    </a:ext>
                  </a:extLst>
                </a:gridCol>
                <a:gridCol w="2767988">
                  <a:extLst>
                    <a:ext uri="{9D8B030D-6E8A-4147-A177-3AD203B41FA5}">
                      <a16:colId xmlns:a16="http://schemas.microsoft.com/office/drawing/2014/main" val="1494042561"/>
                    </a:ext>
                  </a:extLst>
                </a:gridCol>
                <a:gridCol w="2767988">
                  <a:extLst>
                    <a:ext uri="{9D8B030D-6E8A-4147-A177-3AD203B41FA5}">
                      <a16:colId xmlns:a16="http://schemas.microsoft.com/office/drawing/2014/main" val="1022176458"/>
                    </a:ext>
                  </a:extLst>
                </a:gridCol>
              </a:tblGrid>
              <a:tr h="377354">
                <a:tc>
                  <a:txBody>
                    <a:bodyPr/>
                    <a:lstStyle/>
                    <a:p>
                      <a:r>
                        <a:rPr lang="en-GB" sz="1600" b="0">
                          <a:solidFill>
                            <a:schemeClr val="tx1"/>
                          </a:solidFill>
                          <a:latin typeface="+mn-lt"/>
                        </a:rPr>
                        <a:t>Listening  </a:t>
                      </a:r>
                    </a:p>
                  </a:txBody>
                  <a:tcPr/>
                </a:tc>
                <a:tc>
                  <a:txBody>
                    <a:bodyPr/>
                    <a:lstStyle/>
                    <a:p>
                      <a:r>
                        <a:rPr lang="en-GB" sz="1600" b="0">
                          <a:solidFill>
                            <a:schemeClr val="tx1"/>
                          </a:solidFill>
                          <a:latin typeface="+mn-lt"/>
                        </a:rPr>
                        <a:t>Reading</a:t>
                      </a:r>
                    </a:p>
                  </a:txBody>
                  <a:tcPr/>
                </a:tc>
                <a:tc>
                  <a:txBody>
                    <a:bodyPr/>
                    <a:lstStyle/>
                    <a:p>
                      <a:r>
                        <a:rPr lang="en-GB" sz="1600" b="0">
                          <a:solidFill>
                            <a:schemeClr val="tx1"/>
                          </a:solidFill>
                          <a:latin typeface="+mn-lt"/>
                        </a:rPr>
                        <a:t>Writing</a:t>
                      </a:r>
                    </a:p>
                  </a:txBody>
                  <a:tcPr/>
                </a:tc>
                <a:tc>
                  <a:txBody>
                    <a:bodyPr/>
                    <a:lstStyle/>
                    <a:p>
                      <a:r>
                        <a:rPr lang="en-GB" sz="1600" b="0">
                          <a:solidFill>
                            <a:schemeClr val="tx1"/>
                          </a:solidFill>
                          <a:latin typeface="+mn-lt"/>
                        </a:rPr>
                        <a:t>Speaking</a:t>
                      </a:r>
                    </a:p>
                  </a:txBody>
                  <a:tcPr/>
                </a:tc>
                <a:extLst>
                  <a:ext uri="{0D108BD9-81ED-4DB2-BD59-A6C34878D82A}">
                    <a16:rowId xmlns:a16="http://schemas.microsoft.com/office/drawing/2014/main" val="1175658042"/>
                  </a:ext>
                </a:extLst>
              </a:tr>
              <a:tr h="4283852">
                <a:tc>
                  <a:txBody>
                    <a:bodyPr/>
                    <a:lstStyle/>
                    <a:p>
                      <a:pPr marL="285750" indent="-285750">
                        <a:buFont typeface="Arial" panose="020B0604020202020204" pitchFamily="34" charset="0"/>
                        <a:buChar char="•"/>
                      </a:pPr>
                      <a:r>
                        <a:rPr lang="en-GB" sz="1600" b="0" i="0" kern="1200">
                          <a:solidFill>
                            <a:schemeClr val="dk1"/>
                          </a:solidFill>
                          <a:effectLst/>
                          <a:latin typeface="+mn-lt"/>
                          <a:ea typeface="+mn-ea"/>
                          <a:cs typeface="+mn-cs"/>
                        </a:rPr>
                        <a:t>Section A – listening comprehension questions in English, to be answered in English or non-verbally (32 marks at Foundation tier and 40 marks at Higher tier)</a:t>
                      </a:r>
                    </a:p>
                    <a:p>
                      <a:pPr marL="285750" indent="-285750">
                        <a:buFont typeface="Arial" panose="020B0604020202020204" pitchFamily="34" charset="0"/>
                        <a:buChar char="•"/>
                      </a:pPr>
                      <a:endParaRPr lang="en-GB" sz="1600" b="0" i="0" kern="1200">
                        <a:solidFill>
                          <a:schemeClr val="dk1"/>
                        </a:solidFill>
                        <a:effectLst/>
                        <a:latin typeface="+mn-lt"/>
                        <a:ea typeface="+mn-ea"/>
                        <a:cs typeface="+mn-cs"/>
                      </a:endParaRPr>
                    </a:p>
                    <a:p>
                      <a:pPr marL="285750" indent="-285750">
                        <a:buFont typeface="Arial" panose="020B0604020202020204" pitchFamily="34" charset="0"/>
                        <a:buChar char="•"/>
                      </a:pPr>
                      <a:r>
                        <a:rPr lang="en-GB" sz="1600" b="0" i="0" kern="1200">
                          <a:solidFill>
                            <a:schemeClr val="dk1"/>
                          </a:solidFill>
                          <a:effectLst/>
                          <a:latin typeface="+mn-lt"/>
                          <a:ea typeface="+mn-ea"/>
                          <a:cs typeface="+mn-cs"/>
                        </a:rPr>
                        <a:t>Section B – dictation where students transcribe short sentences, including a small number of words from outside the prescribed vocabulary list (8 marks at Foundation tier and 10 marks at Higher tier)</a:t>
                      </a:r>
                    </a:p>
                    <a:p>
                      <a:endParaRPr lang="en-GB" sz="1600"/>
                    </a:p>
                  </a:txBody>
                  <a:tcPr/>
                </a:tc>
                <a:tc>
                  <a:txBody>
                    <a:bodyPr/>
                    <a:lstStyle/>
                    <a:p>
                      <a:pPr marL="285750" indent="-285750">
                        <a:buFont typeface="Arial" panose="020B0604020202020204" pitchFamily="34" charset="0"/>
                        <a:buChar char="•"/>
                      </a:pPr>
                      <a:r>
                        <a:rPr lang="en-GB" sz="1600" b="0" i="0" kern="1200">
                          <a:solidFill>
                            <a:schemeClr val="dk1"/>
                          </a:solidFill>
                          <a:effectLst/>
                          <a:latin typeface="+mn-lt"/>
                          <a:ea typeface="+mn-ea"/>
                          <a:cs typeface="+mn-cs"/>
                        </a:rPr>
                        <a:t>Section A – reading comprehension questions in English, to be answered in English or non- verbally (40 marks)</a:t>
                      </a:r>
                    </a:p>
                    <a:p>
                      <a:pPr marL="285750" indent="-285750">
                        <a:buFont typeface="Arial" panose="020B0604020202020204" pitchFamily="34" charset="0"/>
                        <a:buChar char="•"/>
                      </a:pPr>
                      <a:endParaRPr lang="en-GB" sz="1600" b="0" i="0" kern="1200">
                        <a:solidFill>
                          <a:schemeClr val="dk1"/>
                        </a:solidFill>
                        <a:effectLst/>
                        <a:latin typeface="+mn-lt"/>
                        <a:ea typeface="+mn-ea"/>
                        <a:cs typeface="+mn-cs"/>
                      </a:endParaRPr>
                    </a:p>
                    <a:p>
                      <a:pPr marL="285750" indent="-285750">
                        <a:buFont typeface="Arial" panose="020B0604020202020204" pitchFamily="34" charset="0"/>
                        <a:buChar char="•"/>
                      </a:pPr>
                      <a:r>
                        <a:rPr lang="en-GB" sz="1600" b="0" i="0" kern="1200">
                          <a:solidFill>
                            <a:schemeClr val="dk1"/>
                          </a:solidFill>
                          <a:effectLst/>
                          <a:latin typeface="+mn-lt"/>
                          <a:ea typeface="+mn-ea"/>
                          <a:cs typeface="+mn-cs"/>
                        </a:rPr>
                        <a:t>Section B – translation from Spanish/French into English, minimum of 35 words at Foundation tier and 50 words at Higher tier (10 marks)</a:t>
                      </a:r>
                    </a:p>
                    <a:p>
                      <a:pPr marL="285750" indent="-285750">
                        <a:buFont typeface="Arial" panose="020B0604020202020204" pitchFamily="34" charset="0"/>
                        <a:buChar char="•"/>
                      </a:pPr>
                      <a:endParaRPr lang="en-GB" sz="1600"/>
                    </a:p>
                  </a:txBody>
                  <a:tcPr/>
                </a:tc>
                <a:tc>
                  <a:txBody>
                    <a:bodyPr/>
                    <a:lstStyle/>
                    <a:p>
                      <a:pPr marL="285750" indent="-285750">
                        <a:buFont typeface="Arial" panose="020B0604020202020204" pitchFamily="34" charset="0"/>
                        <a:buChar char="•"/>
                      </a:pPr>
                      <a:r>
                        <a:rPr lang="en-GB" sz="1600" b="0" i="0" kern="1200">
                          <a:solidFill>
                            <a:schemeClr val="dk1"/>
                          </a:solidFill>
                          <a:effectLst/>
                          <a:latin typeface="+mn-lt"/>
                          <a:ea typeface="+mn-ea"/>
                          <a:cs typeface="+mn-cs"/>
                        </a:rPr>
                        <a:t>Writing text in the language in a lexically and grammatically accurate way in response to simple and familiar stimuli</a:t>
                      </a:r>
                    </a:p>
                    <a:p>
                      <a:pPr marL="285750" indent="-285750">
                        <a:buFont typeface="Arial" panose="020B0604020202020204" pitchFamily="34" charset="0"/>
                        <a:buChar char="•"/>
                      </a:pPr>
                      <a:endParaRPr lang="en-GB" sz="1600" b="0" i="0" kern="1200">
                        <a:solidFill>
                          <a:schemeClr val="dk1"/>
                        </a:solidFill>
                        <a:effectLst/>
                        <a:latin typeface="+mn-lt"/>
                        <a:ea typeface="+mn-ea"/>
                        <a:cs typeface="+mn-cs"/>
                      </a:endParaRPr>
                    </a:p>
                    <a:p>
                      <a:pPr marL="285750" indent="-285750">
                        <a:buFont typeface="Arial" panose="020B0604020202020204" pitchFamily="34" charset="0"/>
                        <a:buChar char="•"/>
                      </a:pPr>
                      <a:r>
                        <a:rPr lang="en-GB" sz="1600" b="0" i="0" kern="1200">
                          <a:solidFill>
                            <a:schemeClr val="dk1"/>
                          </a:solidFill>
                          <a:effectLst/>
                          <a:latin typeface="+mn-lt"/>
                          <a:ea typeface="+mn-ea"/>
                          <a:cs typeface="+mn-cs"/>
                        </a:rPr>
                        <a:t>Translating from English into Spanish</a:t>
                      </a:r>
                    </a:p>
                    <a:p>
                      <a:pPr marL="285750" indent="-285750">
                        <a:buFont typeface="Arial" panose="020B0604020202020204" pitchFamily="34" charset="0"/>
                        <a:buChar char="•"/>
                      </a:pPr>
                      <a:endParaRPr lang="en-GB" sz="1600"/>
                    </a:p>
                  </a:txBody>
                  <a:tcPr/>
                </a:tc>
                <a:tc>
                  <a:txBody>
                    <a:bodyPr/>
                    <a:lstStyle/>
                    <a:p>
                      <a:pPr marL="285750" indent="-285750">
                        <a:buFont typeface="Arial" panose="020B0604020202020204" pitchFamily="34" charset="0"/>
                        <a:buChar char="•"/>
                      </a:pPr>
                      <a:r>
                        <a:rPr lang="en-GB" sz="1600" b="0" i="0" kern="1200">
                          <a:solidFill>
                            <a:schemeClr val="dk1"/>
                          </a:solidFill>
                          <a:effectLst/>
                          <a:latin typeface="+mn-lt"/>
                          <a:ea typeface="+mn-ea"/>
                          <a:cs typeface="+mn-cs"/>
                        </a:rPr>
                        <a:t>Role-play – 10 marks</a:t>
                      </a:r>
                    </a:p>
                    <a:p>
                      <a:pPr marL="285750" indent="-285750">
                        <a:buFont typeface="Arial" panose="020B0604020202020204" pitchFamily="34" charset="0"/>
                        <a:buChar char="•"/>
                      </a:pPr>
                      <a:r>
                        <a:rPr lang="en-GB" sz="1600" b="0" i="0" kern="1200">
                          <a:solidFill>
                            <a:schemeClr val="dk1"/>
                          </a:solidFill>
                          <a:effectLst/>
                          <a:latin typeface="+mn-lt"/>
                          <a:ea typeface="+mn-ea"/>
                          <a:cs typeface="+mn-cs"/>
                        </a:rPr>
                        <a:t>Reading aloud task (around 50 words of text) and short conversation </a:t>
                      </a:r>
                    </a:p>
                    <a:p>
                      <a:pPr marL="285750" indent="-285750">
                        <a:buFont typeface="Arial" panose="020B0604020202020204" pitchFamily="34" charset="0"/>
                        <a:buChar char="•"/>
                      </a:pPr>
                      <a:r>
                        <a:rPr lang="en-GB" sz="1600" b="0" i="0" kern="1200">
                          <a:solidFill>
                            <a:schemeClr val="dk1"/>
                          </a:solidFill>
                          <a:effectLst/>
                          <a:latin typeface="+mn-lt"/>
                          <a:ea typeface="+mn-ea"/>
                          <a:cs typeface="+mn-cs"/>
                        </a:rPr>
                        <a:t>Photo card discussion</a:t>
                      </a:r>
                    </a:p>
                    <a:p>
                      <a:pPr marL="285750" indent="-285750">
                        <a:buFont typeface="Arial" panose="020B0604020202020204" pitchFamily="34" charset="0"/>
                        <a:buChar char="•"/>
                      </a:pPr>
                      <a:r>
                        <a:rPr lang="en-GB" sz="1600" b="0" i="0" kern="1200">
                          <a:solidFill>
                            <a:schemeClr val="dk1"/>
                          </a:solidFill>
                          <a:effectLst/>
                          <a:latin typeface="+mn-lt"/>
                          <a:ea typeface="+mn-ea"/>
                          <a:cs typeface="+mn-cs"/>
                        </a:rPr>
                        <a:t>Response to the content of the photos on the card</a:t>
                      </a:r>
                    </a:p>
                    <a:p>
                      <a:pPr marL="285750" indent="-285750">
                        <a:buFont typeface="Arial" panose="020B0604020202020204" pitchFamily="34" charset="0"/>
                        <a:buChar char="•"/>
                      </a:pPr>
                      <a:r>
                        <a:rPr lang="en-GB" sz="1600" b="0" i="0" kern="1200">
                          <a:solidFill>
                            <a:schemeClr val="dk1"/>
                          </a:solidFill>
                          <a:effectLst/>
                          <a:latin typeface="+mn-lt"/>
                          <a:ea typeface="+mn-ea"/>
                          <a:cs typeface="+mn-cs"/>
                        </a:rPr>
                        <a:t>Unprepared conversation</a:t>
                      </a:r>
                      <a:endParaRPr lang="en-GB" sz="1400"/>
                    </a:p>
                  </a:txBody>
                  <a:tcPr/>
                </a:tc>
                <a:extLst>
                  <a:ext uri="{0D108BD9-81ED-4DB2-BD59-A6C34878D82A}">
                    <a16:rowId xmlns:a16="http://schemas.microsoft.com/office/drawing/2014/main" val="585983318"/>
                  </a:ext>
                </a:extLst>
              </a:tr>
            </a:tbl>
          </a:graphicData>
        </a:graphic>
      </p:graphicFrame>
    </p:spTree>
    <p:extLst>
      <p:ext uri="{BB962C8B-B14F-4D97-AF65-F5344CB8AC3E}">
        <p14:creationId xmlns:p14="http://schemas.microsoft.com/office/powerpoint/2010/main" val="1767246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A90CE-E007-4063-AF16-13F348A5A723}"/>
              </a:ext>
            </a:extLst>
          </p:cNvPr>
          <p:cNvSpPr>
            <a:spLocks noGrp="1"/>
          </p:cNvSpPr>
          <p:nvPr>
            <p:ph type="title"/>
          </p:nvPr>
        </p:nvSpPr>
        <p:spPr/>
        <p:txBody>
          <a:bodyPr>
            <a:normAutofit/>
          </a:bodyPr>
          <a:lstStyle/>
          <a:p>
            <a:pPr algn="ctr"/>
            <a:r>
              <a:rPr lang="en-GB" dirty="0">
                <a:solidFill>
                  <a:srgbClr val="C00000"/>
                </a:solidFill>
              </a:rPr>
              <a:t>Making option choices</a:t>
            </a:r>
          </a:p>
        </p:txBody>
      </p:sp>
      <p:sp>
        <p:nvSpPr>
          <p:cNvPr id="3" name="Content Placeholder 2">
            <a:extLst>
              <a:ext uri="{FF2B5EF4-FFF2-40B4-BE49-F238E27FC236}">
                <a16:creationId xmlns:a16="http://schemas.microsoft.com/office/drawing/2014/main" id="{728467D4-BB1F-4D89-B510-10272B4753C3}"/>
              </a:ext>
            </a:extLst>
          </p:cNvPr>
          <p:cNvSpPr>
            <a:spLocks noGrp="1"/>
          </p:cNvSpPr>
          <p:nvPr>
            <p:ph idx="1"/>
          </p:nvPr>
        </p:nvSpPr>
        <p:spPr/>
        <p:txBody>
          <a:bodyPr/>
          <a:lstStyle/>
          <a:p>
            <a:r>
              <a:rPr lang="en-GB"/>
              <a:t>Choose from the subjects you enjoy and are strongest at</a:t>
            </a:r>
          </a:p>
          <a:p>
            <a:r>
              <a:rPr lang="en-GB"/>
              <a:t>Aim for breadth/ balance in your choice of subjects</a:t>
            </a:r>
          </a:p>
          <a:p>
            <a:r>
              <a:rPr lang="en-GB"/>
              <a:t>Keep options open in terms of university/ career aspirations</a:t>
            </a:r>
          </a:p>
          <a:p>
            <a:r>
              <a:rPr lang="en-GB"/>
              <a:t>Find out as much as possible about the course in each subject</a:t>
            </a:r>
          </a:p>
          <a:p>
            <a:r>
              <a:rPr lang="en-GB"/>
              <a:t>Speak to your teachers and get their advice</a:t>
            </a:r>
          </a:p>
          <a:p>
            <a:r>
              <a:rPr lang="en-GB"/>
              <a:t>Avoid choosing a subject just because your friends are doing it</a:t>
            </a:r>
          </a:p>
        </p:txBody>
      </p:sp>
    </p:spTree>
    <p:extLst>
      <p:ext uri="{BB962C8B-B14F-4D97-AF65-F5344CB8AC3E}">
        <p14:creationId xmlns:p14="http://schemas.microsoft.com/office/powerpoint/2010/main" val="6011067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BFDF2-CA98-4B34-A2DB-5579A92456CE}"/>
              </a:ext>
            </a:extLst>
          </p:cNvPr>
          <p:cNvSpPr>
            <a:spLocks noGrp="1"/>
          </p:cNvSpPr>
          <p:nvPr>
            <p:ph type="title"/>
          </p:nvPr>
        </p:nvSpPr>
        <p:spPr/>
        <p:txBody>
          <a:bodyPr/>
          <a:lstStyle/>
          <a:p>
            <a:pPr algn="ctr"/>
            <a:r>
              <a:rPr lang="en-GB">
                <a:solidFill>
                  <a:srgbClr val="C00000"/>
                </a:solidFill>
              </a:rPr>
              <a:t>Next steps…</a:t>
            </a:r>
          </a:p>
        </p:txBody>
      </p:sp>
      <p:sp>
        <p:nvSpPr>
          <p:cNvPr id="3" name="Content Placeholder 2">
            <a:extLst>
              <a:ext uri="{FF2B5EF4-FFF2-40B4-BE49-F238E27FC236}">
                <a16:creationId xmlns:a16="http://schemas.microsoft.com/office/drawing/2014/main" id="{8E17B018-C909-4FAA-9B8F-99A6D25B290B}"/>
              </a:ext>
            </a:extLst>
          </p:cNvPr>
          <p:cNvSpPr>
            <a:spLocks noGrp="1"/>
          </p:cNvSpPr>
          <p:nvPr>
            <p:ph idx="1"/>
          </p:nvPr>
        </p:nvSpPr>
        <p:spPr/>
        <p:txBody>
          <a:bodyPr vert="horz" lIns="91440" tIns="45720" rIns="91440" bIns="45720" rtlCol="0" anchor="t">
            <a:normAutofit/>
          </a:bodyPr>
          <a:lstStyle/>
          <a:p>
            <a:r>
              <a:rPr lang="en-GB" dirty="0"/>
              <a:t>Attend the </a:t>
            </a:r>
            <a:r>
              <a:rPr lang="en-GB" b="1" dirty="0"/>
              <a:t>15-minute </a:t>
            </a:r>
            <a:r>
              <a:rPr lang="en-GB" dirty="0"/>
              <a:t>talks for the subjects you are interested in</a:t>
            </a:r>
          </a:p>
          <a:p>
            <a:r>
              <a:rPr lang="en-GB" dirty="0"/>
              <a:t>Ask any questions/ gather as much information as possible</a:t>
            </a:r>
            <a:endParaRPr lang="en-GB" dirty="0">
              <a:ea typeface="Calibri"/>
              <a:cs typeface="Calibri"/>
            </a:endParaRPr>
          </a:p>
          <a:p>
            <a:r>
              <a:rPr lang="en-GB" dirty="0"/>
              <a:t>Read the course information in the Options booklet</a:t>
            </a:r>
            <a:endParaRPr lang="en-GB" dirty="0">
              <a:ea typeface="Calibri"/>
              <a:cs typeface="Calibri"/>
            </a:endParaRPr>
          </a:p>
          <a:p>
            <a:r>
              <a:rPr lang="en-GB" dirty="0"/>
              <a:t>E-mail any general questions to </a:t>
            </a:r>
            <a:r>
              <a:rPr lang="en-GB" dirty="0">
                <a:hlinkClick r:id="rId2"/>
              </a:rPr>
              <a:t>mrdsweeney@st-ambrosecollege.org.uk</a:t>
            </a:r>
            <a:endParaRPr lang="en-GB" dirty="0"/>
          </a:p>
          <a:p>
            <a:r>
              <a:rPr lang="en-GB" dirty="0"/>
              <a:t>Complete the online form (via link in Options booklet) – must be submitted by </a:t>
            </a:r>
            <a:r>
              <a:rPr lang="en-GB" dirty="0">
                <a:solidFill>
                  <a:srgbClr val="000000"/>
                </a:solidFill>
              </a:rPr>
              <a:t> </a:t>
            </a:r>
            <a:r>
              <a:rPr lang="en-GB" u="sng" dirty="0">
                <a:solidFill>
                  <a:srgbClr val="C00000"/>
                </a:solidFill>
              </a:rPr>
              <a:t>Friday 6th March 2026</a:t>
            </a:r>
            <a:endParaRPr lang="en-GB" u="sng" dirty="0">
              <a:solidFill>
                <a:srgbClr val="C00000"/>
              </a:solidFill>
              <a:ea typeface="Calibri"/>
              <a:cs typeface="Calibri"/>
            </a:endParaRPr>
          </a:p>
          <a:p>
            <a:r>
              <a:rPr lang="en-GB" dirty="0"/>
              <a:t>Choices will be analysed against the data to ensure that they are appropriate. The final decision lies with the school</a:t>
            </a:r>
            <a:endParaRPr lang="en-GB" dirty="0">
              <a:ea typeface="Calibri"/>
              <a:cs typeface="Calibri"/>
            </a:endParaRPr>
          </a:p>
        </p:txBody>
      </p:sp>
    </p:spTree>
    <p:extLst>
      <p:ext uri="{BB962C8B-B14F-4D97-AF65-F5344CB8AC3E}">
        <p14:creationId xmlns:p14="http://schemas.microsoft.com/office/powerpoint/2010/main" val="2223978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white text with blue text&#10;&#10;AI-generated content may be incorrect.">
            <a:extLst>
              <a:ext uri="{FF2B5EF4-FFF2-40B4-BE49-F238E27FC236}">
                <a16:creationId xmlns:a16="http://schemas.microsoft.com/office/drawing/2014/main" id="{941749CB-9948-42AD-7C36-199D66C7BC42}"/>
              </a:ext>
            </a:extLst>
          </p:cNvPr>
          <p:cNvPicPr>
            <a:picLocks noChangeAspect="1"/>
          </p:cNvPicPr>
          <p:nvPr/>
        </p:nvPicPr>
        <p:blipFill>
          <a:blip r:embed="rId2"/>
          <a:stretch>
            <a:fillRect/>
          </a:stretch>
        </p:blipFill>
        <p:spPr>
          <a:xfrm>
            <a:off x="2318810" y="523469"/>
            <a:ext cx="7554379" cy="5811061"/>
          </a:xfrm>
          <a:prstGeom prst="rect">
            <a:avLst/>
          </a:prstGeom>
          <a:ln w="57150">
            <a:solidFill>
              <a:schemeClr val="accent1"/>
            </a:solidFill>
          </a:ln>
        </p:spPr>
      </p:pic>
    </p:spTree>
    <p:extLst>
      <p:ext uri="{BB962C8B-B14F-4D97-AF65-F5344CB8AC3E}">
        <p14:creationId xmlns:p14="http://schemas.microsoft.com/office/powerpoint/2010/main" val="2974514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 Templates.pptx" id="{784BA942-5C62-4A8A-B836-4C06432778B8}" vid="{27C2C81F-0718-445B-84EF-814C4AEF4268}"/>
    </a:ext>
  </a:extLst>
</a:theme>
</file>

<file path=docProps/app.xml><?xml version="1.0" encoding="utf-8"?>
<Properties xmlns="http://schemas.openxmlformats.org/officeDocument/2006/extended-properties" xmlns:vt="http://schemas.openxmlformats.org/officeDocument/2006/docPropsVTypes">
  <TotalTime>20</TotalTime>
  <Words>2116</Words>
  <Application>Microsoft Office PowerPoint</Application>
  <PresentationFormat>Widescreen</PresentationFormat>
  <Paragraphs>232</Paragraphs>
  <Slides>27</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27</vt:i4>
      </vt:variant>
    </vt:vector>
  </HeadingPairs>
  <TitlesOfParts>
    <vt:vector size="33" baseType="lpstr">
      <vt:lpstr>Arial</vt:lpstr>
      <vt:lpstr>Calibri</vt:lpstr>
      <vt:lpstr>Calibri Light</vt:lpstr>
      <vt:lpstr>Wingdings</vt:lpstr>
      <vt:lpstr>Office Theme</vt:lpstr>
      <vt:lpstr>1_Office Theme</vt:lpstr>
      <vt:lpstr>Year 9 Options Evening</vt:lpstr>
      <vt:lpstr>Opening prayer</vt:lpstr>
      <vt:lpstr>Our vision  "Do not allow yourselves to become narrow." Pope Benedict</vt:lpstr>
      <vt:lpstr>Wider context</vt:lpstr>
      <vt:lpstr>Our curriculum model</vt:lpstr>
      <vt:lpstr>PowerPoint Presentation</vt:lpstr>
      <vt:lpstr>Option Pathways</vt:lpstr>
      <vt:lpstr>Option Pathway 1</vt:lpstr>
      <vt:lpstr>Option Pathway 2</vt:lpstr>
      <vt:lpstr>PowerPoint Presentation</vt:lpstr>
      <vt:lpstr>PowerPoint Presentation</vt:lpstr>
      <vt:lpstr>Please note:</vt:lpstr>
      <vt:lpstr>Triple or Trilogy Science?</vt:lpstr>
      <vt:lpstr>Mathematical Requirements</vt:lpstr>
      <vt:lpstr>Required Practicals</vt:lpstr>
      <vt:lpstr>Examinations</vt:lpstr>
      <vt:lpstr>Three Separate Sciences</vt:lpstr>
      <vt:lpstr>GCSE COMBINED SCIENCE: TRILOGY</vt:lpstr>
      <vt:lpstr>SUPPORT AND RESOURCES</vt:lpstr>
      <vt:lpstr>CONSIDERATIONS</vt:lpstr>
      <vt:lpstr>Languages at GCSE</vt:lpstr>
      <vt:lpstr>Languages</vt:lpstr>
      <vt:lpstr>French/ Spanish</vt:lpstr>
      <vt:lpstr>French/ Spanish exams</vt:lpstr>
      <vt:lpstr>Making option choices</vt:lpstr>
      <vt:lpstr>Next steps…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M Hill (St Ambrose College)</dc:creator>
  <cp:lastModifiedBy>Mrs S Hamnett (St Ambrose College)</cp:lastModifiedBy>
  <cp:revision>210</cp:revision>
  <cp:lastPrinted>2024-02-22T16:55:15Z</cp:lastPrinted>
  <dcterms:created xsi:type="dcterms:W3CDTF">2023-02-19T07:59:33Z</dcterms:created>
  <dcterms:modified xsi:type="dcterms:W3CDTF">2026-02-04T14:58:22Z</dcterms:modified>
</cp:coreProperties>
</file>