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761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90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3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29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33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584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91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12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2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58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6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44CBA-467C-4F72-BB36-DFC967A14375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289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bonding-structure-properties-of-matter/" TargetMode="External"/><Relationship Id="rId2" Type="http://schemas.openxmlformats.org/officeDocument/2006/relationships/hyperlink" Target="https://www.youtube.com/watch?v=YpEQ-NWxKBc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907145" y="262432"/>
            <a:ext cx="2225186" cy="53302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Properties of Covalent substances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77634" y="673033"/>
            <a:ext cx="1575318" cy="4090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2.3 Properties of Ionic Substances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7634" y="131694"/>
            <a:ext cx="2800202" cy="33925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C2.2 Structure and Bonding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3732205" y="1783473"/>
            <a:ext cx="1917714" cy="54314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Polymers are solids at room temperature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103930" y="1129973"/>
            <a:ext cx="1497172" cy="6875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Ionic compounds have high melting and boiling points </a:t>
            </a:r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1855558" y="3758472"/>
            <a:ext cx="1644892" cy="67742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bigger the size of the molecule the higher the melting and boiling point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03D5905-8804-4D18-AC11-9044C51D68C5}"/>
              </a:ext>
            </a:extLst>
          </p:cNvPr>
          <p:cNvSpPr/>
          <p:nvPr/>
        </p:nvSpPr>
        <p:spPr>
          <a:xfrm>
            <a:off x="102349" y="4247777"/>
            <a:ext cx="1500333" cy="6999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Only conduct electricity when melted or dissolved in water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7A1A678-BF9D-467F-A96A-C28E21014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32" y="1889440"/>
            <a:ext cx="662877" cy="5574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6CAE05-0D5E-4D5C-8CC4-F61D925D3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0" y="1828731"/>
            <a:ext cx="538920" cy="573971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B26D6218-13B4-463F-A1E5-80002BAE2A24}"/>
              </a:ext>
            </a:extLst>
          </p:cNvPr>
          <p:cNvSpPr txBox="1"/>
          <p:nvPr/>
        </p:nvSpPr>
        <p:spPr>
          <a:xfrm>
            <a:off x="46842" y="2463971"/>
            <a:ext cx="158381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…they are giant structures of atoms (giant ionic lattice) with </a:t>
            </a:r>
            <a:r>
              <a:rPr lang="en-GB" sz="1000" b="1" dirty="0"/>
              <a:t>strong electrostatic forces </a:t>
            </a:r>
            <a:r>
              <a:rPr lang="en-GB" sz="1000" dirty="0"/>
              <a:t>of attraction in </a:t>
            </a:r>
            <a:r>
              <a:rPr lang="en-GB" sz="1000" b="1" dirty="0"/>
              <a:t>ALL DIRECTIONS </a:t>
            </a:r>
            <a:r>
              <a:rPr lang="en-GB" sz="1000" dirty="0"/>
              <a:t>between oppositely charged ions.</a:t>
            </a:r>
          </a:p>
          <a:p>
            <a:endParaRPr lang="en-GB" sz="1000" dirty="0"/>
          </a:p>
          <a:p>
            <a:r>
              <a:rPr lang="en-GB" sz="1000" dirty="0"/>
              <a:t>A large amount of </a:t>
            </a:r>
            <a:r>
              <a:rPr lang="en-GB" sz="1000" b="1" dirty="0"/>
              <a:t>energy </a:t>
            </a:r>
            <a:r>
              <a:rPr lang="en-GB" sz="1000" dirty="0"/>
              <a:t>is needed to break the many strong bonds.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BB23D8E-BDBE-469C-AB9A-D65FF0117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09" y="5616649"/>
            <a:ext cx="1440303" cy="108798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00988D-A626-463B-B55B-58C6C9E66DC6}"/>
              </a:ext>
            </a:extLst>
          </p:cNvPr>
          <p:cNvSpPr/>
          <p:nvPr/>
        </p:nvSpPr>
        <p:spPr>
          <a:xfrm>
            <a:off x="82515" y="4980893"/>
            <a:ext cx="132214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0" dirty="0">
                <a:solidFill>
                  <a:prstClr val="black"/>
                </a:solidFill>
              </a:rPr>
              <a:t>…the </a:t>
            </a:r>
            <a:r>
              <a:rPr lang="en-GB" sz="1200" b="1" dirty="0">
                <a:solidFill>
                  <a:prstClr val="black"/>
                </a:solidFill>
              </a:rPr>
              <a:t>ions are free </a:t>
            </a:r>
            <a:r>
              <a:rPr lang="en-GB" sz="1100" dirty="0">
                <a:solidFill>
                  <a:prstClr val="black"/>
                </a:solidFill>
              </a:rPr>
              <a:t>to move and so charge can flow.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207AE15-1F83-425A-B647-EAD624E6007A}"/>
              </a:ext>
            </a:extLst>
          </p:cNvPr>
          <p:cNvSpPr/>
          <p:nvPr/>
        </p:nvSpPr>
        <p:spPr>
          <a:xfrm>
            <a:off x="2005472" y="1053371"/>
            <a:ext cx="1449704" cy="43591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2.4 Small molecules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64" name="Arrow: Down 63">
            <a:extLst>
              <a:ext uri="{FF2B5EF4-FFF2-40B4-BE49-F238E27FC236}">
                <a16:creationId xmlns:a16="http://schemas.microsoft.com/office/drawing/2014/main" id="{3E3DFFB2-491C-4F59-8BE7-0CE5B8E5402C}"/>
              </a:ext>
            </a:extLst>
          </p:cNvPr>
          <p:cNvSpPr/>
          <p:nvPr/>
        </p:nvSpPr>
        <p:spPr>
          <a:xfrm rot="2666413">
            <a:off x="3185168" y="665031"/>
            <a:ext cx="54077" cy="405537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1030F52-2EB6-4908-98C5-CA1C4EA48799}"/>
              </a:ext>
            </a:extLst>
          </p:cNvPr>
          <p:cNvSpPr/>
          <p:nvPr/>
        </p:nvSpPr>
        <p:spPr>
          <a:xfrm>
            <a:off x="5224420" y="1207980"/>
            <a:ext cx="1622151" cy="43591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2.6 Giant Structures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28BEF24-0557-4EAE-9362-A4AF39BB82D1}"/>
              </a:ext>
            </a:extLst>
          </p:cNvPr>
          <p:cNvSpPr/>
          <p:nvPr/>
        </p:nvSpPr>
        <p:spPr>
          <a:xfrm>
            <a:off x="1889278" y="1613041"/>
            <a:ext cx="1563647" cy="70334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Small molecules </a:t>
            </a:r>
            <a:r>
              <a:rPr lang="en-GB" sz="1050" dirty="0">
                <a:solidFill>
                  <a:schemeClr val="tx1"/>
                </a:solidFill>
              </a:rPr>
              <a:t>have relatively low melting and boiling points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350839E-8BEC-4728-A6AC-BF5B15124A98}"/>
              </a:ext>
            </a:extLst>
          </p:cNvPr>
          <p:cNvSpPr/>
          <p:nvPr/>
        </p:nvSpPr>
        <p:spPr>
          <a:xfrm>
            <a:off x="1900272" y="5183214"/>
            <a:ext cx="1541657" cy="67742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Don’t conduct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3B22287-7BBB-474A-A4B8-C97B09F4EEAA}"/>
              </a:ext>
            </a:extLst>
          </p:cNvPr>
          <p:cNvSpPr/>
          <p:nvPr/>
        </p:nvSpPr>
        <p:spPr>
          <a:xfrm>
            <a:off x="5859546" y="1765703"/>
            <a:ext cx="1917714" cy="69466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Giant covalent compounds have high melting and boiling points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692154C9-5AA4-4524-810B-3EA5F8449407}"/>
              </a:ext>
            </a:extLst>
          </p:cNvPr>
          <p:cNvSpPr/>
          <p:nvPr/>
        </p:nvSpPr>
        <p:spPr>
          <a:xfrm>
            <a:off x="3629198" y="3049496"/>
            <a:ext cx="1536672" cy="106511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Diamond is very hard, has a very high melting and boiling point and doesn’t conduct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7D0A827-45EF-4D0C-9088-C2B27BA3922D}"/>
              </a:ext>
            </a:extLst>
          </p:cNvPr>
          <p:cNvSpPr/>
          <p:nvPr/>
        </p:nvSpPr>
        <p:spPr>
          <a:xfrm>
            <a:off x="3698577" y="4891261"/>
            <a:ext cx="1567099" cy="1065116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Graphite is very hard, has a very high melting and boiling point and does conduct electricity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08EB678F-5639-4BED-863D-475EED2AE233}"/>
              </a:ext>
            </a:extLst>
          </p:cNvPr>
          <p:cNvSpPr/>
          <p:nvPr/>
        </p:nvSpPr>
        <p:spPr>
          <a:xfrm>
            <a:off x="5833878" y="3017069"/>
            <a:ext cx="1793330" cy="1065116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Graphene is strong, light and an excellent conductor of thermal energy and electricity.  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3786A64-04B7-44FE-8C57-3A37E9A16FF0}"/>
              </a:ext>
            </a:extLst>
          </p:cNvPr>
          <p:cNvSpPr/>
          <p:nvPr/>
        </p:nvSpPr>
        <p:spPr>
          <a:xfrm>
            <a:off x="5684940" y="4850262"/>
            <a:ext cx="1626976" cy="12058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Fullerenes (e.g. carbon nanotubes) are extremely strong and are excellent conductors of thermal energy and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929220" y="561774"/>
            <a:ext cx="1826379" cy="6282523"/>
            <a:chOff x="223885" y="551846"/>
            <a:chExt cx="1826379" cy="628252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338086" y="2033763"/>
              <a:ext cx="1315673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Can be bent or shaped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223885" y="551846"/>
              <a:ext cx="1826379" cy="39857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2.7 Properties of Metallic Substances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48D62B6-12C7-490A-B5F7-3D2EAF2507CD}"/>
                </a:ext>
              </a:extLst>
            </p:cNvPr>
            <p:cNvSpPr/>
            <p:nvPr/>
          </p:nvSpPr>
          <p:spPr>
            <a:xfrm>
              <a:off x="453212" y="3339728"/>
              <a:ext cx="1241987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Alloys are harder than pure metals 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B5B6943-053F-4708-9D43-A31145A06B7F}"/>
                </a:ext>
              </a:extLst>
            </p:cNvPr>
            <p:cNvSpPr/>
            <p:nvPr/>
          </p:nvSpPr>
          <p:spPr>
            <a:xfrm>
              <a:off x="322111" y="5348240"/>
              <a:ext cx="938641" cy="78483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Metals are good conductors of electricity and thermal energy 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AC9E35A-9B83-4669-90CC-B2B3506C376D}"/>
                </a:ext>
              </a:extLst>
            </p:cNvPr>
            <p:cNvSpPr/>
            <p:nvPr/>
          </p:nvSpPr>
          <p:spPr>
            <a:xfrm>
              <a:off x="330823" y="980522"/>
              <a:ext cx="1448955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Metals have high melting and boiling points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CD1FE49-4AC1-46A0-867C-8CCA267078C3}"/>
                </a:ext>
              </a:extLst>
            </p:cNvPr>
            <p:cNvSpPr txBox="1"/>
            <p:nvPr/>
          </p:nvSpPr>
          <p:spPr>
            <a:xfrm>
              <a:off x="298248" y="1478636"/>
              <a:ext cx="169487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…they are </a:t>
              </a:r>
              <a:r>
                <a:rPr lang="en-GB" sz="1000" b="1" dirty="0"/>
                <a:t>giant structures </a:t>
              </a:r>
              <a:r>
                <a:rPr lang="en-GB" sz="1000" dirty="0"/>
                <a:t>of atoms with </a:t>
              </a:r>
              <a:r>
                <a:rPr lang="en-GB" sz="1000" b="1" dirty="0"/>
                <a:t>strong metallic bonding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F19098-D0A9-4E51-8EC0-1B0148676FD0}"/>
                </a:ext>
              </a:extLst>
            </p:cNvPr>
            <p:cNvSpPr/>
            <p:nvPr/>
          </p:nvSpPr>
          <p:spPr>
            <a:xfrm>
              <a:off x="295685" y="2404224"/>
              <a:ext cx="1067097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…atoms are arranged in </a:t>
              </a:r>
              <a:r>
                <a:rPr lang="en-GB" sz="1050" b="1" dirty="0"/>
                <a:t>LAYERS</a:t>
              </a:r>
              <a:r>
                <a:rPr lang="en-GB" sz="1050" dirty="0"/>
                <a:t> which can </a:t>
              </a:r>
              <a:r>
                <a:rPr lang="en-GB" sz="1050" b="1" dirty="0"/>
                <a:t>SLIDE</a:t>
              </a:r>
              <a:r>
                <a:rPr lang="en-GB" sz="1050" dirty="0"/>
                <a:t> over each other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1AD4F61-80D0-415F-BCDA-2D162A3501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34457" y="3624316"/>
              <a:ext cx="601940" cy="380173"/>
            </a:xfrm>
            <a:prstGeom prst="rect">
              <a:avLst/>
            </a:prstGeom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FCB8BF4-CFFE-4D85-8658-BC579FDA515A}"/>
                </a:ext>
              </a:extLst>
            </p:cNvPr>
            <p:cNvSpPr/>
            <p:nvPr/>
          </p:nvSpPr>
          <p:spPr>
            <a:xfrm>
              <a:off x="338086" y="4064710"/>
              <a:ext cx="1434431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900" dirty="0"/>
                <a:t>Alloys are a mixture of two or more elements, at least one of which is a metal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223B6A33-350A-4E73-A3B1-8F3B72F5C204}"/>
                </a:ext>
              </a:extLst>
            </p:cNvPr>
            <p:cNvSpPr/>
            <p:nvPr/>
          </p:nvSpPr>
          <p:spPr>
            <a:xfrm>
              <a:off x="285862" y="4641600"/>
              <a:ext cx="1560562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…the layers are </a:t>
              </a:r>
              <a:r>
                <a:rPr lang="en-GB" sz="1050" b="1" dirty="0"/>
                <a:t>DISTORTED</a:t>
              </a:r>
              <a:r>
                <a:rPr lang="en-GB" sz="1050" dirty="0"/>
                <a:t> so can’t slide over each other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6F79375-B8BE-4DD6-9BCE-42F7B78B46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0752" y="5348240"/>
              <a:ext cx="650440" cy="801854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FA411ACF-09F9-407A-8766-B4C700565B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57534" r="1307"/>
            <a:stretch/>
          </p:blipFill>
          <p:spPr>
            <a:xfrm>
              <a:off x="1295204" y="2633215"/>
              <a:ext cx="648503" cy="423207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2FE74F3-C290-46DC-9B47-C598D166AFBA}"/>
                </a:ext>
              </a:extLst>
            </p:cNvPr>
            <p:cNvSpPr/>
            <p:nvPr/>
          </p:nvSpPr>
          <p:spPr>
            <a:xfrm>
              <a:off x="241111" y="6257288"/>
              <a:ext cx="1809153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…the </a:t>
              </a:r>
              <a:r>
                <a:rPr lang="en-GB" sz="1050" b="1" dirty="0"/>
                <a:t>electrons are free </a:t>
              </a:r>
              <a:r>
                <a:rPr lang="en-GB" sz="1050" dirty="0"/>
                <a:t>to move and carry thermal energy and charge</a:t>
              </a:r>
            </a:p>
          </p:txBody>
        </p:sp>
      </p:grpSp>
      <p:sp>
        <p:nvSpPr>
          <p:cNvPr id="83" name="Rectangle 82">
            <a:extLst>
              <a:ext uri="{FF2B5EF4-FFF2-40B4-BE49-F238E27FC236}">
                <a16:creationId xmlns:a16="http://schemas.microsoft.com/office/drawing/2014/main" id="{DE5473F7-C340-46E6-8540-D074C25E24F1}"/>
              </a:ext>
            </a:extLst>
          </p:cNvPr>
          <p:cNvSpPr/>
          <p:nvPr/>
        </p:nvSpPr>
        <p:spPr>
          <a:xfrm>
            <a:off x="1869446" y="3056422"/>
            <a:ext cx="1530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</a:t>
            </a:r>
            <a:r>
              <a:rPr lang="en-GB" sz="1000" b="1" dirty="0"/>
              <a:t>intermolecular forces </a:t>
            </a:r>
            <a:r>
              <a:rPr lang="en-GB" sz="1000" dirty="0"/>
              <a:t>are overcome on melting and boiling and these are weak forces.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19F2A9F-6505-4937-8BFD-82993398A2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7899" y="2326617"/>
            <a:ext cx="1284827" cy="677420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7087F958-68A0-4AE7-A864-A7761DDB74A4}"/>
              </a:ext>
            </a:extLst>
          </p:cNvPr>
          <p:cNvSpPr/>
          <p:nvPr/>
        </p:nvSpPr>
        <p:spPr>
          <a:xfrm>
            <a:off x="1896977" y="4466358"/>
            <a:ext cx="153060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…intermolecular forces increase with the size of the molecules.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DA6111B-F5FE-40D5-88E9-1A1A31A58419}"/>
              </a:ext>
            </a:extLst>
          </p:cNvPr>
          <p:cNvSpPr/>
          <p:nvPr/>
        </p:nvSpPr>
        <p:spPr>
          <a:xfrm>
            <a:off x="1896977" y="5891439"/>
            <a:ext cx="153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…the molecules have</a:t>
            </a:r>
            <a:r>
              <a:rPr lang="en-GB" sz="1000" b="1" dirty="0"/>
              <a:t> no overall electric charge</a:t>
            </a:r>
            <a:r>
              <a:rPr lang="en-GB" sz="1000" dirty="0"/>
              <a:t>.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FFDEF6-F84E-45FA-BA65-DE439C980EC6}"/>
              </a:ext>
            </a:extLst>
          </p:cNvPr>
          <p:cNvSpPr/>
          <p:nvPr/>
        </p:nvSpPr>
        <p:spPr>
          <a:xfrm>
            <a:off x="3724547" y="2316429"/>
            <a:ext cx="19253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…intermolecular forces increase with the size of the molecules and polymer molecules are </a:t>
            </a:r>
            <a:r>
              <a:rPr lang="en-GB" sz="1000" b="1" dirty="0"/>
              <a:t>very large</a:t>
            </a:r>
            <a:r>
              <a:rPr lang="en-GB" sz="1000" dirty="0"/>
              <a:t>.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2083F68-BB54-42FD-A098-D19893DC93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644" y="3681598"/>
            <a:ext cx="559051" cy="540107"/>
          </a:xfrm>
          <a:prstGeom prst="rect">
            <a:avLst/>
          </a:prstGeom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99B4EB38-ED0E-45DC-AD90-7097A0775E4F}"/>
              </a:ext>
            </a:extLst>
          </p:cNvPr>
          <p:cNvSpPr/>
          <p:nvPr/>
        </p:nvSpPr>
        <p:spPr>
          <a:xfrm>
            <a:off x="3629198" y="4195087"/>
            <a:ext cx="19253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…each carbon is bonded to </a:t>
            </a:r>
            <a:r>
              <a:rPr lang="en-GB" sz="1000" b="1" dirty="0"/>
              <a:t>4</a:t>
            </a:r>
            <a:r>
              <a:rPr lang="en-GB" sz="1000" dirty="0"/>
              <a:t> other carbons by </a:t>
            </a:r>
            <a:r>
              <a:rPr lang="en-GB" sz="1000" b="1" dirty="0"/>
              <a:t>strong covalent bonds</a:t>
            </a:r>
            <a:r>
              <a:rPr lang="en-GB" sz="1000" dirty="0"/>
              <a:t>.  There are </a:t>
            </a:r>
            <a:r>
              <a:rPr lang="en-GB" sz="1000" b="1" dirty="0"/>
              <a:t>no free electrons</a:t>
            </a:r>
            <a:r>
              <a:rPr lang="en-GB" sz="1000" dirty="0"/>
              <a:t>.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E132D494-3D2F-46E2-839D-5B0D771706AD}"/>
              </a:ext>
            </a:extLst>
          </p:cNvPr>
          <p:cNvSpPr/>
          <p:nvPr/>
        </p:nvSpPr>
        <p:spPr>
          <a:xfrm>
            <a:off x="3538009" y="5982523"/>
            <a:ext cx="20165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…each carbon is bonded to </a:t>
            </a:r>
            <a:r>
              <a:rPr lang="en-GB" sz="1000" b="1" dirty="0"/>
              <a:t>3</a:t>
            </a:r>
            <a:r>
              <a:rPr lang="en-GB" sz="1000" dirty="0"/>
              <a:t> other carbons by </a:t>
            </a:r>
            <a:r>
              <a:rPr lang="en-GB" sz="1000" b="1" dirty="0"/>
              <a:t>strong covalent bonds</a:t>
            </a:r>
            <a:r>
              <a:rPr lang="en-GB" sz="1000" dirty="0"/>
              <a:t>.  It forms </a:t>
            </a:r>
            <a:r>
              <a:rPr lang="en-GB" sz="1000" b="1" dirty="0"/>
              <a:t>layers</a:t>
            </a:r>
            <a:r>
              <a:rPr lang="en-GB" sz="1000" dirty="0"/>
              <a:t> of </a:t>
            </a:r>
            <a:r>
              <a:rPr lang="en-GB" sz="1000" b="1" dirty="0"/>
              <a:t>hexagonal rings </a:t>
            </a:r>
            <a:r>
              <a:rPr lang="en-GB" sz="1000" dirty="0"/>
              <a:t>with no covalent bonds between layers. There are </a:t>
            </a:r>
            <a:r>
              <a:rPr lang="en-GB" sz="1000" b="1" dirty="0"/>
              <a:t>free electrons</a:t>
            </a:r>
            <a:r>
              <a:rPr lang="en-GB" sz="1000" dirty="0"/>
              <a:t>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9B45B42-66DC-486C-B4E3-2382272D35D8}"/>
              </a:ext>
            </a:extLst>
          </p:cNvPr>
          <p:cNvSpPr/>
          <p:nvPr/>
        </p:nvSpPr>
        <p:spPr>
          <a:xfrm>
            <a:off x="4315061" y="5660130"/>
            <a:ext cx="1080120" cy="3296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graphite structure">
            <a:extLst>
              <a:ext uri="{FF2B5EF4-FFF2-40B4-BE49-F238E27FC236}">
                <a16:creationId xmlns:a16="http://schemas.microsoft.com/office/drawing/2014/main" id="{213B74B5-1E9D-427A-834A-91E6DDC12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99" y="5658071"/>
            <a:ext cx="1031382" cy="32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F998ACD4-832E-4BEC-A18E-3865E13B02DC}"/>
              </a:ext>
            </a:extLst>
          </p:cNvPr>
          <p:cNvSpPr/>
          <p:nvPr/>
        </p:nvSpPr>
        <p:spPr>
          <a:xfrm>
            <a:off x="5877223" y="2433208"/>
            <a:ext cx="153060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…all of the atoms linked by </a:t>
            </a:r>
            <a:r>
              <a:rPr lang="en-GB" sz="1000" b="1" dirty="0"/>
              <a:t>strong covalent bonds</a:t>
            </a:r>
            <a:r>
              <a:rPr lang="en-GB" sz="1000" dirty="0"/>
              <a:t>.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EAFA2B8-FDC4-4EE5-BAB2-34C8689A538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48544" y="3628469"/>
            <a:ext cx="930688" cy="658829"/>
          </a:xfrm>
          <a:prstGeom prst="rect">
            <a:avLst/>
          </a:prstGeom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BD16E008-162A-4D16-BCE1-2E02EA7013D3}"/>
              </a:ext>
            </a:extLst>
          </p:cNvPr>
          <p:cNvSpPr/>
          <p:nvPr/>
        </p:nvSpPr>
        <p:spPr>
          <a:xfrm>
            <a:off x="5704753" y="4241490"/>
            <a:ext cx="19253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…it is a single layer of graphite so has </a:t>
            </a:r>
            <a:r>
              <a:rPr lang="en-GB" sz="1000" b="1" dirty="0"/>
              <a:t>free electrons.</a:t>
            </a: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1133442E-0AC4-46FB-9B10-5FE5FF6F299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81287" y="5439669"/>
            <a:ext cx="643752" cy="51213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DDA17A4F-406A-4666-81A7-79652AB2E3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86200" y="4531462"/>
            <a:ext cx="724813" cy="469363"/>
          </a:xfrm>
          <a:prstGeom prst="rect">
            <a:avLst/>
          </a:prstGeom>
        </p:spPr>
      </p:pic>
      <p:sp>
        <p:nvSpPr>
          <p:cNvPr id="95" name="Rectangle 94">
            <a:extLst>
              <a:ext uri="{FF2B5EF4-FFF2-40B4-BE49-F238E27FC236}">
                <a16:creationId xmlns:a16="http://schemas.microsoft.com/office/drawing/2014/main" id="{64D5D7D9-D1E5-4B39-A32D-91AE165786D7}"/>
              </a:ext>
            </a:extLst>
          </p:cNvPr>
          <p:cNvSpPr/>
          <p:nvPr/>
        </p:nvSpPr>
        <p:spPr>
          <a:xfrm>
            <a:off x="5687377" y="6153196"/>
            <a:ext cx="19253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 they have </a:t>
            </a:r>
            <a:r>
              <a:rPr lang="en-GB" sz="1000" b="1" dirty="0"/>
              <a:t>strong covalent bonds</a:t>
            </a:r>
            <a:r>
              <a:rPr lang="en-GB" sz="1000" dirty="0"/>
              <a:t> and </a:t>
            </a:r>
            <a:r>
              <a:rPr lang="en-GB" sz="1000" b="1" dirty="0"/>
              <a:t>free electrons</a:t>
            </a:r>
            <a:r>
              <a:rPr lang="en-GB" sz="1000" dirty="0"/>
              <a:t>.</a:t>
            </a:r>
          </a:p>
        </p:txBody>
      </p:sp>
      <p:sp>
        <p:nvSpPr>
          <p:cNvPr id="65" name="Arrow: Down 64">
            <a:extLst>
              <a:ext uri="{FF2B5EF4-FFF2-40B4-BE49-F238E27FC236}">
                <a16:creationId xmlns:a16="http://schemas.microsoft.com/office/drawing/2014/main" id="{2307000B-4E89-44F3-9409-6510CE1B9403}"/>
              </a:ext>
            </a:extLst>
          </p:cNvPr>
          <p:cNvSpPr/>
          <p:nvPr/>
        </p:nvSpPr>
        <p:spPr>
          <a:xfrm rot="19681077">
            <a:off x="4924052" y="709794"/>
            <a:ext cx="89448" cy="673986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E3EA745C-15EE-44C9-B7F8-24EB5210DBF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4730696" y="1986373"/>
            <a:ext cx="823874" cy="303302"/>
          </a:xfrm>
          <a:prstGeom prst="rect">
            <a:avLst/>
          </a:prstGeom>
        </p:spPr>
      </p:pic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CEEE75D6-AE54-4299-B6ED-198F56F07E78}"/>
              </a:ext>
            </a:extLst>
          </p:cNvPr>
          <p:cNvCxnSpPr/>
          <p:nvPr/>
        </p:nvCxnSpPr>
        <p:spPr>
          <a:xfrm flipV="1">
            <a:off x="5164464" y="4559259"/>
            <a:ext cx="477729" cy="3749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81128619-222C-48F7-B796-960B5A16708C}"/>
              </a:ext>
            </a:extLst>
          </p:cNvPr>
          <p:cNvCxnSpPr>
            <a:cxnSpLocks/>
          </p:cNvCxnSpPr>
          <p:nvPr/>
        </p:nvCxnSpPr>
        <p:spPr>
          <a:xfrm>
            <a:off x="5335054" y="5052038"/>
            <a:ext cx="349887" cy="1311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51575" y="537791"/>
            <a:ext cx="1688366" cy="623246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1825274" y="960344"/>
            <a:ext cx="1697304" cy="541274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590879" y="1131751"/>
            <a:ext cx="4288353" cy="563850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7893221" y="537553"/>
            <a:ext cx="1976985" cy="623270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368510" y="69237"/>
            <a:ext cx="1826617" cy="21946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States of Matter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9AC9E35A-9B83-4669-90CC-B2B3506C376D}"/>
              </a:ext>
            </a:extLst>
          </p:cNvPr>
          <p:cNvSpPr/>
          <p:nvPr/>
        </p:nvSpPr>
        <p:spPr>
          <a:xfrm>
            <a:off x="5294904" y="360312"/>
            <a:ext cx="84648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Solid – (s)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Liquid – (l)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Gas – (g)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Aqueous (</a:t>
            </a:r>
            <a:r>
              <a:rPr lang="en-GB" sz="900" dirty="0" err="1">
                <a:solidFill>
                  <a:schemeClr val="tx1"/>
                </a:solidFill>
                <a:cs typeface="Arial" pitchFamily="34" charset="0"/>
              </a:rPr>
              <a:t>aq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)</a:t>
            </a:r>
          </a:p>
        </p:txBody>
      </p:sp>
      <p:pic>
        <p:nvPicPr>
          <p:cNvPr id="12" name="Picture 2" descr="Image result for solid liquid gas diagram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14011" r="2848" b="8789"/>
          <a:stretch/>
        </p:blipFill>
        <p:spPr bwMode="auto">
          <a:xfrm>
            <a:off x="6179650" y="313294"/>
            <a:ext cx="1660700" cy="79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Rectangle 97"/>
          <p:cNvSpPr/>
          <p:nvPr/>
        </p:nvSpPr>
        <p:spPr>
          <a:xfrm>
            <a:off x="5247242" y="40436"/>
            <a:ext cx="2602743" cy="102757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382" y="45168"/>
            <a:ext cx="458316" cy="501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2375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533701"/>
              </p:ext>
            </p:extLst>
          </p:nvPr>
        </p:nvGraphicFramePr>
        <p:xfrm>
          <a:off x="138023" y="258792"/>
          <a:ext cx="4615132" cy="2998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320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316989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the size of a small covalent molecule increases, what effect does this have on the boiling points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</a:t>
                      </a:r>
                      <a:r>
                        <a:rPr lang="en-GB" sz="1000" baseline="0" dirty="0"/>
                        <a:t> why ionic compounds have high melting and boiling points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16989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ionic compounds can conduct electricity when melted or dissolved in water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form do ionic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compounds take?</a:t>
                      </a:r>
                      <a:endParaRPr lang="en-GB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49780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many covalent bonds are their between atoms in diamond and graphite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diamond hard and has very high melting and boiling points?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747027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three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Why are pure metals soft?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Why</a:t>
                      </a:r>
                      <a:r>
                        <a:rPr lang="en-GB" sz="1000" baseline="0" dirty="0"/>
                        <a:t> are alloys harder than pure metals?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49780">
                <a:tc>
                  <a:txBody>
                    <a:bodyPr/>
                    <a:lstStyle/>
                    <a:p>
                      <a:r>
                        <a:rPr lang="en-GB" sz="10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Why are metals good conductors?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r>
                        <a:rPr lang="en-GB" sz="10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do small molecules have low melting and boiling points?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809526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385902"/>
              </p:ext>
            </p:extLst>
          </p:nvPr>
        </p:nvGraphicFramePr>
        <p:xfrm>
          <a:off x="138023" y="3353147"/>
          <a:ext cx="4615132" cy="323688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095554">
                  <a:extLst>
                    <a:ext uri="{9D8B030D-6E8A-4147-A177-3AD203B41FA5}">
                      <a16:colId xmlns:a16="http://schemas.microsoft.com/office/drawing/2014/main" val="4125138515"/>
                    </a:ext>
                  </a:extLst>
                </a:gridCol>
                <a:gridCol w="3519578">
                  <a:extLst>
                    <a:ext uri="{9D8B030D-6E8A-4147-A177-3AD203B41FA5}">
                      <a16:colId xmlns:a16="http://schemas.microsoft.com/office/drawing/2014/main" val="576500089"/>
                    </a:ext>
                  </a:extLst>
                </a:gridCol>
              </a:tblGrid>
              <a:tr h="5130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Fullerene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</a:rPr>
                        <a:t>a form of the element carbon that can exist as cage-like or tubular structures based on hexagonal rings of carbon atoms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41240507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Delocalised Electron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bonding electron that is no longer associated with any one particular atom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4510689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Giant Covalent</a:t>
                      </a:r>
                      <a:r>
                        <a:rPr lang="en-GB" sz="1100" baseline="0" dirty="0">
                          <a:effectLst/>
                        </a:rPr>
                        <a:t>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huge 3D network of covalently bonded atoms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9271877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intermolecular forces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the attraction between the individual molecules in a covalently bonded substance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0343344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Diamond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where each carbon atom is covalently bonded</a:t>
                      </a:r>
                      <a:r>
                        <a:rPr lang="en-GB" sz="1100" baseline="0" dirty="0">
                          <a:effectLst/>
                        </a:rPr>
                        <a:t> to 4 others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3667499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Graphite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 where each carbon atom is covalently bonded to 3 others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87858"/>
                  </a:ext>
                </a:extLst>
              </a:tr>
              <a:tr h="39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Graphene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where each atom is covalently bonded to 3</a:t>
                      </a:r>
                      <a:r>
                        <a:rPr lang="en-GB" sz="1100" baseline="0" dirty="0">
                          <a:effectLst/>
                        </a:rPr>
                        <a:t> others AND is only one atom thick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7286303"/>
                  </a:ext>
                </a:extLst>
              </a:tr>
              <a:tr h="39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Ionic lattice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giant 3D structure of alternating positive and negative ions, held together by strong electrostatic attraction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94052873"/>
                  </a:ext>
                </a:extLst>
              </a:tr>
            </a:tbl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8EE47197-7EA3-462E-8BE9-ADA16D15DA5C}"/>
              </a:ext>
            </a:extLst>
          </p:cNvPr>
          <p:cNvSpPr txBox="1"/>
          <p:nvPr/>
        </p:nvSpPr>
        <p:spPr>
          <a:xfrm>
            <a:off x="5052180" y="675877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https://www.youtube.com/watch?v=YpEQ-NWxKBc</a:t>
            </a:r>
            <a:r>
              <a:rPr lang="en-GB" dirty="0"/>
              <a:t> . Make a table summarising the different properties of each of the 4 structure types.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6250A5-98FE-4C6E-8181-9BE876A39926}"/>
              </a:ext>
            </a:extLst>
          </p:cNvPr>
          <p:cNvSpPr/>
          <p:nvPr/>
        </p:nvSpPr>
        <p:spPr>
          <a:xfrm>
            <a:off x="5052180" y="77138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B66848-14CD-4787-B98A-D855026486EA}"/>
              </a:ext>
            </a:extLst>
          </p:cNvPr>
          <p:cNvSpPr/>
          <p:nvPr/>
        </p:nvSpPr>
        <p:spPr>
          <a:xfrm>
            <a:off x="5052180" y="2344217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3DD340-71D9-403B-8A8F-78DEFEEFE3A3}"/>
              </a:ext>
            </a:extLst>
          </p:cNvPr>
          <p:cNvSpPr/>
          <p:nvPr/>
        </p:nvSpPr>
        <p:spPr>
          <a:xfrm>
            <a:off x="5103919" y="2314744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2: Bonding, Structure, and The Properties of Matter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BE01A8-3299-427E-9A85-56D9C4804F14}"/>
              </a:ext>
            </a:extLst>
          </p:cNvPr>
          <p:cNvSpPr/>
          <p:nvPr/>
        </p:nvSpPr>
        <p:spPr>
          <a:xfrm>
            <a:off x="6131451" y="258792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642865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820</Words>
  <Application>Microsoft Office PowerPoint</Application>
  <PresentationFormat>A4 Paper (210x297 mm)</PresentationFormat>
  <Paragraphs>100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14</cp:revision>
  <dcterms:created xsi:type="dcterms:W3CDTF">2019-07-01T10:52:52Z</dcterms:created>
  <dcterms:modified xsi:type="dcterms:W3CDTF">2021-11-30T15:16:45Z</dcterms:modified>
</cp:coreProperties>
</file>