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9" r:id="rId2"/>
    <p:sldId id="260"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9" d="100"/>
          <a:sy n="89" d="100"/>
        </p:scale>
        <p:origin x="12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46920E-71F6-42BE-984E-1EEA266B2793}" type="datetimeFigureOut">
              <a:rPr lang="en-GB" smtClean="0"/>
              <a:t>08/11/2022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2B4C0E-0B47-4D8D-90B3-91EE0874BD9D}" type="slidenum">
              <a:rPr lang="en-GB" smtClean="0"/>
              <a:t>‹#›</a:t>
            </a:fld>
            <a:endParaRPr lang="en-GB"/>
          </a:p>
        </p:txBody>
      </p:sp>
    </p:spTree>
    <p:extLst>
      <p:ext uri="{BB962C8B-B14F-4D97-AF65-F5344CB8AC3E}">
        <p14:creationId xmlns:p14="http://schemas.microsoft.com/office/powerpoint/2010/main" val="3543838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1</a:t>
            </a:fld>
            <a:endParaRPr lang="en-US"/>
          </a:p>
        </p:txBody>
      </p:sp>
    </p:spTree>
    <p:extLst>
      <p:ext uri="{BB962C8B-B14F-4D97-AF65-F5344CB8AC3E}">
        <p14:creationId xmlns:p14="http://schemas.microsoft.com/office/powerpoint/2010/main" val="4015701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2</a:t>
            </a:fld>
            <a:endParaRPr lang="en-US"/>
          </a:p>
        </p:txBody>
      </p:sp>
    </p:spTree>
    <p:extLst>
      <p:ext uri="{BB962C8B-B14F-4D97-AF65-F5344CB8AC3E}">
        <p14:creationId xmlns:p14="http://schemas.microsoft.com/office/powerpoint/2010/main" val="579858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98FBB-CE9E-4F7A-A160-D695AF6BBB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7622F1C-32F4-4663-B126-6597B8B28A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4CD450A-816F-4C75-84A6-3226E653A0DB}"/>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5" name="Footer Placeholder 4">
            <a:extLst>
              <a:ext uri="{FF2B5EF4-FFF2-40B4-BE49-F238E27FC236}">
                <a16:creationId xmlns:a16="http://schemas.microsoft.com/office/drawing/2014/main" id="{C930E3DD-7507-4CAD-986C-827AD3257E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628EE5-F0BD-4CAA-A349-2B29A8594B96}"/>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826646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784B5-E03A-4BDF-A35A-A5F7FF9CD1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4932C3-EC23-40F5-9DC7-D7D5490E153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858310-21C0-4B5F-B98D-01B49E333A7C}"/>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5" name="Footer Placeholder 4">
            <a:extLst>
              <a:ext uri="{FF2B5EF4-FFF2-40B4-BE49-F238E27FC236}">
                <a16:creationId xmlns:a16="http://schemas.microsoft.com/office/drawing/2014/main" id="{329B5867-76D1-427A-B8E2-D29BEBF44F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1B5378-579F-48AA-8FFB-0698AB8EEC4F}"/>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2502240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80F07-8CDA-4472-8F3D-D5DA7D1786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6A9C4DC-3B57-4614-AB01-F7612EA677B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A881E7A-AD14-4205-93B2-F13E0C53C7E9}"/>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5" name="Footer Placeholder 4">
            <a:extLst>
              <a:ext uri="{FF2B5EF4-FFF2-40B4-BE49-F238E27FC236}">
                <a16:creationId xmlns:a16="http://schemas.microsoft.com/office/drawing/2014/main" id="{BD7F66B0-19B4-467B-A5DB-43D700BC07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EA4B3D-AEFA-4C6C-A22F-AB36530F2B2F}"/>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1156552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63C28-9ED5-4138-B684-DB3F7DF763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996B45-4B64-4DBE-BDA2-5F65FFD1EFE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BE9A1B-3C59-49B8-B91A-74303858DC9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150FAE1-3A0B-4D15-B73C-8BB2702E962A}"/>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6" name="Footer Placeholder 5">
            <a:extLst>
              <a:ext uri="{FF2B5EF4-FFF2-40B4-BE49-F238E27FC236}">
                <a16:creationId xmlns:a16="http://schemas.microsoft.com/office/drawing/2014/main" id="{CA90DE70-DB2A-4678-80CE-F42D7BD1ED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8421D3-7B8E-4278-928B-EE3BD92E36A8}"/>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2226459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A9822-0C45-4A0E-B396-17BBA81A4F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1DDAA4-B73B-4A87-8930-DD18E98028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C43A3C1-7446-49DF-9C6F-3B169CF5111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71A1656-7843-4194-B9F8-CB40BEF0A9F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8045BAB-43D6-4A4E-A6E2-3F8D1FA653A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2AA681-E589-478E-8A16-A4B977F18D00}"/>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8" name="Footer Placeholder 7">
            <a:extLst>
              <a:ext uri="{FF2B5EF4-FFF2-40B4-BE49-F238E27FC236}">
                <a16:creationId xmlns:a16="http://schemas.microsoft.com/office/drawing/2014/main" id="{2ECE3549-EC80-4999-A7B0-9FF01694278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8C087A8-1F16-4DC8-ADB1-64B05B1F67CD}"/>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593136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447E7-9E14-4E91-98A1-0A32F527CC3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5B86E7-D6AE-4509-BCAC-18E1297093F2}"/>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4" name="Footer Placeholder 3">
            <a:extLst>
              <a:ext uri="{FF2B5EF4-FFF2-40B4-BE49-F238E27FC236}">
                <a16:creationId xmlns:a16="http://schemas.microsoft.com/office/drawing/2014/main" id="{EBBBC46E-EEE8-4682-BE67-DE0F15DFA44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1B5FDA2-BAFC-4EB1-AF10-5D7F634FE058}"/>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4650692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190745-CA8E-4B73-ADAF-A21AD23F6BFE}"/>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3" name="Footer Placeholder 2">
            <a:extLst>
              <a:ext uri="{FF2B5EF4-FFF2-40B4-BE49-F238E27FC236}">
                <a16:creationId xmlns:a16="http://schemas.microsoft.com/office/drawing/2014/main" id="{934CB4A6-4229-4918-9C34-206C2A492E8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68D4BE8-ADBA-4833-8A7E-09677FEF6E60}"/>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1279711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8C507-3E94-4CB3-81E7-AB7FB5E3304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C847EB-D0E7-4F60-A5B3-21F3E35CA3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2CBA246-0BEE-4CB9-9DC1-227F7184A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4690E8-E393-4A66-A244-CADCF44FB221}"/>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6" name="Footer Placeholder 5">
            <a:extLst>
              <a:ext uri="{FF2B5EF4-FFF2-40B4-BE49-F238E27FC236}">
                <a16:creationId xmlns:a16="http://schemas.microsoft.com/office/drawing/2014/main" id="{F8EE1D77-1DCC-45CC-816D-7BC34EF9BB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956566-F16A-4B23-9B71-673C9D1A179A}"/>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2505280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7FA60-FD92-4A13-BB2B-05433C6820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B7CE58E-7C88-46AD-862D-47F3B8F691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EA19A10-B54F-4B69-886A-138EBAACAB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47DB17C-FD79-4859-A2E0-A7BEA8F75E83}"/>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6" name="Footer Placeholder 5">
            <a:extLst>
              <a:ext uri="{FF2B5EF4-FFF2-40B4-BE49-F238E27FC236}">
                <a16:creationId xmlns:a16="http://schemas.microsoft.com/office/drawing/2014/main" id="{F22F3776-0BE0-4827-8AF3-635D50AC10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148F7E-3663-4CD4-A05D-F622E529BCF1}"/>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3950710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A31F3-D8A8-4435-8F28-AAEC81E692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C38614-D549-43CA-AF2B-A8DB88FD1F5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6FB9F1-42C8-4AB2-B9D5-A507D6F36989}"/>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5" name="Footer Placeholder 4">
            <a:extLst>
              <a:ext uri="{FF2B5EF4-FFF2-40B4-BE49-F238E27FC236}">
                <a16:creationId xmlns:a16="http://schemas.microsoft.com/office/drawing/2014/main" id="{5A554697-8FB7-4C0A-BBF5-B7DAB6E89B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514ED3-BB20-417C-A685-6E141297D3AE}"/>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4058078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00E204-8213-45B1-8E23-2230C9CD803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B0439A-9352-4776-91E5-AD714DA4261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0C1534-2207-4662-853D-DC176DF560BB}"/>
              </a:ext>
            </a:extLst>
          </p:cNvPr>
          <p:cNvSpPr>
            <a:spLocks noGrp="1"/>
          </p:cNvSpPr>
          <p:nvPr>
            <p:ph type="dt" sz="half" idx="10"/>
          </p:nvPr>
        </p:nvSpPr>
        <p:spPr/>
        <p:txBody>
          <a:bodyPr/>
          <a:lstStyle/>
          <a:p>
            <a:fld id="{F5F4173D-1244-4577-9EA1-B5830F0E5629}" type="datetimeFigureOut">
              <a:rPr lang="en-GB" smtClean="0"/>
              <a:t>08/11/2022</a:t>
            </a:fld>
            <a:endParaRPr lang="en-GB"/>
          </a:p>
        </p:txBody>
      </p:sp>
      <p:sp>
        <p:nvSpPr>
          <p:cNvPr id="5" name="Footer Placeholder 4">
            <a:extLst>
              <a:ext uri="{FF2B5EF4-FFF2-40B4-BE49-F238E27FC236}">
                <a16:creationId xmlns:a16="http://schemas.microsoft.com/office/drawing/2014/main" id="{BF21AE0F-A8D6-4DA9-90DC-FEA7B5CD8D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4CB401-FC99-41EE-9C19-C6F9309318FF}"/>
              </a:ext>
            </a:extLst>
          </p:cNvPr>
          <p:cNvSpPr>
            <a:spLocks noGrp="1"/>
          </p:cNvSpPr>
          <p:nvPr>
            <p:ph type="sldNum" sz="quarter" idx="12"/>
          </p:nvPr>
        </p:nvSpPr>
        <p:spPr/>
        <p:txBody>
          <a:bodyPr/>
          <a:lstStyle/>
          <a:p>
            <a:fld id="{1DB5CBF2-AA60-4CE5-920C-0B373ABB5960}" type="slidenum">
              <a:rPr lang="en-GB" smtClean="0"/>
              <a:t>‹#›</a:t>
            </a:fld>
            <a:endParaRPr lang="en-GB"/>
          </a:p>
        </p:txBody>
      </p:sp>
    </p:spTree>
    <p:extLst>
      <p:ext uri="{BB962C8B-B14F-4D97-AF65-F5344CB8AC3E}">
        <p14:creationId xmlns:p14="http://schemas.microsoft.com/office/powerpoint/2010/main" val="1896237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39CE8D-F550-427D-BB7D-9B01119880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0F7397-0CCB-4EBD-A6C3-3ED1954B77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4306A2-74E9-4790-B4D1-7E1624D2E7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F4173D-1244-4577-9EA1-B5830F0E5629}" type="datetimeFigureOut">
              <a:rPr lang="en-GB" smtClean="0"/>
              <a:t>08/11/2022</a:t>
            </a:fld>
            <a:endParaRPr lang="en-GB"/>
          </a:p>
        </p:txBody>
      </p:sp>
      <p:sp>
        <p:nvSpPr>
          <p:cNvPr id="5" name="Footer Placeholder 4">
            <a:extLst>
              <a:ext uri="{FF2B5EF4-FFF2-40B4-BE49-F238E27FC236}">
                <a16:creationId xmlns:a16="http://schemas.microsoft.com/office/drawing/2014/main" id="{53F9B72C-CEA0-4383-9E4F-6F6B3D37F38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9D714EB-ABED-4E15-AE3F-375771A64B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B5CBF2-AA60-4CE5-920C-0B373ABB5960}" type="slidenum">
              <a:rPr lang="en-GB" smtClean="0"/>
              <a:t>‹#›</a:t>
            </a:fld>
            <a:endParaRPr lang="en-GB"/>
          </a:p>
        </p:txBody>
      </p:sp>
    </p:spTree>
    <p:extLst>
      <p:ext uri="{BB962C8B-B14F-4D97-AF65-F5344CB8AC3E}">
        <p14:creationId xmlns:p14="http://schemas.microsoft.com/office/powerpoint/2010/main" val="1047147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4625407" y="774777"/>
            <a:ext cx="6338980" cy="60128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27615" y="774778"/>
            <a:ext cx="3333398"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Rugby – Laws, Player Positions &amp; Pitch Dimensions</a:t>
            </a:r>
          </a:p>
        </p:txBody>
      </p:sp>
      <p:sp>
        <p:nvSpPr>
          <p:cNvPr id="16" name="TextBox 15">
            <a:extLst>
              <a:ext uri="{FF2B5EF4-FFF2-40B4-BE49-F238E27FC236}">
                <a16:creationId xmlns:a16="http://schemas.microsoft.com/office/drawing/2014/main" id="{650A5E3D-F085-4B24-A09F-6464B5D6C10E}"/>
              </a:ext>
            </a:extLst>
          </p:cNvPr>
          <p:cNvSpPr txBox="1"/>
          <p:nvPr/>
        </p:nvSpPr>
        <p:spPr>
          <a:xfrm>
            <a:off x="1163220" y="780235"/>
            <a:ext cx="3377572" cy="6017032"/>
          </a:xfrm>
          <a:prstGeom prst="rect">
            <a:avLst/>
          </a:prstGeom>
          <a:noFill/>
        </p:spPr>
        <p:txBody>
          <a:bodyPr wrap="square" rtlCol="0">
            <a:spAutoFit/>
          </a:bodyPr>
          <a:lstStyle/>
          <a:p>
            <a:pPr algn="ctr"/>
            <a:r>
              <a:rPr lang="en-GB" sz="1200" b="1" dirty="0"/>
              <a:t>Laws</a:t>
            </a:r>
          </a:p>
          <a:p>
            <a:pPr marL="171450" indent="-171450" algn="just" fontAlgn="base">
              <a:buFont typeface="Wingdings" panose="05000000000000000000" pitchFamily="2" charset="2"/>
              <a:buChar char="q"/>
            </a:pPr>
            <a:r>
              <a:rPr lang="en-GB" sz="1100" dirty="0"/>
              <a:t>The rugby game is broken down into two 40-minute halves with a 10-minute rest period in between.</a:t>
            </a:r>
            <a:r>
              <a:rPr lang="en-US" sz="1100" dirty="0"/>
              <a:t>​</a:t>
            </a:r>
          </a:p>
          <a:p>
            <a:pPr marL="171450" indent="-171450" algn="just" fontAlgn="base">
              <a:buFont typeface="Wingdings" panose="05000000000000000000" pitchFamily="2" charset="2"/>
              <a:buChar char="q"/>
            </a:pPr>
            <a:r>
              <a:rPr lang="en-GB" sz="1100" dirty="0"/>
              <a:t>The time during a game can be stopped for an incident. Therefore, the game stops on exactly 80 minutes.</a:t>
            </a:r>
            <a:r>
              <a:rPr lang="en-US" sz="1100" dirty="0"/>
              <a:t>​</a:t>
            </a:r>
          </a:p>
          <a:p>
            <a:pPr marL="171450" indent="-171450" algn="just" fontAlgn="base">
              <a:buFont typeface="Wingdings" panose="05000000000000000000" pitchFamily="2" charset="2"/>
              <a:buChar char="q"/>
            </a:pPr>
            <a:r>
              <a:rPr lang="en-GB" sz="1100" dirty="0"/>
              <a:t>The game must have one referee and two touch judges.</a:t>
            </a:r>
            <a:r>
              <a:rPr lang="en-US" sz="1100" dirty="0"/>
              <a:t>​</a:t>
            </a:r>
          </a:p>
          <a:p>
            <a:pPr marL="171450" indent="-171450" algn="just" fontAlgn="base">
              <a:buFont typeface="Wingdings" panose="05000000000000000000" pitchFamily="2" charset="2"/>
              <a:buChar char="q"/>
            </a:pPr>
            <a:r>
              <a:rPr lang="en-GB" sz="1100" dirty="0"/>
              <a:t>The game is stopped if a player is fouled and there is no subsequent advantage. Unlike most sports, a referee can wait to see how an incident unfolds before deciding whether the attacking had an advantage.</a:t>
            </a:r>
            <a:r>
              <a:rPr lang="en-US" sz="1100" dirty="0"/>
              <a:t>​</a:t>
            </a:r>
          </a:p>
          <a:p>
            <a:pPr marL="171450" indent="-171450" algn="just" fontAlgn="base">
              <a:buFont typeface="Wingdings" panose="05000000000000000000" pitchFamily="2" charset="2"/>
              <a:buChar char="q"/>
            </a:pPr>
            <a:r>
              <a:rPr lang="en-GB" sz="1100" dirty="0"/>
              <a:t>A tackle cannot be made above the nipple line or by tripping a player with your feet.</a:t>
            </a:r>
            <a:r>
              <a:rPr lang="en-US" sz="1100" dirty="0"/>
              <a:t>​</a:t>
            </a:r>
          </a:p>
          <a:p>
            <a:pPr marL="171450" indent="-171450" algn="just" fontAlgn="base">
              <a:buFont typeface="Wingdings" panose="05000000000000000000" pitchFamily="2" charset="2"/>
              <a:buChar char="q"/>
            </a:pPr>
            <a:r>
              <a:rPr lang="en-GB" sz="1100" dirty="0"/>
              <a:t>A lineout is called if the ball travels past the side-line.</a:t>
            </a:r>
            <a:r>
              <a:rPr lang="en-US" sz="1100" dirty="0"/>
              <a:t>​</a:t>
            </a:r>
          </a:p>
          <a:p>
            <a:pPr marL="171450" indent="-171450" algn="just" fontAlgn="base">
              <a:buFont typeface="Wingdings" panose="05000000000000000000" pitchFamily="2" charset="2"/>
              <a:buChar char="q"/>
            </a:pPr>
            <a:r>
              <a:rPr lang="en-GB" sz="1100" dirty="0"/>
              <a:t>A lineout consists of up to seven players and players can be lifted in order to catch the ball.</a:t>
            </a:r>
            <a:r>
              <a:rPr lang="en-US" sz="1100" dirty="0"/>
              <a:t>​</a:t>
            </a:r>
          </a:p>
          <a:p>
            <a:pPr marL="171450" indent="-171450" algn="just" fontAlgn="base">
              <a:buFont typeface="Wingdings" panose="05000000000000000000" pitchFamily="2" charset="2"/>
              <a:buChar char="q"/>
            </a:pPr>
            <a:r>
              <a:rPr lang="en-GB" sz="1100" dirty="0"/>
              <a:t>At a lineout, both teams can compete to win the ball.</a:t>
            </a:r>
            <a:r>
              <a:rPr lang="en-US" sz="1100" dirty="0"/>
              <a:t>​</a:t>
            </a:r>
          </a:p>
          <a:p>
            <a:pPr marL="171450" indent="-171450" algn="just" fontAlgn="base">
              <a:buFont typeface="Wingdings" panose="05000000000000000000" pitchFamily="2" charset="2"/>
              <a:buChar char="q"/>
            </a:pPr>
            <a:r>
              <a:rPr lang="en-GB" sz="1100" dirty="0"/>
              <a:t>To successfully covert a kick, the ball must travel the top section of the goal.</a:t>
            </a:r>
            <a:r>
              <a:rPr lang="en-US" sz="1100" dirty="0"/>
              <a:t>​</a:t>
            </a:r>
          </a:p>
          <a:p>
            <a:pPr marL="171450" indent="-171450" algn="just" fontAlgn="base">
              <a:buFont typeface="Wingdings" panose="05000000000000000000" pitchFamily="2" charset="2"/>
              <a:buChar char="q"/>
            </a:pPr>
            <a:r>
              <a:rPr lang="en-GB" sz="1100" dirty="0"/>
              <a:t>If a ball, when kicked, hits the post and bounces in field, then play can continue.</a:t>
            </a:r>
            <a:r>
              <a:rPr lang="en-US" sz="1100" dirty="0"/>
              <a:t>​</a:t>
            </a:r>
          </a:p>
          <a:p>
            <a:pPr marL="171450" indent="-171450" algn="just" fontAlgn="base">
              <a:buFont typeface="Wingdings" panose="05000000000000000000" pitchFamily="2" charset="2"/>
              <a:buChar char="q"/>
            </a:pPr>
            <a:r>
              <a:rPr lang="en-GB" sz="1100" dirty="0"/>
              <a:t>In order to stay onside in rugby, the attacking players must remain behind the ball of the player passing to them.</a:t>
            </a:r>
            <a:r>
              <a:rPr lang="en-US" sz="1100" dirty="0"/>
              <a:t>​</a:t>
            </a:r>
          </a:p>
          <a:p>
            <a:pPr marL="171450" indent="-171450" algn="just" fontAlgn="base">
              <a:buFont typeface="Wingdings" panose="05000000000000000000" pitchFamily="2" charset="2"/>
              <a:buChar char="q"/>
            </a:pPr>
            <a:r>
              <a:rPr lang="en-GB" sz="1100" dirty="0"/>
              <a:t>A referee may award a foul if they believe an unfair act is committed by a player. A foul contravenes the laws of the game and can be for a range of offences (kicking the player, offside, dropping the ball).</a:t>
            </a:r>
            <a:r>
              <a:rPr lang="en-US" sz="1100" dirty="0"/>
              <a:t>​</a:t>
            </a:r>
          </a:p>
          <a:p>
            <a:pPr marL="171450" indent="-171450" algn="just" fontAlgn="base">
              <a:buFont typeface="Wingdings" panose="05000000000000000000" pitchFamily="2" charset="2"/>
              <a:buChar char="q"/>
            </a:pPr>
            <a:r>
              <a:rPr lang="en-GB" sz="1100" dirty="0"/>
              <a:t>In cases of foul play, a referee can award players with either a yellow or red card. A yellow card provides a player with a warning about their conduct (sin binned for 10 minutes) and a red card requires them to leave the pitch immediately.</a:t>
            </a:r>
            <a:endParaRPr lang="en-GB" sz="1100" b="1" dirty="0"/>
          </a:p>
        </p:txBody>
      </p:sp>
      <p:sp>
        <p:nvSpPr>
          <p:cNvPr id="8" name="TextBox 7">
            <a:extLst>
              <a:ext uri="{FF2B5EF4-FFF2-40B4-BE49-F238E27FC236}">
                <a16:creationId xmlns:a16="http://schemas.microsoft.com/office/drawing/2014/main" id="{A1641F34-B60A-47BB-93E7-C42FF14C8BF0}"/>
              </a:ext>
            </a:extLst>
          </p:cNvPr>
          <p:cNvSpPr txBox="1"/>
          <p:nvPr/>
        </p:nvSpPr>
        <p:spPr>
          <a:xfrm>
            <a:off x="7744738" y="782724"/>
            <a:ext cx="2447524" cy="276999"/>
          </a:xfrm>
          <a:prstGeom prst="rect">
            <a:avLst/>
          </a:prstGeom>
          <a:noFill/>
        </p:spPr>
        <p:txBody>
          <a:bodyPr wrap="square" rtlCol="0">
            <a:spAutoFit/>
          </a:bodyPr>
          <a:lstStyle/>
          <a:p>
            <a:pPr algn="ctr"/>
            <a:r>
              <a:rPr lang="en-GB" sz="1200" b="1" dirty="0"/>
              <a:t>Player Positions</a:t>
            </a:r>
          </a:p>
        </p:txBody>
      </p:sp>
      <p:sp>
        <p:nvSpPr>
          <p:cNvPr id="12" name="TextBox 11">
            <a:extLst>
              <a:ext uri="{FF2B5EF4-FFF2-40B4-BE49-F238E27FC236}">
                <a16:creationId xmlns:a16="http://schemas.microsoft.com/office/drawing/2014/main" id="{AB656814-F47D-464F-BF08-3409BB934DC3}"/>
              </a:ext>
            </a:extLst>
          </p:cNvPr>
          <p:cNvSpPr txBox="1"/>
          <p:nvPr/>
        </p:nvSpPr>
        <p:spPr>
          <a:xfrm>
            <a:off x="5508850" y="3546637"/>
            <a:ext cx="1930689" cy="276999"/>
          </a:xfrm>
          <a:prstGeom prst="rect">
            <a:avLst/>
          </a:prstGeom>
          <a:noFill/>
        </p:spPr>
        <p:txBody>
          <a:bodyPr wrap="square" rtlCol="0">
            <a:spAutoFit/>
          </a:bodyPr>
          <a:lstStyle/>
          <a:p>
            <a:pPr algn="ctr"/>
            <a:r>
              <a:rPr lang="en-GB" sz="1200" b="1" dirty="0"/>
              <a:t>Pitch Dimensions</a:t>
            </a:r>
          </a:p>
        </p:txBody>
      </p:sp>
      <p:pic>
        <p:nvPicPr>
          <p:cNvPr id="1029" name="Picture 5" descr="Image result for positions in rugby">
            <a:extLst>
              <a:ext uri="{FF2B5EF4-FFF2-40B4-BE49-F238E27FC236}">
                <a16:creationId xmlns:a16="http://schemas.microsoft.com/office/drawing/2014/main" id="{0945A1C4-2CE1-4716-8646-38D9D55B12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4334" y="1059723"/>
            <a:ext cx="3559168" cy="269903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Image result for rugby pitch dimensions">
            <a:extLst>
              <a:ext uri="{FF2B5EF4-FFF2-40B4-BE49-F238E27FC236}">
                <a16:creationId xmlns:a16="http://schemas.microsoft.com/office/drawing/2014/main" id="{2AFC086E-72B5-499E-9033-B3A4A9EF6EF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363"/>
          <a:stretch/>
        </p:blipFill>
        <p:spPr bwMode="auto">
          <a:xfrm>
            <a:off x="4694610" y="3823636"/>
            <a:ext cx="3559168" cy="269903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Rounded Corners 2">
            <a:extLst>
              <a:ext uri="{FF2B5EF4-FFF2-40B4-BE49-F238E27FC236}">
                <a16:creationId xmlns:a16="http://schemas.microsoft.com/office/drawing/2014/main" id="{DAA14877-9DFB-4313-8415-18DDF69B9612}"/>
              </a:ext>
            </a:extLst>
          </p:cNvPr>
          <p:cNvSpPr/>
          <p:nvPr/>
        </p:nvSpPr>
        <p:spPr>
          <a:xfrm>
            <a:off x="7645404" y="6558845"/>
            <a:ext cx="3273777" cy="1806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latin typeface="Calibri" panose="020F0502020204030204" pitchFamily="34" charset="0"/>
              </a:rPr>
              <a:t>https://www.bbc.com/bitesize/topics/zp2m7hv</a:t>
            </a:r>
            <a:endParaRPr lang="en-GB" sz="1200" b="1" dirty="0"/>
          </a:p>
        </p:txBody>
      </p:sp>
    </p:spTree>
    <p:extLst>
      <p:ext uri="{BB962C8B-B14F-4D97-AF65-F5344CB8AC3E}">
        <p14:creationId xmlns:p14="http://schemas.microsoft.com/office/powerpoint/2010/main" val="1379258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3735EED-DB6C-E841-A0BF-66D92FE231E6}"/>
              </a:ext>
            </a:extLst>
          </p:cNvPr>
          <p:cNvSpPr/>
          <p:nvPr/>
        </p:nvSpPr>
        <p:spPr>
          <a:xfrm>
            <a:off x="1214984" y="777676"/>
            <a:ext cx="4271733" cy="2970044"/>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Rugby – Tackle, Grubber Kick, </a:t>
            </a:r>
            <a:r>
              <a:rPr lang="en-US" b="1">
                <a:solidFill>
                  <a:srgbClr val="0070C0"/>
                </a:solidFill>
              </a:rPr>
              <a:t>Spin Pass &amp; High </a:t>
            </a:r>
            <a:r>
              <a:rPr lang="en-US" b="1" dirty="0">
                <a:solidFill>
                  <a:srgbClr val="0070C0"/>
                </a:solidFill>
              </a:rPr>
              <a:t>Ball Catch</a:t>
            </a:r>
          </a:p>
        </p:txBody>
      </p:sp>
      <p:sp>
        <p:nvSpPr>
          <p:cNvPr id="21" name="TextBox 20">
            <a:extLst>
              <a:ext uri="{FF2B5EF4-FFF2-40B4-BE49-F238E27FC236}">
                <a16:creationId xmlns:a16="http://schemas.microsoft.com/office/drawing/2014/main" id="{E68BC584-B28E-44D1-9D98-33648A11A920}"/>
              </a:ext>
            </a:extLst>
          </p:cNvPr>
          <p:cNvSpPr txBox="1"/>
          <p:nvPr/>
        </p:nvSpPr>
        <p:spPr>
          <a:xfrm>
            <a:off x="5506999" y="754913"/>
            <a:ext cx="5479249" cy="3154710"/>
          </a:xfrm>
          <a:prstGeom prst="rect">
            <a:avLst/>
          </a:prstGeom>
          <a:noFill/>
        </p:spPr>
        <p:txBody>
          <a:bodyPr wrap="square" rtlCol="0">
            <a:spAutoFit/>
          </a:bodyPr>
          <a:lstStyle/>
          <a:p>
            <a:pPr algn="just" fontAlgn="base"/>
            <a:r>
              <a:rPr lang="en-GB" sz="1200" b="1" dirty="0"/>
              <a:t>Spin pass</a:t>
            </a:r>
            <a:r>
              <a:rPr lang="en-US" sz="1200" dirty="0"/>
              <a:t>​</a:t>
            </a:r>
          </a:p>
          <a:p>
            <a:pPr marL="171450" indent="-171450" algn="just" fontAlgn="base">
              <a:buFont typeface="Wingdings" panose="05000000000000000000" pitchFamily="2" charset="2"/>
              <a:buChar char="q"/>
            </a:pPr>
            <a:r>
              <a:rPr lang="en-GB" sz="1100" dirty="0"/>
              <a:t>A spin pass enables a team to quickly pass a ball and help maintain possession.</a:t>
            </a:r>
            <a:r>
              <a:rPr lang="en-US" sz="1100" dirty="0"/>
              <a:t>​</a:t>
            </a:r>
          </a:p>
          <a:p>
            <a:pPr marL="171450" indent="-171450" algn="just" fontAlgn="base">
              <a:buFont typeface="Wingdings" panose="05000000000000000000" pitchFamily="2" charset="2"/>
              <a:buChar char="q"/>
            </a:pPr>
            <a:r>
              <a:rPr lang="en-GB" sz="1100" dirty="0"/>
              <a:t>Stand on balls of feet in opposition (left foot forward), knees slightly bent with body facing forward.</a:t>
            </a:r>
            <a:r>
              <a:rPr lang="en-US" sz="1100" dirty="0"/>
              <a:t>​</a:t>
            </a:r>
          </a:p>
          <a:p>
            <a:pPr marL="171450" indent="-171450" algn="just" fontAlgn="base">
              <a:buFont typeface="Wingdings" panose="05000000000000000000" pitchFamily="2" charset="2"/>
              <a:buChar char="q"/>
            </a:pPr>
            <a:r>
              <a:rPr lang="en-GB" sz="1100" dirty="0"/>
              <a:t>Hold the ball out in front of you with extended arms.</a:t>
            </a:r>
            <a:r>
              <a:rPr lang="en-US" sz="1100" dirty="0"/>
              <a:t>​</a:t>
            </a:r>
          </a:p>
          <a:p>
            <a:pPr marL="171450" indent="-171450" algn="just" fontAlgn="base">
              <a:buFont typeface="Wingdings" panose="05000000000000000000" pitchFamily="2" charset="2"/>
              <a:buChar char="q"/>
            </a:pPr>
            <a:r>
              <a:rPr lang="en-GB" sz="1100" dirty="0"/>
              <a:t>Put the right hand on the bottom half of the right hand side of the ball.</a:t>
            </a:r>
            <a:r>
              <a:rPr lang="en-US" sz="1100" dirty="0"/>
              <a:t>​</a:t>
            </a:r>
          </a:p>
          <a:p>
            <a:pPr marL="171450" indent="-171450" algn="just" fontAlgn="base">
              <a:buFont typeface="Wingdings" panose="05000000000000000000" pitchFamily="2" charset="2"/>
              <a:buChar char="q"/>
            </a:pPr>
            <a:r>
              <a:rPr lang="en-GB" sz="1100" dirty="0"/>
              <a:t>Point the thumb up along the seam of the ball and spread the fingers around the side of the ball.</a:t>
            </a:r>
            <a:r>
              <a:rPr lang="en-US" sz="1100" dirty="0"/>
              <a:t>​</a:t>
            </a:r>
          </a:p>
          <a:p>
            <a:pPr marL="171450" indent="-171450" algn="just" fontAlgn="base">
              <a:buFont typeface="Wingdings" panose="05000000000000000000" pitchFamily="2" charset="2"/>
              <a:buChar char="q"/>
            </a:pPr>
            <a:r>
              <a:rPr lang="en-GB" sz="1100" dirty="0"/>
              <a:t>Put the left hand on the top half of the left hand side of the ball. </a:t>
            </a:r>
            <a:r>
              <a:rPr lang="en-US" sz="1100" dirty="0"/>
              <a:t>​</a:t>
            </a:r>
          </a:p>
          <a:p>
            <a:pPr marL="171450" indent="-171450" algn="just" fontAlgn="base">
              <a:buFont typeface="Wingdings" panose="05000000000000000000" pitchFamily="2" charset="2"/>
              <a:buChar char="q"/>
            </a:pPr>
            <a:r>
              <a:rPr lang="en-GB" sz="1100" dirty="0"/>
              <a:t>Point the thumb up along the seam of the ball and spread the fingers around the side of the ball.</a:t>
            </a:r>
            <a:r>
              <a:rPr lang="en-US" sz="1100" dirty="0"/>
              <a:t>​</a:t>
            </a:r>
          </a:p>
          <a:p>
            <a:pPr marL="171450" indent="-171450" algn="just" fontAlgn="base">
              <a:buFont typeface="Wingdings" panose="05000000000000000000" pitchFamily="2" charset="2"/>
              <a:buChar char="q"/>
            </a:pPr>
            <a:r>
              <a:rPr lang="en-GB" sz="1100" dirty="0"/>
              <a:t>Bring the ball in towards your waist and flex your elbows at a 90° angle.</a:t>
            </a:r>
            <a:r>
              <a:rPr lang="en-US" sz="1100" dirty="0"/>
              <a:t>​</a:t>
            </a:r>
          </a:p>
          <a:p>
            <a:pPr marL="171450" indent="-171450" algn="just" fontAlgn="base">
              <a:buFont typeface="Wingdings" panose="05000000000000000000" pitchFamily="2" charset="2"/>
              <a:buChar char="q"/>
            </a:pPr>
            <a:r>
              <a:rPr lang="en-GB" sz="1100" dirty="0"/>
              <a:t>Rotate your shoulders round until your left shoulder is pointing forward.</a:t>
            </a:r>
            <a:r>
              <a:rPr lang="en-US" sz="1100" dirty="0"/>
              <a:t>​</a:t>
            </a:r>
          </a:p>
          <a:p>
            <a:pPr marL="171450" indent="-171450" algn="just" fontAlgn="base">
              <a:buFont typeface="Wingdings" panose="05000000000000000000" pitchFamily="2" charset="2"/>
              <a:buChar char="q"/>
            </a:pPr>
            <a:r>
              <a:rPr lang="en-GB" sz="1100" dirty="0"/>
              <a:t>Draw the ball back across to the right hip, keeping your elbows slightly bent.</a:t>
            </a:r>
            <a:r>
              <a:rPr lang="en-US" sz="1100" dirty="0"/>
              <a:t>​</a:t>
            </a:r>
          </a:p>
          <a:p>
            <a:pPr marL="171450" indent="-171450" algn="just" fontAlgn="base">
              <a:buFont typeface="Wingdings" panose="05000000000000000000" pitchFamily="2" charset="2"/>
              <a:buChar char="q"/>
            </a:pPr>
            <a:r>
              <a:rPr lang="en-GB" sz="1100" dirty="0"/>
              <a:t>Sweep the ball across your body, keeping the elbows close to your body and shift your weight from your back leg to your front foot.</a:t>
            </a:r>
            <a:r>
              <a:rPr lang="en-US" sz="1100" dirty="0"/>
              <a:t>​</a:t>
            </a:r>
          </a:p>
          <a:p>
            <a:pPr marL="171450" indent="-171450" algn="just" fontAlgn="base">
              <a:buFont typeface="Wingdings" panose="05000000000000000000" pitchFamily="2" charset="2"/>
              <a:buChar char="q"/>
            </a:pPr>
            <a:r>
              <a:rPr lang="en-GB" sz="1100" dirty="0"/>
              <a:t>Release the ball when arms are nearly fully extended with a flick of the wrists and fingers.</a:t>
            </a:r>
            <a:r>
              <a:rPr lang="en-US" sz="1100" dirty="0"/>
              <a:t>​</a:t>
            </a:r>
          </a:p>
          <a:p>
            <a:pPr marL="171450" indent="-171450" algn="just" fontAlgn="base">
              <a:buFont typeface="Wingdings" panose="05000000000000000000" pitchFamily="2" charset="2"/>
              <a:buChar char="q"/>
            </a:pPr>
            <a:r>
              <a:rPr lang="en-GB" sz="1100" dirty="0"/>
              <a:t>Follow through with your fingers pointing to the target.</a:t>
            </a:r>
            <a:endParaRPr lang="en-US" sz="1100" dirty="0"/>
          </a:p>
        </p:txBody>
      </p:sp>
      <p:sp>
        <p:nvSpPr>
          <p:cNvPr id="24" name="Rectangle 23">
            <a:extLst>
              <a:ext uri="{FF2B5EF4-FFF2-40B4-BE49-F238E27FC236}">
                <a16:creationId xmlns:a16="http://schemas.microsoft.com/office/drawing/2014/main" id="{67FDF3D2-2CE2-4FBB-A78D-386BD9B042D5}"/>
              </a:ext>
            </a:extLst>
          </p:cNvPr>
          <p:cNvSpPr/>
          <p:nvPr/>
        </p:nvSpPr>
        <p:spPr>
          <a:xfrm>
            <a:off x="5509573" y="3940199"/>
            <a:ext cx="5496956" cy="2908489"/>
          </a:xfrm>
          <a:prstGeom prst="rect">
            <a:avLst/>
          </a:prstGeom>
        </p:spPr>
        <p:txBody>
          <a:bodyPr wrap="square">
            <a:spAutoFit/>
          </a:bodyPr>
          <a:lstStyle/>
          <a:p>
            <a:pPr algn="just" fontAlgn="base"/>
            <a:r>
              <a:rPr lang="en-GB" sz="1200" b="1" dirty="0"/>
              <a:t>High ball catch</a:t>
            </a:r>
            <a:r>
              <a:rPr lang="en-US" sz="1200" dirty="0"/>
              <a:t>​</a:t>
            </a:r>
          </a:p>
          <a:p>
            <a:pPr marL="171450" indent="-171450" algn="just" fontAlgn="base">
              <a:buFont typeface="Wingdings" panose="05000000000000000000" pitchFamily="2" charset="2"/>
              <a:buChar char="q"/>
            </a:pPr>
            <a:r>
              <a:rPr lang="en-GB" sz="1100" dirty="0"/>
              <a:t>A high ball catch is an attacking and defending skill. It is useful for attackers when completing an up and under kick or as a defender to stop an attacking team’s momentum by safely winning possession back.</a:t>
            </a:r>
            <a:r>
              <a:rPr lang="en-US" sz="1100" dirty="0"/>
              <a:t>​</a:t>
            </a:r>
          </a:p>
          <a:p>
            <a:pPr marL="171450" indent="-171450" algn="just" fontAlgn="base">
              <a:buFont typeface="Wingdings" panose="05000000000000000000" pitchFamily="2" charset="2"/>
              <a:buChar char="q"/>
            </a:pPr>
            <a:r>
              <a:rPr lang="en-GB" sz="1100" dirty="0"/>
              <a:t>Call for the ball.</a:t>
            </a:r>
            <a:r>
              <a:rPr lang="en-US" sz="1100" dirty="0"/>
              <a:t>​</a:t>
            </a:r>
          </a:p>
          <a:p>
            <a:pPr marL="171450" indent="-171450" algn="just" fontAlgn="base">
              <a:buFont typeface="Wingdings" panose="05000000000000000000" pitchFamily="2" charset="2"/>
              <a:buChar char="q"/>
            </a:pPr>
            <a:r>
              <a:rPr lang="en-GB" sz="1100" dirty="0"/>
              <a:t>Get in line with the ball's path and keep your eyes on the ball at all times.</a:t>
            </a:r>
            <a:r>
              <a:rPr lang="en-US" sz="1100" dirty="0"/>
              <a:t>​</a:t>
            </a:r>
          </a:p>
          <a:p>
            <a:pPr marL="171450" indent="-171450" algn="just" fontAlgn="base">
              <a:buFont typeface="Wingdings" panose="05000000000000000000" pitchFamily="2" charset="2"/>
              <a:buChar char="q"/>
            </a:pPr>
            <a:r>
              <a:rPr lang="en-GB" sz="1100" dirty="0"/>
              <a:t>Move towards the ball and extend your arms out in front of you at chest height.</a:t>
            </a:r>
            <a:r>
              <a:rPr lang="en-US" sz="1100" dirty="0"/>
              <a:t>​</a:t>
            </a:r>
          </a:p>
          <a:p>
            <a:pPr marL="171450" indent="-171450" algn="just" fontAlgn="base">
              <a:buFont typeface="Wingdings" panose="05000000000000000000" pitchFamily="2" charset="2"/>
              <a:buChar char="q"/>
            </a:pPr>
            <a:r>
              <a:rPr lang="en-GB" sz="1100" dirty="0"/>
              <a:t>Slightly bend your elbows and have your palms facing up and fingers spread.</a:t>
            </a:r>
            <a:r>
              <a:rPr lang="en-US" sz="1100" dirty="0"/>
              <a:t>​</a:t>
            </a:r>
          </a:p>
          <a:p>
            <a:pPr marL="171450" indent="-171450" algn="just" fontAlgn="base">
              <a:buFont typeface="Wingdings" panose="05000000000000000000" pitchFamily="2" charset="2"/>
              <a:buChar char="q"/>
            </a:pPr>
            <a:r>
              <a:rPr lang="en-GB" sz="1100" dirty="0"/>
              <a:t>Jump up off one foot.</a:t>
            </a:r>
            <a:r>
              <a:rPr lang="en-US" sz="1100" dirty="0"/>
              <a:t>​</a:t>
            </a:r>
          </a:p>
          <a:p>
            <a:pPr marL="171450" indent="-171450" algn="just" fontAlgn="base">
              <a:buFont typeface="Wingdings" panose="05000000000000000000" pitchFamily="2" charset="2"/>
              <a:buChar char="q"/>
            </a:pPr>
            <a:r>
              <a:rPr lang="en-GB" sz="1100" dirty="0"/>
              <a:t>As you are about to catch the ball, turn slightly to one side, so the side of the body is pointing downfield.</a:t>
            </a:r>
            <a:r>
              <a:rPr lang="en-US" sz="1100" dirty="0"/>
              <a:t>​</a:t>
            </a:r>
          </a:p>
          <a:p>
            <a:pPr marL="171450" indent="-171450" algn="just" fontAlgn="base">
              <a:buFont typeface="Wingdings" panose="05000000000000000000" pitchFamily="2" charset="2"/>
              <a:buChar char="q"/>
            </a:pPr>
            <a:r>
              <a:rPr lang="en-GB" sz="1100" dirty="0"/>
              <a:t>Raise the other knee up towards the waist to generate additional upward momentum.</a:t>
            </a:r>
            <a:r>
              <a:rPr lang="en-US" sz="1100" dirty="0"/>
              <a:t>​</a:t>
            </a:r>
          </a:p>
          <a:p>
            <a:pPr marL="171450" indent="-171450" algn="just" fontAlgn="base">
              <a:buFont typeface="Wingdings" panose="05000000000000000000" pitchFamily="2" charset="2"/>
              <a:buChar char="q"/>
            </a:pPr>
            <a:r>
              <a:rPr lang="en-GB" sz="1100" dirty="0"/>
              <a:t>Catch the ball with the hands at or above eye level.</a:t>
            </a:r>
            <a:r>
              <a:rPr lang="en-US" sz="1100" dirty="0"/>
              <a:t>​</a:t>
            </a:r>
          </a:p>
          <a:p>
            <a:pPr marL="171450" indent="-171450" algn="just" fontAlgn="base">
              <a:buFont typeface="Wingdings" panose="05000000000000000000" pitchFamily="2" charset="2"/>
              <a:buChar char="q"/>
            </a:pPr>
            <a:r>
              <a:rPr lang="en-GB" sz="1100" dirty="0"/>
              <a:t>Bring the ball into your body.</a:t>
            </a:r>
            <a:r>
              <a:rPr lang="en-US" sz="1100" dirty="0"/>
              <a:t>​</a:t>
            </a:r>
          </a:p>
          <a:p>
            <a:pPr marL="171450" indent="-171450" algn="just" fontAlgn="base">
              <a:buFont typeface="Wingdings" panose="05000000000000000000" pitchFamily="2" charset="2"/>
              <a:buChar char="q"/>
            </a:pPr>
            <a:r>
              <a:rPr lang="en-GB" sz="1100" dirty="0"/>
              <a:t>Secure the ball against your body as you land on the ground.</a:t>
            </a:r>
            <a:r>
              <a:rPr lang="en-US" sz="1100" dirty="0"/>
              <a:t>​</a:t>
            </a:r>
          </a:p>
          <a:p>
            <a:pPr marL="171450" indent="-171450" algn="just" fontAlgn="base">
              <a:buFont typeface="Wingdings" panose="05000000000000000000" pitchFamily="2" charset="2"/>
              <a:buChar char="q"/>
            </a:pPr>
            <a:r>
              <a:rPr lang="en-GB" sz="1100" dirty="0"/>
              <a:t>Land on one to two feet.</a:t>
            </a:r>
            <a:r>
              <a:rPr lang="en-GB" dirty="0"/>
              <a:t>  </a:t>
            </a:r>
            <a:endParaRPr lang="en-GB" sz="1100" dirty="0">
              <a:solidFill>
                <a:srgbClr val="231F20"/>
              </a:solidFill>
            </a:endParaRPr>
          </a:p>
        </p:txBody>
      </p:sp>
      <p:sp>
        <p:nvSpPr>
          <p:cNvPr id="25" name="TextBox 24">
            <a:extLst>
              <a:ext uri="{FF2B5EF4-FFF2-40B4-BE49-F238E27FC236}">
                <a16:creationId xmlns:a16="http://schemas.microsoft.com/office/drawing/2014/main" id="{20E558A5-61D0-4F4B-B9A8-3AF1047286FD}"/>
              </a:ext>
            </a:extLst>
          </p:cNvPr>
          <p:cNvSpPr txBox="1"/>
          <p:nvPr/>
        </p:nvSpPr>
        <p:spPr>
          <a:xfrm>
            <a:off x="1168777" y="3805811"/>
            <a:ext cx="4343716" cy="3008516"/>
          </a:xfrm>
          <a:prstGeom prst="rect">
            <a:avLst/>
          </a:prstGeom>
          <a:noFill/>
        </p:spPr>
        <p:txBody>
          <a:bodyPr wrap="square" rtlCol="0">
            <a:spAutoFit/>
          </a:bodyPr>
          <a:lstStyle/>
          <a:p>
            <a:pPr algn="just" fontAlgn="base"/>
            <a:r>
              <a:rPr lang="en-GB" sz="1200" b="1" dirty="0"/>
              <a:t>Grubber Kick</a:t>
            </a:r>
            <a:r>
              <a:rPr lang="en-US" sz="1200" dirty="0"/>
              <a:t>​</a:t>
            </a:r>
          </a:p>
          <a:p>
            <a:pPr marL="171450" indent="-171450" algn="just" fontAlgn="base">
              <a:buFont typeface="Wingdings" panose="05000000000000000000" pitchFamily="2" charset="2"/>
              <a:buChar char="q"/>
            </a:pPr>
            <a:r>
              <a:rPr lang="en-GB" sz="1100" dirty="0"/>
              <a:t>The grubber kick is a simple low kick that aims to move the ball past defences for attacking players to try and retrieve. It is very good at breaking defensive positions and forces defenders to turn around and chase.</a:t>
            </a:r>
            <a:r>
              <a:rPr lang="en-US" sz="1100" dirty="0"/>
              <a:t>​</a:t>
            </a:r>
          </a:p>
          <a:p>
            <a:pPr marL="171450" indent="-171450" algn="just" fontAlgn="base">
              <a:buFont typeface="Wingdings" panose="05000000000000000000" pitchFamily="2" charset="2"/>
              <a:buChar char="q"/>
            </a:pPr>
            <a:r>
              <a:rPr lang="en-GB" sz="1100" dirty="0"/>
              <a:t>Stand in opposition on the balls of your feet, with the non-kicking foot in front.</a:t>
            </a:r>
            <a:r>
              <a:rPr lang="en-US" sz="1100" dirty="0"/>
              <a:t>​</a:t>
            </a:r>
          </a:p>
          <a:p>
            <a:pPr marL="171450" indent="-171450" algn="just" fontAlgn="base">
              <a:buFont typeface="Wingdings" panose="05000000000000000000" pitchFamily="2" charset="2"/>
              <a:buChar char="q"/>
            </a:pPr>
            <a:r>
              <a:rPr lang="en-GB" sz="1100" dirty="0"/>
              <a:t>Lean forward so the head and chest should be comfortably over the ball. </a:t>
            </a:r>
            <a:r>
              <a:rPr lang="en-US" sz="1100" dirty="0"/>
              <a:t>​</a:t>
            </a:r>
          </a:p>
          <a:p>
            <a:pPr marL="171450" indent="-171450" algn="just" fontAlgn="base">
              <a:buFont typeface="Wingdings" panose="05000000000000000000" pitchFamily="2" charset="2"/>
              <a:buChar char="q"/>
            </a:pPr>
            <a:r>
              <a:rPr lang="en-GB" sz="1100" dirty="0"/>
              <a:t>Hold the ball vertically at waist height, with hands either side of the ball.</a:t>
            </a:r>
            <a:r>
              <a:rPr lang="en-US" sz="1100" dirty="0"/>
              <a:t>​</a:t>
            </a:r>
          </a:p>
          <a:p>
            <a:pPr marL="171450" indent="-171450" algn="just" fontAlgn="base">
              <a:buFont typeface="Wingdings" panose="05000000000000000000" pitchFamily="2" charset="2"/>
              <a:buChar char="q"/>
            </a:pPr>
            <a:r>
              <a:rPr lang="en-GB" sz="1100" dirty="0"/>
              <a:t>Extend arms fully so the ball is half a metre out in front.</a:t>
            </a:r>
            <a:r>
              <a:rPr lang="en-US" sz="1100" dirty="0"/>
              <a:t>​</a:t>
            </a:r>
          </a:p>
          <a:p>
            <a:pPr marL="171450" indent="-171450" algn="just" fontAlgn="base">
              <a:buFont typeface="Wingdings" panose="05000000000000000000" pitchFamily="2" charset="2"/>
              <a:buChar char="q"/>
            </a:pPr>
            <a:r>
              <a:rPr lang="en-GB" sz="1100" dirty="0"/>
              <a:t>Drop the ball and point toes towards the ground.</a:t>
            </a:r>
            <a:r>
              <a:rPr lang="en-US" sz="1100" dirty="0"/>
              <a:t>​</a:t>
            </a:r>
          </a:p>
          <a:p>
            <a:pPr marL="171450" indent="-171450" algn="just" fontAlgn="base">
              <a:buFont typeface="Wingdings" panose="05000000000000000000" pitchFamily="2" charset="2"/>
              <a:buChar char="q"/>
            </a:pPr>
            <a:r>
              <a:rPr lang="en-GB" sz="1100" dirty="0"/>
              <a:t>Keep the knee bent and over the ball.</a:t>
            </a:r>
            <a:r>
              <a:rPr lang="en-US" sz="1100" dirty="0"/>
              <a:t>​</a:t>
            </a:r>
          </a:p>
          <a:p>
            <a:pPr marL="171450" indent="-171450" algn="just" fontAlgn="base">
              <a:buFont typeface="Wingdings" panose="05000000000000000000" pitchFamily="2" charset="2"/>
              <a:buChar char="q"/>
            </a:pPr>
            <a:r>
              <a:rPr lang="en-GB" sz="1100" dirty="0"/>
              <a:t>Strike the upper half of the ball with the laces, just before it bounces.</a:t>
            </a:r>
            <a:r>
              <a:rPr lang="en-US" sz="1100" dirty="0"/>
              <a:t>​</a:t>
            </a:r>
          </a:p>
          <a:p>
            <a:pPr marL="171450" indent="-171450" algn="just" fontAlgn="base">
              <a:buFont typeface="Wingdings" panose="05000000000000000000" pitchFamily="2" charset="2"/>
              <a:buChar char="q"/>
            </a:pPr>
            <a:r>
              <a:rPr lang="en-GB" sz="1100" dirty="0"/>
              <a:t>Extend the leg through so it is straight, with toes pointing at the target. </a:t>
            </a:r>
            <a:endParaRPr lang="en-US" sz="1100" dirty="0"/>
          </a:p>
        </p:txBody>
      </p:sp>
      <p:sp>
        <p:nvSpPr>
          <p:cNvPr id="27" name="TextBox 26">
            <a:extLst>
              <a:ext uri="{FF2B5EF4-FFF2-40B4-BE49-F238E27FC236}">
                <a16:creationId xmlns:a16="http://schemas.microsoft.com/office/drawing/2014/main" id="{E2925E2C-CF00-4AA8-B4E7-B494FA816B20}"/>
              </a:ext>
            </a:extLst>
          </p:cNvPr>
          <p:cNvSpPr txBox="1"/>
          <p:nvPr/>
        </p:nvSpPr>
        <p:spPr>
          <a:xfrm>
            <a:off x="1168777" y="775433"/>
            <a:ext cx="4333576" cy="3008516"/>
          </a:xfrm>
          <a:prstGeom prst="rect">
            <a:avLst/>
          </a:prstGeom>
          <a:noFill/>
        </p:spPr>
        <p:txBody>
          <a:bodyPr wrap="square" rtlCol="0">
            <a:spAutoFit/>
          </a:bodyPr>
          <a:lstStyle/>
          <a:p>
            <a:pPr fontAlgn="base"/>
            <a:r>
              <a:rPr lang="en-GB" sz="1200" b="1" dirty="0"/>
              <a:t>Tackle</a:t>
            </a:r>
            <a:r>
              <a:rPr lang="en-US" sz="1200" dirty="0"/>
              <a:t>​</a:t>
            </a:r>
          </a:p>
          <a:p>
            <a:pPr marL="171450" indent="-171450" fontAlgn="base">
              <a:buFont typeface="Wingdings" panose="05000000000000000000" pitchFamily="2" charset="2"/>
              <a:buChar char="q"/>
            </a:pPr>
            <a:r>
              <a:rPr lang="en-GB" sz="1100" dirty="0"/>
              <a:t>The tackle is an essential skill for winning the ball back in rugby or stopping an attacking player. It is very important to complete it with good timing and technique to prevent injury or accidents.</a:t>
            </a:r>
            <a:r>
              <a:rPr lang="en-US" sz="1100" dirty="0"/>
              <a:t>​</a:t>
            </a:r>
          </a:p>
          <a:p>
            <a:pPr marL="171450" indent="-171450" fontAlgn="base">
              <a:buFont typeface="Wingdings" panose="05000000000000000000" pitchFamily="2" charset="2"/>
              <a:buChar char="q"/>
            </a:pPr>
            <a:r>
              <a:rPr lang="en-GB" sz="1100" dirty="0"/>
              <a:t>Position your body to the opponent's right-hand side (safe side).</a:t>
            </a:r>
            <a:r>
              <a:rPr lang="en-US" sz="1100" dirty="0"/>
              <a:t>​</a:t>
            </a:r>
          </a:p>
          <a:p>
            <a:pPr marL="171450" indent="-171450" fontAlgn="base">
              <a:buFont typeface="Wingdings" panose="05000000000000000000" pitchFamily="2" charset="2"/>
              <a:buChar char="q"/>
            </a:pPr>
            <a:r>
              <a:rPr lang="en-GB" sz="1100" dirty="0"/>
              <a:t>Position your left foot forward into a slight opposition.</a:t>
            </a:r>
            <a:r>
              <a:rPr lang="en-US" sz="1100" dirty="0"/>
              <a:t>​</a:t>
            </a:r>
          </a:p>
          <a:p>
            <a:pPr marL="171450" indent="-171450" fontAlgn="base">
              <a:buFont typeface="Wingdings" panose="05000000000000000000" pitchFamily="2" charset="2"/>
              <a:buChar char="q"/>
            </a:pPr>
            <a:r>
              <a:rPr lang="en-GB" sz="1100" dirty="0"/>
              <a:t>Make contact by putting your right shoulder into the opponent's mid-right thigh.</a:t>
            </a:r>
          </a:p>
          <a:p>
            <a:pPr marL="171450" indent="-171450" fontAlgn="base">
              <a:buFont typeface="Wingdings" panose="05000000000000000000" pitchFamily="2" charset="2"/>
              <a:buChar char="q"/>
            </a:pPr>
            <a:r>
              <a:rPr lang="en-US" sz="1100" dirty="0"/>
              <a:t>​</a:t>
            </a:r>
            <a:r>
              <a:rPr lang="en-GB" sz="1100" dirty="0"/>
              <a:t>Make sure your head is on the other side of the ball carrier so their body is between your shoulder and head.</a:t>
            </a:r>
            <a:r>
              <a:rPr lang="en-US" sz="1100" dirty="0"/>
              <a:t>​</a:t>
            </a:r>
          </a:p>
          <a:p>
            <a:pPr marL="171450" indent="-171450" fontAlgn="base">
              <a:buFont typeface="Wingdings" panose="05000000000000000000" pitchFamily="2" charset="2"/>
              <a:buChar char="q"/>
            </a:pPr>
            <a:r>
              <a:rPr lang="en-GB" sz="1100" dirty="0"/>
              <a:t>Bring your arms up and wrap them around the ball carrier, just above their knees (do not lock your hands together).</a:t>
            </a:r>
            <a:r>
              <a:rPr lang="en-US" sz="1100" dirty="0"/>
              <a:t>​</a:t>
            </a:r>
          </a:p>
          <a:p>
            <a:pPr marL="171450" indent="-171450" fontAlgn="base">
              <a:buFont typeface="Wingdings" panose="05000000000000000000" pitchFamily="2" charset="2"/>
              <a:buChar char="q"/>
            </a:pPr>
            <a:r>
              <a:rPr lang="en-GB" sz="1100" dirty="0"/>
              <a:t>Squeeze your arms and pull the ball carrier into your body.</a:t>
            </a:r>
            <a:r>
              <a:rPr lang="en-US" sz="1100" dirty="0"/>
              <a:t>​ </a:t>
            </a:r>
          </a:p>
          <a:p>
            <a:pPr marL="171450" indent="-171450" fontAlgn="base">
              <a:buFont typeface="Wingdings" panose="05000000000000000000" pitchFamily="2" charset="2"/>
              <a:buChar char="q"/>
            </a:pPr>
            <a:r>
              <a:rPr lang="en-GB" sz="1100" dirty="0"/>
              <a:t>As you squeeze, push your shoulder into the ball carrier, as though you are trying to push him away with your head.</a:t>
            </a:r>
            <a:r>
              <a:rPr lang="en-US" sz="1100" dirty="0"/>
              <a:t>​</a:t>
            </a:r>
          </a:p>
          <a:p>
            <a:pPr marL="171450" indent="-171450" fontAlgn="base">
              <a:buFont typeface="Wingdings" panose="05000000000000000000" pitchFamily="2" charset="2"/>
              <a:buChar char="q"/>
            </a:pPr>
            <a:r>
              <a:rPr lang="en-GB" sz="1100" dirty="0"/>
              <a:t>Continue pushing until both you and the ball carrier fall to the ground.</a:t>
            </a:r>
            <a:r>
              <a:rPr lang="en-US" sz="1100" dirty="0"/>
              <a:t>​</a:t>
            </a:r>
          </a:p>
          <a:p>
            <a:pPr marL="171450" indent="-171450" fontAlgn="base">
              <a:buFont typeface="Wingdings" panose="05000000000000000000" pitchFamily="2" charset="2"/>
              <a:buChar char="q"/>
            </a:pPr>
            <a:r>
              <a:rPr lang="en-GB" sz="1100" dirty="0"/>
              <a:t>Keep your head as close as you can to their thigh throughout.</a:t>
            </a:r>
            <a:r>
              <a:rPr lang="en-US" sz="1100" dirty="0"/>
              <a:t>​</a:t>
            </a:r>
          </a:p>
        </p:txBody>
      </p:sp>
      <p:sp>
        <p:nvSpPr>
          <p:cNvPr id="16" name="Rectangle 15">
            <a:extLst>
              <a:ext uri="{FF2B5EF4-FFF2-40B4-BE49-F238E27FC236}">
                <a16:creationId xmlns:a16="http://schemas.microsoft.com/office/drawing/2014/main" id="{255BBBB8-0B97-47B5-8B8B-A0F2D9F222D3}"/>
              </a:ext>
            </a:extLst>
          </p:cNvPr>
          <p:cNvSpPr/>
          <p:nvPr/>
        </p:nvSpPr>
        <p:spPr>
          <a:xfrm>
            <a:off x="1204844" y="3803253"/>
            <a:ext cx="4281873" cy="2981851"/>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E5A049C-47BD-4282-B122-15ABE41AD440}"/>
              </a:ext>
            </a:extLst>
          </p:cNvPr>
          <p:cNvSpPr/>
          <p:nvPr/>
        </p:nvSpPr>
        <p:spPr>
          <a:xfrm>
            <a:off x="5558699" y="777676"/>
            <a:ext cx="5427548" cy="3139322"/>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19BFC8E-5772-41C5-90CF-EAE373828F14}"/>
              </a:ext>
            </a:extLst>
          </p:cNvPr>
          <p:cNvSpPr/>
          <p:nvPr/>
        </p:nvSpPr>
        <p:spPr>
          <a:xfrm>
            <a:off x="5558699" y="3962586"/>
            <a:ext cx="5428458" cy="2822519"/>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0421D43-BE3A-4E8C-B1F8-47040B622804}"/>
              </a:ext>
            </a:extLst>
          </p:cNvPr>
          <p:cNvSpPr/>
          <p:nvPr/>
        </p:nvSpPr>
        <p:spPr>
          <a:xfrm>
            <a:off x="5974813" y="3244334"/>
            <a:ext cx="1985846" cy="369332"/>
          </a:xfrm>
          <a:prstGeom prst="rect">
            <a:avLst/>
          </a:prstGeom>
        </p:spPr>
        <p:txBody>
          <a:bodyPr wrap="square">
            <a:spAutoFit/>
          </a:bodyPr>
          <a:lstStyle/>
          <a:p>
            <a:r>
              <a:rPr lang="en-GB" dirty="0">
                <a:solidFill>
                  <a:srgbClr val="000000"/>
                </a:solidFill>
                <a:latin typeface="Times New Roman" panose="02020603050405020304" pitchFamily="18" charset="0"/>
              </a:rPr>
              <a:t> </a:t>
            </a:r>
            <a:endParaRPr lang="en-GB" dirty="0"/>
          </a:p>
        </p:txBody>
      </p:sp>
      <p:sp>
        <p:nvSpPr>
          <p:cNvPr id="2" name="Rectangle: Rounded Corners 1">
            <a:extLst>
              <a:ext uri="{FF2B5EF4-FFF2-40B4-BE49-F238E27FC236}">
                <a16:creationId xmlns:a16="http://schemas.microsoft.com/office/drawing/2014/main" id="{FE9EE534-A32E-466C-A95C-34EF1D83A150}"/>
              </a:ext>
            </a:extLst>
          </p:cNvPr>
          <p:cNvSpPr/>
          <p:nvPr/>
        </p:nvSpPr>
        <p:spPr>
          <a:xfrm>
            <a:off x="7543800" y="6536267"/>
            <a:ext cx="3386666" cy="18062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latin typeface="Calibri" panose="020F0502020204030204" pitchFamily="34" charset="0"/>
              </a:rPr>
              <a:t>https://www.bbc.com/bitesize/topics/zp2m7hv</a:t>
            </a:r>
            <a:endParaRPr lang="en-GB" sz="1200" b="1" dirty="0"/>
          </a:p>
        </p:txBody>
      </p:sp>
    </p:spTree>
    <p:extLst>
      <p:ext uri="{BB962C8B-B14F-4D97-AF65-F5344CB8AC3E}">
        <p14:creationId xmlns:p14="http://schemas.microsoft.com/office/powerpoint/2010/main" val="1942154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1218</Words>
  <Application>Microsoft Office PowerPoint</Application>
  <PresentationFormat>Widescreen</PresentationFormat>
  <Paragraphs>73</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Times New Roman</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Fitzsimon (St Ambrose College)</dc:creator>
  <cp:lastModifiedBy>Mr M Fitzsimon (St Ambrose College)</cp:lastModifiedBy>
  <cp:revision>1</cp:revision>
  <dcterms:created xsi:type="dcterms:W3CDTF">2022-11-08T11:47:25Z</dcterms:created>
  <dcterms:modified xsi:type="dcterms:W3CDTF">2022-11-08T11:47:53Z</dcterms:modified>
</cp:coreProperties>
</file>