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  <p:sldMasterId id="2147483717" r:id="rId4"/>
  </p:sldMasterIdLst>
  <p:notesMasterIdLst>
    <p:notesMasterId r:id="rId7"/>
  </p:notesMasterIdLst>
  <p:sldIdLst>
    <p:sldId id="340" r:id="rId5"/>
    <p:sldId id="342" r:id="rId6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77" d="100"/>
          <a:sy n="77" d="100"/>
        </p:scale>
        <p:origin x="702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12/13/2021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8" indent="0" algn="ctr">
              <a:buNone/>
              <a:defRPr sz="2000"/>
            </a:lvl2pPr>
            <a:lvl3pPr marL="914395" indent="0" algn="ctr">
              <a:buNone/>
              <a:defRPr sz="1800"/>
            </a:lvl3pPr>
            <a:lvl4pPr marL="1371592" indent="0" algn="ctr">
              <a:buNone/>
              <a:defRPr sz="1600"/>
            </a:lvl4pPr>
            <a:lvl5pPr marL="1828789" indent="0" algn="ctr">
              <a:buNone/>
              <a:defRPr sz="1600"/>
            </a:lvl5pPr>
            <a:lvl6pPr marL="2285987" indent="0" algn="ctr">
              <a:buNone/>
              <a:defRPr sz="1600"/>
            </a:lvl6pPr>
            <a:lvl7pPr marL="2743185" indent="0" algn="ctr">
              <a:buNone/>
              <a:defRPr sz="1600"/>
            </a:lvl7pPr>
            <a:lvl8pPr marL="3200381" indent="0" algn="ctr">
              <a:buNone/>
              <a:defRPr sz="1600"/>
            </a:lvl8pPr>
            <a:lvl9pPr marL="365757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1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1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365128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8" indent="0">
              <a:buNone/>
              <a:defRPr sz="2800"/>
            </a:lvl2pPr>
            <a:lvl3pPr marL="914395" indent="0">
              <a:buNone/>
              <a:defRPr sz="2400"/>
            </a:lvl3pPr>
            <a:lvl4pPr marL="1371592" indent="0">
              <a:buNone/>
              <a:defRPr sz="2000"/>
            </a:lvl4pPr>
            <a:lvl5pPr marL="1828789" indent="0">
              <a:buNone/>
              <a:defRPr sz="2000"/>
            </a:lvl5pPr>
            <a:lvl6pPr marL="2285987" indent="0">
              <a:buNone/>
              <a:defRPr sz="2000"/>
            </a:lvl6pPr>
            <a:lvl7pPr marL="2743185" indent="0">
              <a:buNone/>
              <a:defRPr sz="2000"/>
            </a:lvl7pPr>
            <a:lvl8pPr marL="3200381" indent="0">
              <a:buNone/>
              <a:defRPr sz="2000"/>
            </a:lvl8pPr>
            <a:lvl9pPr marL="365757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8" indent="0" algn="ctr">
              <a:buNone/>
              <a:defRPr sz="1500"/>
            </a:lvl2pPr>
            <a:lvl3pPr marL="685796" indent="0" algn="ctr">
              <a:buNone/>
              <a:defRPr sz="1350"/>
            </a:lvl3pPr>
            <a:lvl4pPr marL="1028694" indent="0" algn="ctr">
              <a:buNone/>
              <a:defRPr sz="1200"/>
            </a:lvl4pPr>
            <a:lvl5pPr marL="1371592" indent="0" algn="ctr">
              <a:buNone/>
              <a:defRPr sz="1200"/>
            </a:lvl5pPr>
            <a:lvl6pPr marL="1714490" indent="0" algn="ctr">
              <a:buNone/>
              <a:defRPr sz="1200"/>
            </a:lvl6pPr>
            <a:lvl7pPr marL="2057388" indent="0" algn="ctr">
              <a:buNone/>
              <a:defRPr sz="1200"/>
            </a:lvl7pPr>
            <a:lvl8pPr marL="2400286" indent="0" algn="ctr">
              <a:buNone/>
              <a:defRPr sz="1200"/>
            </a:lvl8pPr>
            <a:lvl9pPr marL="2743185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8" indent="0">
              <a:buNone/>
              <a:defRPr sz="2100"/>
            </a:lvl2pPr>
            <a:lvl3pPr marL="685796" indent="0">
              <a:buNone/>
              <a:defRPr sz="1800"/>
            </a:lvl3pPr>
            <a:lvl4pPr marL="1028694" indent="0">
              <a:buNone/>
              <a:defRPr sz="1500"/>
            </a:lvl4pPr>
            <a:lvl5pPr marL="1371592" indent="0">
              <a:buNone/>
              <a:defRPr sz="1500"/>
            </a:lvl5pPr>
            <a:lvl6pPr marL="1714490" indent="0">
              <a:buNone/>
              <a:defRPr sz="1500"/>
            </a:lvl6pPr>
            <a:lvl7pPr marL="2057388" indent="0">
              <a:buNone/>
              <a:defRPr sz="1500"/>
            </a:lvl7pPr>
            <a:lvl8pPr marL="2400286" indent="0">
              <a:buNone/>
              <a:defRPr sz="1500"/>
            </a:lvl8pPr>
            <a:lvl9pPr marL="2743185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6" indent="0">
              <a:buNone/>
              <a:defRPr sz="900"/>
            </a:lvl3pPr>
            <a:lvl4pPr marL="1028694" indent="0">
              <a:buNone/>
              <a:defRPr sz="750"/>
            </a:lvl4pPr>
            <a:lvl5pPr marL="1371592" indent="0">
              <a:buNone/>
              <a:defRPr sz="750"/>
            </a:lvl5pPr>
            <a:lvl6pPr marL="1714490" indent="0">
              <a:buNone/>
              <a:defRPr sz="750"/>
            </a:lvl6pPr>
            <a:lvl7pPr marL="2057388" indent="0">
              <a:buNone/>
              <a:defRPr sz="750"/>
            </a:lvl7pPr>
            <a:lvl8pPr marL="2400286" indent="0">
              <a:buNone/>
              <a:defRPr sz="750"/>
            </a:lvl8pPr>
            <a:lvl9pPr marL="2743185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2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4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30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4" y="6356356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425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004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904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7531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0933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26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4796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216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8800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66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925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A711D-BC26-467A-859E-666595895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9F0BB-70C7-46A5-BD01-7F18AC059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278A9-97D7-4262-A241-811BDA3B6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2F76B-C0C9-44B7-9A78-2DC3C7690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DC705-D840-458A-BF5C-3CDA27E7F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9563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CBFC3-346E-4143-9CAE-CBB83DDE4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D4C09-8EEE-487D-896E-C109E5A57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2EB40-4CE5-4474-B5D4-3623F1697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C7B31-EFC9-405E-98F5-E0B89EB04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27D1D-FCAE-4A5B-9847-70B124286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525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0BC8-9D53-4AF4-9EEF-DBD3BA36A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FD6D8-28A6-4A8A-AE27-04A8E003D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360A4-6E03-411E-83B6-E4B70D4C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D8120-C5EA-4FCB-BDCA-234484FF7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01F47-AEC4-4A82-9D2D-6B1B12C9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370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4FE56-205D-4C31-98ED-24931190A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2721-46A2-4966-8681-DF7F0CD926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892DA-36AB-4E3F-878B-E0D51AADF1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E1E77-84CC-409F-A4E4-02371C7C1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29423-6DB3-41A4-BF04-0BD87AB90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EAB71B-E563-4735-83DA-849A9D802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746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C4771-3528-499D-9A56-532FF66FB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C50C9-5F0C-483B-94BA-E9D04FBC4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F67B8-9FB2-4DE5-B591-77275C534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54BC9A-597C-4F52-924D-2522FC69A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9C6B4E-1823-450B-A90A-1211B3092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5B72F9-3663-4AE2-9050-372B1D17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B27CD9-93BA-4497-A029-F8BCE6A2B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6600E8-2E6E-4252-B215-7D0D42EA8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5550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3E91A-8BB1-4F6A-B40E-B3F9E07CD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03979E-3323-4580-8002-EED4E11B4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AFB0D1-BF5F-4C1B-976C-0D2D9A5E8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FB44AC-7E28-431C-BFB4-5534EB396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2587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9A09F4-0D2A-4909-B245-731CEE93C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D2343-9BCA-4A7E-9E84-2CC619D2D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C7497-6CFE-4759-991E-10E26233D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722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A48CE-9A70-40A2-88E6-83C46657A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DCD3C-4E7B-406F-9686-F588C1E3E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4E72A-5C73-46E4-A0CE-0A20BEF19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070E75-58BE-497B-8F0C-AA66A836A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BBBFEA-B94A-4FE5-8355-77316A18F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6341E2-12A0-4B83-AF9F-BEC75FB3A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0551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D452-3558-4582-90EF-8968884F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C7D5A0-1E2E-4038-81D9-FEECF6401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41CB9-9237-42F5-9DE1-E8C6BA4350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CDAEC4-165C-4743-87E7-74A3A4DCB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0B885-2A52-4D6C-9C0F-AC9FDA27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C4D79-91B4-400A-B1A4-9ABDDFDE7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0244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4DA49-DA55-4CEF-B88C-50506C27C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04E67D-F20A-41AE-9870-6F24F8C90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4EC68-BD35-437A-B12B-3B7393BA4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20101-8064-4506-AE6C-F7EC8EA80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685AB-2038-4688-8C46-21417C1E4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189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BA9D68-EE6E-4176-9511-DCFAFC2812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72851C-E9DD-4848-A436-C9820394E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0028E-AE45-4D19-A34F-FB2AC66B2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1084B-23E5-4AA9-9752-7FEDDEE7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226C0-B42A-408A-A07C-4DE452EC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0803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71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8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39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5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6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8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4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5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61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7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9" indent="-171449" algn="l" defTabSz="6857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4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4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41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9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3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3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3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4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92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9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8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85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026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F57C70-09C1-48F8-B864-AFE8453D2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4108B-04BC-4E7B-A13A-71351128E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4C76E-3B16-47FD-A614-F6E64C037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39DA-2AF9-4B82-897E-67B6BDD6961B}" type="datetimeFigureOut">
              <a:rPr lang="en-GB" smtClean="0"/>
              <a:t>13/12/2021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AE8A5-4F3C-4530-BA2F-F678074E52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FF8BF-05E5-4CA1-B4E6-D1E262F50D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74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A7695C9-6E91-4C5F-AFB3-BF5902B1E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734" y="1290323"/>
            <a:ext cx="1426425" cy="19725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8023E7D-E173-4B27-9497-55C840945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771" y="3290440"/>
            <a:ext cx="1344443" cy="17840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196771" y="121858"/>
            <a:ext cx="2972867" cy="669215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4024" y="1290323"/>
            <a:ext cx="1886329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</a:rPr>
              <a:t>All substances are made of </a:t>
            </a:r>
            <a:r>
              <a:rPr lang="en-GB" sz="900" b="1" dirty="0">
                <a:cs typeface="Arial" pitchFamily="34" charset="0"/>
              </a:rPr>
              <a:t>atoms</a:t>
            </a:r>
            <a:r>
              <a:rPr lang="en-GB" sz="900" dirty="0">
                <a:cs typeface="Arial" pitchFamily="34" charset="0"/>
              </a:rPr>
              <a:t> that cannot be chemically broken down. It is the smallest part of an </a:t>
            </a:r>
            <a:r>
              <a:rPr lang="en-GB" sz="900" b="1" dirty="0">
                <a:cs typeface="Arial" pitchFamily="34" charset="0"/>
              </a:rPr>
              <a:t>element</a:t>
            </a:r>
            <a:r>
              <a:rPr lang="en-GB" sz="900" dirty="0">
                <a:cs typeface="Arial" pitchFamily="34" charset="0"/>
              </a:rPr>
              <a:t>. 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Elements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are made of only one type of atom. </a:t>
            </a:r>
            <a:r>
              <a:rPr lang="en-GB" sz="900" dirty="0">
                <a:cs typeface="Arial" pitchFamily="34" charset="0"/>
              </a:rPr>
              <a:t>Each element has its own </a:t>
            </a:r>
            <a:r>
              <a:rPr lang="en-GB" sz="900" b="1" dirty="0">
                <a:cs typeface="Arial" pitchFamily="34" charset="0"/>
              </a:rPr>
              <a:t>symbol. </a:t>
            </a:r>
          </a:p>
          <a:p>
            <a:r>
              <a:rPr lang="en-GB" sz="900" dirty="0">
                <a:cs typeface="Arial" pitchFamily="34" charset="0"/>
              </a:rPr>
              <a:t>e.g. Na is sodium.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154024" y="2558187"/>
            <a:ext cx="1894943" cy="10618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cs typeface="Arial" pitchFamily="34" charset="0"/>
              </a:rPr>
              <a:t>Compounds</a:t>
            </a:r>
            <a:r>
              <a:rPr lang="en-GB" sz="900" dirty="0">
                <a:cs typeface="Arial" pitchFamily="34" charset="0"/>
              </a:rPr>
              <a:t> contain more than one type of atom.</a:t>
            </a:r>
          </a:p>
          <a:p>
            <a:r>
              <a:rPr lang="en-GB" sz="900" b="1" dirty="0">
                <a:cs typeface="Arial" pitchFamily="34" charset="0"/>
              </a:rPr>
              <a:t>Naming compounds- </a:t>
            </a:r>
          </a:p>
          <a:p>
            <a:r>
              <a:rPr lang="en-GB" sz="900" dirty="0">
                <a:cs typeface="Arial" pitchFamily="34" charset="0"/>
              </a:rPr>
              <a:t>Two elements = </a:t>
            </a:r>
            <a:r>
              <a:rPr lang="en-GB" sz="900" b="1" dirty="0">
                <a:cs typeface="Arial" pitchFamily="34" charset="0"/>
              </a:rPr>
              <a:t>ide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 Sodium sulphide</a:t>
            </a:r>
          </a:p>
          <a:p>
            <a:r>
              <a:rPr lang="en-GB" sz="900" dirty="0">
                <a:cs typeface="Arial" pitchFamily="34" charset="0"/>
              </a:rPr>
              <a:t>Two or more including oxygen = </a:t>
            </a:r>
            <a:r>
              <a:rPr lang="en-GB" sz="900" b="1" dirty="0">
                <a:cs typeface="Arial" pitchFamily="34" charset="0"/>
              </a:rPr>
              <a:t>ate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SO</a:t>
            </a:r>
            <a:r>
              <a:rPr lang="en-GB" sz="900" baseline="-25000" dirty="0">
                <a:cs typeface="Arial" pitchFamily="34" charset="0"/>
              </a:rPr>
              <a:t>4</a:t>
            </a:r>
            <a:r>
              <a:rPr lang="en-GB" sz="900" dirty="0">
                <a:cs typeface="Arial" pitchFamily="34" charset="0"/>
              </a:rPr>
              <a:t> = sodium sulphate</a:t>
            </a:r>
          </a:p>
        </p:txBody>
      </p:sp>
      <p:pic>
        <p:nvPicPr>
          <p:cNvPr id="1026" name="Picture 2" descr="Image result for element compound mixture">
            <a:extLst>
              <a:ext uri="{FF2B5EF4-FFF2-40B4-BE49-F238E27FC236}">
                <a16:creationId xmlns:a16="http://schemas.microsoft.com/office/drawing/2014/main" id="{D3150DA3-0864-486E-A0B8-89D5F82A1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2" r="51157"/>
          <a:stretch/>
        </p:blipFill>
        <p:spPr bwMode="auto">
          <a:xfrm>
            <a:off x="29185" y="3623371"/>
            <a:ext cx="2113042" cy="127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element compound mixture">
            <a:extLst>
              <a:ext uri="{FF2B5EF4-FFF2-40B4-BE49-F238E27FC236}">
                <a16:creationId xmlns:a16="http://schemas.microsoft.com/office/drawing/2014/main" id="{B4665472-17F5-45EB-9F06-0A7C3AB323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4" t="1" b="-2927"/>
          <a:stretch/>
        </p:blipFill>
        <p:spPr bwMode="auto">
          <a:xfrm>
            <a:off x="60917" y="4614864"/>
            <a:ext cx="2169439" cy="144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62727B-111A-40CB-B6E1-4FA91A1F68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1063" b="5158"/>
          <a:stretch/>
        </p:blipFill>
        <p:spPr>
          <a:xfrm>
            <a:off x="46782" y="5982571"/>
            <a:ext cx="2118475" cy="7972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1E2601-EECA-4A46-96F7-10B3F7B3D5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8243" y="1290323"/>
            <a:ext cx="1438792" cy="195377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0279219-08AF-4EF8-A267-A40CA40885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1260" y="5074450"/>
            <a:ext cx="1456379" cy="173956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51840" y="799673"/>
            <a:ext cx="2010012" cy="4638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Dalton – atoms can’t be divided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79852B-C42C-44C8-92B3-984BE81C341C}"/>
              </a:ext>
            </a:extLst>
          </p:cNvPr>
          <p:cNvSpPr/>
          <p:nvPr/>
        </p:nvSpPr>
        <p:spPr>
          <a:xfrm>
            <a:off x="5347533" y="1436394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JJ Thompson discovered electrons – Plum pudding model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4836DBF-2601-4836-8906-17ED5E4979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8423" y="3462334"/>
            <a:ext cx="1133718" cy="8445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C0A3221-305D-4CDB-A47C-D8B5C2327F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0228" y="2909923"/>
            <a:ext cx="1445603" cy="652225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304117F-B907-42F0-9C74-80425B26B80B}"/>
              </a:ext>
            </a:extLst>
          </p:cNvPr>
          <p:cNvCxnSpPr>
            <a:cxnSpLocks/>
          </p:cNvCxnSpPr>
          <p:nvPr/>
        </p:nvCxnSpPr>
        <p:spPr>
          <a:xfrm>
            <a:off x="6347992" y="4120982"/>
            <a:ext cx="0" cy="38130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81E8869-7B27-4214-99B2-E30C50577129}"/>
              </a:ext>
            </a:extLst>
          </p:cNvPr>
          <p:cNvSpPr/>
          <p:nvPr/>
        </p:nvSpPr>
        <p:spPr>
          <a:xfrm>
            <a:off x="5520268" y="4561986"/>
            <a:ext cx="1567814" cy="2021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Bohr – electrons in shells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521661" y="178833"/>
            <a:ext cx="1729580" cy="4115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Development of Atomic Model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4B49E7E-4435-4BDA-8B3F-2120C3113F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0532" y="1699213"/>
            <a:ext cx="1163191" cy="71748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5CE7A70-3E79-4A06-9745-C4516A485F7B}"/>
              </a:ext>
            </a:extLst>
          </p:cNvPr>
          <p:cNvCxnSpPr>
            <a:cxnSpLocks/>
          </p:cNvCxnSpPr>
          <p:nvPr/>
        </p:nvCxnSpPr>
        <p:spPr>
          <a:xfrm>
            <a:off x="6261300" y="2417013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6714289" y="3118467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Geiger-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</a:rPr>
              <a:t>Marsden The Nuclear Model of the Atom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617BECC-383A-4F0D-8CC3-71272658FC68}"/>
              </a:ext>
            </a:extLst>
          </p:cNvPr>
          <p:cNvSpPr/>
          <p:nvPr/>
        </p:nvSpPr>
        <p:spPr>
          <a:xfrm>
            <a:off x="5687576" y="5166319"/>
            <a:ext cx="1338540" cy="21916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Chadwick – the neutron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250E931-BA33-44F1-922C-DC3D284909A3}"/>
              </a:ext>
            </a:extLst>
          </p:cNvPr>
          <p:cNvCxnSpPr>
            <a:cxnSpLocks/>
          </p:cNvCxnSpPr>
          <p:nvPr/>
        </p:nvCxnSpPr>
        <p:spPr>
          <a:xfrm>
            <a:off x="6347992" y="4798335"/>
            <a:ext cx="0" cy="3063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" name="Picture 39">
            <a:extLst>
              <a:ext uri="{FF2B5EF4-FFF2-40B4-BE49-F238E27FC236}">
                <a16:creationId xmlns:a16="http://schemas.microsoft.com/office/drawing/2014/main" id="{F802868B-55F1-4B8B-AC30-12D78314E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91029" y="5613522"/>
            <a:ext cx="2100047" cy="1166276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09560" y="223105"/>
            <a:ext cx="2056825" cy="33729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Separating mixtures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7"/>
            <a:ext cx="1877840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Atoms, elements and compounds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65D3326-5E36-4F6C-A070-B301D6CB3BB5}"/>
              </a:ext>
            </a:extLst>
          </p:cNvPr>
          <p:cNvSpPr/>
          <p:nvPr/>
        </p:nvSpPr>
        <p:spPr>
          <a:xfrm>
            <a:off x="2433055" y="799673"/>
            <a:ext cx="250029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/>
              <a:t>A mixture consists of </a:t>
            </a:r>
            <a:r>
              <a:rPr lang="en-GB" sz="900" b="1" dirty="0"/>
              <a:t>two or more </a:t>
            </a:r>
            <a:r>
              <a:rPr lang="en-GB" sz="900" dirty="0"/>
              <a:t>elements or compounds </a:t>
            </a:r>
            <a:r>
              <a:rPr lang="en-GB" sz="900" b="1" dirty="0"/>
              <a:t>not</a:t>
            </a:r>
            <a:r>
              <a:rPr lang="en-GB" sz="900" dirty="0"/>
              <a:t> chemically combined together.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58727" y="909713"/>
            <a:ext cx="1950527" cy="4836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1.4 &amp;1.5 Subatomic Particles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009557E-1C36-4174-9041-ED4534BBF01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26739" b="21251"/>
          <a:stretch/>
        </p:blipFill>
        <p:spPr>
          <a:xfrm>
            <a:off x="7690540" y="2346337"/>
            <a:ext cx="2018716" cy="32060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F1F4071-FF83-41BC-A3E4-2FF55ACEAF47}"/>
              </a:ext>
            </a:extLst>
          </p:cNvPr>
          <p:cNvSpPr txBox="1"/>
          <p:nvPr/>
        </p:nvSpPr>
        <p:spPr>
          <a:xfrm>
            <a:off x="5259257" y="5428856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Atomic radius</a:t>
            </a:r>
          </a:p>
          <a:p>
            <a:r>
              <a:rPr lang="en-GB" sz="900" dirty="0"/>
              <a:t> = 0.1nm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D67F0DA-61E0-4246-987C-F5957EAE4072}"/>
              </a:ext>
            </a:extLst>
          </p:cNvPr>
          <p:cNvSpPr/>
          <p:nvPr/>
        </p:nvSpPr>
        <p:spPr>
          <a:xfrm>
            <a:off x="7954480" y="5889902"/>
            <a:ext cx="1457421" cy="24392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1nm = 1x10</a:t>
            </a:r>
            <a:r>
              <a:rPr lang="en-GB" sz="1200" baseline="30000" dirty="0"/>
              <a:t>-9</a:t>
            </a:r>
            <a:r>
              <a:rPr lang="en-GB" sz="1200" dirty="0"/>
              <a:t>m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BE29AD3-4499-4FF3-B7B0-F428563EDD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69391" y="3762437"/>
            <a:ext cx="1861013" cy="7210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62980DA-8979-455A-BF9B-EF387B9926B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75666" b="22076"/>
          <a:stretch/>
        </p:blipFill>
        <p:spPr>
          <a:xfrm>
            <a:off x="8484258" y="3326365"/>
            <a:ext cx="825571" cy="39060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FAFE17D9-3806-47E1-9AD4-00B779AEF90A}"/>
              </a:ext>
            </a:extLst>
          </p:cNvPr>
          <p:cNvSpPr txBox="1"/>
          <p:nvPr/>
        </p:nvSpPr>
        <p:spPr>
          <a:xfrm>
            <a:off x="7590393" y="2728143"/>
            <a:ext cx="24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Number of protons(+) = Number of electrons (-)</a:t>
            </a:r>
          </a:p>
          <a:p>
            <a:endParaRPr lang="en-GB" sz="800" dirty="0">
              <a:solidFill>
                <a:srgbClr val="7030A0"/>
              </a:solidFill>
            </a:endParaRPr>
          </a:p>
          <a:p>
            <a:r>
              <a:rPr lang="en-GB" sz="800" dirty="0">
                <a:solidFill>
                  <a:srgbClr val="7030A0"/>
                </a:solidFill>
              </a:rPr>
              <a:t>Number of neutrons = </a:t>
            </a:r>
          </a:p>
          <a:p>
            <a:r>
              <a:rPr lang="en-GB" sz="800" dirty="0">
                <a:solidFill>
                  <a:srgbClr val="7030A0"/>
                </a:solidFill>
              </a:rPr>
              <a:t>                             mass number – atomic number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CE658433-EF55-4EDC-8EA4-3954718B2DC9}"/>
              </a:ext>
            </a:extLst>
          </p:cNvPr>
          <p:cNvGrpSpPr/>
          <p:nvPr/>
        </p:nvGrpSpPr>
        <p:grpSpPr>
          <a:xfrm>
            <a:off x="8087907" y="3317478"/>
            <a:ext cx="393069" cy="419809"/>
            <a:chOff x="7428070" y="2555461"/>
            <a:chExt cx="393069" cy="41980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4F23D8F-1FA3-416E-9C27-ECD322FAC6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59877" t="-7792" r="26739" b="21251"/>
            <a:stretch/>
          </p:blipFill>
          <p:spPr>
            <a:xfrm>
              <a:off x="7452320" y="2555461"/>
              <a:ext cx="368819" cy="352327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EB1ACDA-BF49-49EE-A117-C55D98FCD6BC}"/>
                </a:ext>
              </a:extLst>
            </p:cNvPr>
            <p:cNvSpPr/>
            <p:nvPr/>
          </p:nvSpPr>
          <p:spPr>
            <a:xfrm>
              <a:off x="7428070" y="2555461"/>
              <a:ext cx="57309" cy="4198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FF078CA3-B78E-4A8C-8445-CF225BBFDD8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05987" y="4902413"/>
            <a:ext cx="1720351" cy="87176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F55CD19-DBEF-42C3-8B3F-8F52FF93E85F}"/>
              </a:ext>
            </a:extLst>
          </p:cNvPr>
          <p:cNvSpPr txBox="1"/>
          <p:nvPr/>
        </p:nvSpPr>
        <p:spPr>
          <a:xfrm>
            <a:off x="7959630" y="4483458"/>
            <a:ext cx="14805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7030A0"/>
                </a:solidFill>
              </a:rPr>
              <a:t>Atoms lose or gain electrons to form ions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57765" y="40329"/>
            <a:ext cx="2450276" cy="367119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 - Atomic Structure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6427" y="560402"/>
            <a:ext cx="2111399" cy="625361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257589" y="121857"/>
            <a:ext cx="2246778" cy="533939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257589" y="5504632"/>
            <a:ext cx="2247476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7577102" y="799674"/>
            <a:ext cx="2263455" cy="538530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48879E-F480-46AF-8F2E-717DD45B71E2}"/>
              </a:ext>
            </a:extLst>
          </p:cNvPr>
          <p:cNvCxnSpPr>
            <a:cxnSpLocks/>
          </p:cNvCxnSpPr>
          <p:nvPr/>
        </p:nvCxnSpPr>
        <p:spPr>
          <a:xfrm>
            <a:off x="6261300" y="139336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102EC9A2-E635-4AA8-9836-910C6F999EF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66704" y="3291584"/>
            <a:ext cx="1573533" cy="1874735"/>
          </a:xfrm>
          <a:prstGeom prst="rect">
            <a:avLst/>
          </a:prstGeom>
        </p:spPr>
      </p:pic>
      <p:sp>
        <p:nvSpPr>
          <p:cNvPr id="67" name="Rectangle 66"/>
          <p:cNvSpPr/>
          <p:nvPr/>
        </p:nvSpPr>
        <p:spPr>
          <a:xfrm>
            <a:off x="7780005" y="4512536"/>
            <a:ext cx="1846333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625135" y="2221109"/>
            <a:ext cx="2148633" cy="147152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957948-7A8F-439B-A69B-5B6DF5345091}"/>
              </a:ext>
            </a:extLst>
          </p:cNvPr>
          <p:cNvGrpSpPr/>
          <p:nvPr/>
        </p:nvGrpSpPr>
        <p:grpSpPr>
          <a:xfrm>
            <a:off x="7626026" y="1488126"/>
            <a:ext cx="2147742" cy="724096"/>
            <a:chOff x="7626026" y="1488126"/>
            <a:chExt cx="2147742" cy="724096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FEEEE07-730F-47A9-8C65-D75953DE8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626026" y="1488126"/>
              <a:ext cx="2147742" cy="724096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60578DD-3A86-46DB-8288-B78F294EC7FD}"/>
                </a:ext>
              </a:extLst>
            </p:cNvPr>
            <p:cNvSpPr txBox="1"/>
            <p:nvPr/>
          </p:nvSpPr>
          <p:spPr>
            <a:xfrm>
              <a:off x="8193360" y="2027959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1/1840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CD18C8E-1F5D-4739-B8E2-87761ECE0C8D}"/>
                </a:ext>
              </a:extLst>
            </p:cNvPr>
            <p:cNvSpPr txBox="1"/>
            <p:nvPr/>
          </p:nvSpPr>
          <p:spPr>
            <a:xfrm>
              <a:off x="8708829" y="167867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+1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27FF0C4-DD50-4DFD-915F-551B7A6B1967}"/>
                </a:ext>
              </a:extLst>
            </p:cNvPr>
            <p:cNvSpPr txBox="1"/>
            <p:nvPr/>
          </p:nvSpPr>
          <p:spPr>
            <a:xfrm>
              <a:off x="8708829" y="201864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-1</a:t>
              </a:r>
            </a:p>
          </p:txBody>
        </p: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975" y="3302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163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27722"/>
              </p:ext>
            </p:extLst>
          </p:nvPr>
        </p:nvGraphicFramePr>
        <p:xfrm>
          <a:off x="200472" y="188641"/>
          <a:ext cx="4536504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813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7569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compound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mixture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approximate radius of an atom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Describe the current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does the atomic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What does the mass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Describe the plum pudding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 the</a:t>
                      </a:r>
                      <a:r>
                        <a:rPr lang="en-GB" sz="900" baseline="0" dirty="0"/>
                        <a:t> conclusions of the alpha scattering experiment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How did Niels Bohr</a:t>
                      </a:r>
                      <a:r>
                        <a:rPr lang="en-GB" sz="900" baseline="0" dirty="0"/>
                        <a:t> adapt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did James Chadwick</a:t>
                      </a:r>
                      <a:r>
                        <a:rPr lang="en-GB" sz="900" baseline="0" dirty="0"/>
                        <a:t> do to change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electrical charges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relative mass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63928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349266"/>
              </p:ext>
            </p:extLst>
          </p:nvPr>
        </p:nvGraphicFramePr>
        <p:xfrm>
          <a:off x="189371" y="2996952"/>
          <a:ext cx="4536504" cy="376376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All substances are made of atoms! They are the smallest part of an element that can exist (about 0.1 nm in size)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</a:t>
                      </a:r>
                      <a:r>
                        <a:rPr lang="en-GB" sz="900" baseline="0" dirty="0">
                          <a:effectLst/>
                        </a:rPr>
                        <a:t> s</a:t>
                      </a:r>
                      <a:r>
                        <a:rPr lang="en-GB" sz="900" dirty="0">
                          <a:effectLst/>
                        </a:rPr>
                        <a:t>ubstance made of only one type of atom. Atoms of each element have</a:t>
                      </a:r>
                      <a:r>
                        <a:rPr lang="en-GB" sz="900" baseline="0" dirty="0">
                          <a:effectLst/>
                        </a:rPr>
                        <a:t> a chemical symbol, </a:t>
                      </a:r>
                      <a:r>
                        <a:rPr lang="en-GB" sz="900" baseline="0" dirty="0" err="1">
                          <a:effectLst/>
                        </a:rPr>
                        <a:t>eg</a:t>
                      </a:r>
                      <a:r>
                        <a:rPr lang="en-GB" sz="900" baseline="0" dirty="0">
                          <a:effectLst/>
                        </a:rPr>
                        <a:t> O is oxygen.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Electron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negatively charged subatomic particle found in shells around the nucleus of an atom.  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substance containing only one type of atom. Cannot be broken down into anything simpler by chemical methods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Energy level (shell)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region an electron occupies surrounding the nucleus inside an atom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compound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contain two or more elements chemically combined in fixed proportions and can be represented by formulae using the symbols of the atoms from which they were formed.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mixture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consists of two or more elements or compounds not chemically combined together.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Atomic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 of protons in an atom. Atoms of the same element have the same number of protons.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Mass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sum of protons and neutrons in an atom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of the same element with a different number of neutrons.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Relative atomic mass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average mass of an atom of an element, taking into account the % of each isotope.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0130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28716</TotalTime>
  <Words>521</Words>
  <Application>Microsoft Office PowerPoint</Application>
  <PresentationFormat>A4 Paper (210x297 mm)</PresentationFormat>
  <Paragraphs>78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Mrs N Burke (St Ambrose College)</cp:lastModifiedBy>
  <cp:revision>316</cp:revision>
  <cp:lastPrinted>2019-10-04T08:38:13Z</cp:lastPrinted>
  <dcterms:created xsi:type="dcterms:W3CDTF">2016-03-05T09:38:04Z</dcterms:created>
  <dcterms:modified xsi:type="dcterms:W3CDTF">2021-12-13T14:12:43Z</dcterms:modified>
</cp:coreProperties>
</file>