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9144000" cy="6858000" type="screen4x3"/>
  <p:notesSz cx="6808788" cy="99409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dy mcfadden" initials="am" lastIdx="1" clrIdx="0">
    <p:extLst>
      <p:ext uri="{19B8F6BF-5375-455C-9EA6-DF929625EA0E}">
        <p15:presenceInfo xmlns:p15="http://schemas.microsoft.com/office/powerpoint/2012/main" userId="4083f8d97ecf4fa9"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47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commentAuthors" Target="commentAuthors.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bora Coxon" userId="10033FFF9F061C73@LIVE.COM" providerId="AD" clId="Web-{FB4F3332-FE5B-4228-A6F1-1D355924BED9}"/>
    <pc:docChg chg="modSld">
      <pc:chgData name="Debora Coxon" userId="10033FFF9F061C73@LIVE.COM" providerId="AD" clId="Web-{FB4F3332-FE5B-4228-A6F1-1D355924BED9}" dt="2018-03-02T15:16:33.021" v="0"/>
      <pc:docMkLst>
        <pc:docMk/>
      </pc:docMkLst>
      <pc:sldChg chg="modSp">
        <pc:chgData name="Debora Coxon" userId="10033FFF9F061C73@LIVE.COM" providerId="AD" clId="Web-{FB4F3332-FE5B-4228-A6F1-1D355924BED9}" dt="2018-03-02T15:16:33.021" v="0"/>
        <pc:sldMkLst>
          <pc:docMk/>
          <pc:sldMk cId="630973993" sldId="256"/>
        </pc:sldMkLst>
        <pc:cxnChg chg="mod">
          <ac:chgData name="Debora Coxon" userId="10033FFF9F061C73@LIVE.COM" providerId="AD" clId="Web-{FB4F3332-FE5B-4228-A6F1-1D355924BED9}" dt="2018-03-02T15:16:33.021" v="0"/>
          <ac:cxnSpMkLst>
            <pc:docMk/>
            <pc:sldMk cId="630973993" sldId="256"/>
            <ac:cxnSpMk id="3" creationId="{00000000-0000-0000-0000-000000000000}"/>
          </ac:cxnSpMkLst>
        </pc:cxn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1ADB56A-E8D4-4637-8C23-D2B265052A04}"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4274181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ADB56A-E8D4-4637-8C23-D2B265052A04}"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5239154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ADB56A-E8D4-4637-8C23-D2B265052A04}"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8118313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ADB56A-E8D4-4637-8C23-D2B265052A04}" type="datetimeFigureOut">
              <a:rPr lang="en-GB" smtClean="0"/>
              <a:t>20/09/2023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2960950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ADB56A-E8D4-4637-8C23-D2B265052A04}" type="datetimeFigureOut">
              <a:rPr lang="en-GB" smtClean="0"/>
              <a:t>20/09/2023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323332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ADB56A-E8D4-4637-8C23-D2B265052A04}" type="datetimeFigureOut">
              <a:rPr lang="en-GB" smtClean="0"/>
              <a:t>20/09/2023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25139051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ADB56A-E8D4-4637-8C23-D2B265052A04}" type="datetimeFigureOut">
              <a:rPr lang="en-GB" smtClean="0"/>
              <a:t>20/09/2023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3709997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1ADB56A-E8D4-4637-8C23-D2B265052A04}" type="datetimeFigureOut">
              <a:rPr lang="en-GB" smtClean="0"/>
              <a:t>20/09/2023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37907753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1ADB56A-E8D4-4637-8C23-D2B265052A04}" type="datetimeFigureOut">
              <a:rPr lang="en-GB" smtClean="0"/>
              <a:t>20/09/2023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1417807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ADB56A-E8D4-4637-8C23-D2B265052A04}"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19762775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ADB56A-E8D4-4637-8C23-D2B265052A04}"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3533508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ADB56A-E8D4-4637-8C23-D2B265052A04}" type="datetimeFigureOut">
              <a:rPr lang="en-GB" smtClean="0"/>
              <a:t>20/09/2023</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8DBEB2-74FB-485D-AE20-75DC54138FDF}" type="slidenum">
              <a:rPr lang="en-GB" smtClean="0"/>
              <a:t>‹#›</a:t>
            </a:fld>
            <a:endParaRPr lang="en-GB"/>
          </a:p>
        </p:txBody>
      </p:sp>
    </p:spTree>
    <p:extLst>
      <p:ext uri="{BB962C8B-B14F-4D97-AF65-F5344CB8AC3E}">
        <p14:creationId xmlns:p14="http://schemas.microsoft.com/office/powerpoint/2010/main" val="12925353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3500" y="-25317"/>
            <a:ext cx="4824062" cy="253916"/>
          </a:xfrm>
          <a:prstGeom prst="rect">
            <a:avLst/>
          </a:prstGeom>
          <a:noFill/>
        </p:spPr>
        <p:txBody>
          <a:bodyPr wrap="square" rtlCol="0">
            <a:spAutoFit/>
          </a:bodyPr>
          <a:lstStyle/>
          <a:p>
            <a:r>
              <a:rPr lang="en-GB" sz="1050" b="1" dirty="0"/>
              <a:t>Incredible Indian-sub A3 KO	Big Q: How important is India in the C21st? </a:t>
            </a:r>
          </a:p>
        </p:txBody>
      </p:sp>
      <p:sp>
        <p:nvSpPr>
          <p:cNvPr id="6" name="Rectangle 5"/>
          <p:cNvSpPr/>
          <p:nvPr/>
        </p:nvSpPr>
        <p:spPr>
          <a:xfrm>
            <a:off x="88900" y="228601"/>
            <a:ext cx="4855241" cy="89641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1: </a:t>
            </a:r>
            <a:r>
              <a:rPr lang="en-GB" sz="9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What do we know about the Indian-subcontinent</a:t>
            </a:r>
            <a:r>
              <a:rPr lang="en-GB" sz="900" dirty="0">
                <a:solidFill>
                  <a:schemeClr val="tx1"/>
                </a:solidFill>
                <a:effectLst/>
                <a:ea typeface="Times New Roman" panose="02020603050405020304" pitchFamily="18" charset="0"/>
                <a:cs typeface="Times New Roman" panose="02020603050405020304" pitchFamily="18" charset="0"/>
              </a:rPr>
              <a:t>? </a:t>
            </a:r>
            <a:endParaRPr lang="en-GB" sz="900" dirty="0">
              <a:solidFill>
                <a:schemeClr val="tx1"/>
              </a:solidFill>
            </a:endParaRPr>
          </a:p>
          <a:p>
            <a:r>
              <a:rPr lang="en-GB" sz="900" dirty="0">
                <a:solidFill>
                  <a:schemeClr val="tx1"/>
                </a:solidFill>
              </a:rPr>
              <a:t>List the neighbouring countries in the Indian-subcontinent and their capital cities. </a:t>
            </a:r>
          </a:p>
          <a:p>
            <a:r>
              <a:rPr lang="en-GB" altLang="en-US" sz="900" b="1" dirty="0">
                <a:solidFill>
                  <a:schemeClr val="tx1"/>
                </a:solidFill>
                <a:latin typeface="Gill Sans MT" panose="020B0502020104020203" pitchFamily="34" charset="0"/>
              </a:rPr>
              <a:t>7 countries: </a:t>
            </a:r>
            <a:r>
              <a:rPr lang="en-GB" altLang="en-US" sz="900" dirty="0">
                <a:solidFill>
                  <a:schemeClr val="tx1"/>
                </a:solidFill>
                <a:latin typeface="Gill Sans MT" panose="020B0502020104020203" pitchFamily="34" charset="0"/>
              </a:rPr>
              <a:t>India, Pakistan, Bangladesh, Nepal, Bhutan, Sri Lanka and The Maldives.  </a:t>
            </a:r>
          </a:p>
          <a:p>
            <a:r>
              <a:rPr lang="en-GB" altLang="en-US" sz="900" b="1" dirty="0">
                <a:solidFill>
                  <a:schemeClr val="tx1"/>
                </a:solidFill>
                <a:latin typeface="Gill Sans MT" panose="020B0502020104020203" pitchFamily="34" charset="0"/>
              </a:rPr>
              <a:t>7 capitals: </a:t>
            </a:r>
            <a:r>
              <a:rPr lang="en-GB" altLang="en-US" sz="900" dirty="0">
                <a:solidFill>
                  <a:schemeClr val="tx1"/>
                </a:solidFill>
                <a:latin typeface="Gill Sans MT" panose="020B0502020104020203" pitchFamily="34" charset="0"/>
              </a:rPr>
              <a:t>New Delhi, Karachi, Kathmandu, Thimphu, Colombo, and Male. </a:t>
            </a:r>
            <a:br>
              <a:rPr lang="en-GB" altLang="en-US" sz="900" dirty="0">
                <a:solidFill>
                  <a:schemeClr val="tx1"/>
                </a:solidFill>
                <a:latin typeface="Gill Sans MT" panose="020B0502020104020203" pitchFamily="34" charset="0"/>
              </a:rPr>
            </a:br>
            <a:endParaRPr lang="en-GB" altLang="en-US" sz="500" dirty="0">
              <a:solidFill>
                <a:schemeClr val="tx1"/>
              </a:solidFill>
              <a:latin typeface="Gill Sans MT" panose="020B0502020104020203" pitchFamily="34" charset="0"/>
            </a:endParaRPr>
          </a:p>
          <a:p>
            <a:r>
              <a:rPr lang="en-GB" sz="900" dirty="0">
                <a:solidFill>
                  <a:schemeClr val="tx1"/>
                </a:solidFill>
              </a:rPr>
              <a:t>What 3 things do you now know about India or the Indian-subcontinent? Try to use categories in your answer:</a:t>
            </a:r>
          </a:p>
        </p:txBody>
      </p:sp>
      <p:sp>
        <p:nvSpPr>
          <p:cNvPr id="13" name="Rectangle 12"/>
          <p:cNvSpPr/>
          <p:nvPr/>
        </p:nvSpPr>
        <p:spPr>
          <a:xfrm>
            <a:off x="4969541" y="60435"/>
            <a:ext cx="4066322" cy="289281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4: Explain why India is a. (Reasons: 1 </a:t>
            </a:r>
            <a:r>
              <a:rPr lang="en-GB" sz="900" dirty="0">
                <a:solidFill>
                  <a:sysClr val="windowText" lastClr="000000"/>
                </a:solidFill>
              </a:rPr>
              <a:t>(Raw materials, 2 Location , 3 Containerisation ,4  Workforce, 5 </a:t>
            </a:r>
            <a:r>
              <a:rPr lang="en-GB" sz="900" baseline="0" dirty="0">
                <a:solidFill>
                  <a:sysClr val="windowText" lastClr="000000"/>
                </a:solidFill>
              </a:rPr>
              <a:t>Government policy , 6 Education , 7 Infrastructure improvements) </a:t>
            </a:r>
          </a:p>
          <a:p>
            <a:endParaRPr lang="en-GB" sz="900" baseline="0" dirty="0">
              <a:solidFill>
                <a:sysClr val="windowText" lastClr="000000"/>
              </a:solidFill>
            </a:endParaRPr>
          </a:p>
          <a:p>
            <a:r>
              <a:rPr lang="en-GB" sz="900" u="sng" dirty="0">
                <a:solidFill>
                  <a:schemeClr val="tx1"/>
                </a:solidFill>
              </a:rPr>
              <a:t>Physical factors</a:t>
            </a:r>
            <a:r>
              <a:rPr lang="en-GB" sz="900" dirty="0">
                <a:solidFill>
                  <a:schemeClr val="tx1"/>
                </a:solidFill>
              </a:rPr>
              <a:t>			</a:t>
            </a:r>
          </a:p>
          <a:p>
            <a:r>
              <a:rPr lang="en-GB" sz="900" dirty="0">
                <a:solidFill>
                  <a:sysClr val="windowText" lastClr="000000"/>
                </a:solidFill>
              </a:rPr>
              <a:t>1 Raw materials – materials in the ground or grown in India</a:t>
            </a:r>
          </a:p>
          <a:p>
            <a:r>
              <a:rPr lang="en-GB" sz="900" dirty="0">
                <a:solidFill>
                  <a:sysClr val="windowText" lastClr="000000"/>
                </a:solidFill>
              </a:rPr>
              <a:t>2 Location – between SE Asia, China and the UAE, on major trade routes to Europe</a:t>
            </a:r>
          </a:p>
          <a:p>
            <a:endParaRPr lang="en-GB" sz="900" dirty="0">
              <a:solidFill>
                <a:sysClr val="windowText" lastClr="000000"/>
              </a:solidFill>
            </a:endParaRPr>
          </a:p>
          <a:p>
            <a:r>
              <a:rPr lang="en-GB" sz="900" u="sng" dirty="0">
                <a:solidFill>
                  <a:schemeClr val="tx1"/>
                </a:solidFill>
              </a:rPr>
              <a:t>Human factors</a:t>
            </a:r>
          </a:p>
          <a:p>
            <a:r>
              <a:rPr lang="en-GB" sz="900" dirty="0">
                <a:solidFill>
                  <a:sysClr val="windowText" lastClr="000000"/>
                </a:solidFill>
              </a:rPr>
              <a:t>3 Containerisation – a key process enabling globalisation in India's coastal cities</a:t>
            </a:r>
          </a:p>
          <a:p>
            <a:r>
              <a:rPr lang="en-GB" sz="900" dirty="0">
                <a:solidFill>
                  <a:sysClr val="windowText" lastClr="000000"/>
                </a:solidFill>
              </a:rPr>
              <a:t>4 Workforce</a:t>
            </a:r>
            <a:r>
              <a:rPr lang="en-GB" sz="900" baseline="0" dirty="0">
                <a:solidFill>
                  <a:sysClr val="windowText" lastClr="000000"/>
                </a:solidFill>
              </a:rPr>
              <a:t> – large number of rural migrants needing jobs, as well as highly educated, IT skilled graduates</a:t>
            </a:r>
          </a:p>
          <a:p>
            <a:r>
              <a:rPr lang="en-GB" sz="900" baseline="0" dirty="0">
                <a:solidFill>
                  <a:sysClr val="windowText" lastClr="000000"/>
                </a:solidFill>
              </a:rPr>
              <a:t>5 Government policy – finally opening the economy to Foreign Direct Investment (FDI) in 1991 allowed Transnational Companies (TNCs) to invest in India, principally to make greater profits. </a:t>
            </a:r>
          </a:p>
          <a:p>
            <a:r>
              <a:rPr lang="en-GB" sz="900" baseline="0" dirty="0">
                <a:solidFill>
                  <a:sysClr val="windowText" lastClr="000000"/>
                </a:solidFill>
              </a:rPr>
              <a:t>6 Education – high levels of education create large number of graduates, speaking English the international language of business and skilled in IT and software. </a:t>
            </a:r>
          </a:p>
          <a:p>
            <a:r>
              <a:rPr lang="en-GB" sz="900" baseline="0" dirty="0">
                <a:solidFill>
                  <a:sysClr val="windowText" lastClr="000000"/>
                </a:solidFill>
              </a:rPr>
              <a:t>7 Infrastructure improvements – moving from the notorious images of slow and overcrowded trains and damaged roads, to metro systems in cities, high speed trains between major cities and building of motorways. </a:t>
            </a:r>
            <a:endParaRPr lang="en-GB" sz="900" dirty="0">
              <a:solidFill>
                <a:schemeClr val="tx1"/>
              </a:solidFill>
            </a:endParaRPr>
          </a:p>
        </p:txBody>
      </p:sp>
      <p:sp>
        <p:nvSpPr>
          <p:cNvPr id="15" name="Rectangle 14"/>
          <p:cNvSpPr/>
          <p:nvPr/>
        </p:nvSpPr>
        <p:spPr>
          <a:xfrm>
            <a:off x="63500" y="5054885"/>
            <a:ext cx="4824062" cy="17443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Indian-subcontinent  Key terms: What words or terms are important? (long coastlines, major trade routes, colonialism, raw materials, TNCs, FDI, HDI, poverty rates, inequality, Bollywood…)</a:t>
            </a:r>
          </a:p>
          <a:p>
            <a:r>
              <a:rPr lang="en-GB" sz="800" b="1"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1 Globalisation: </a:t>
            </a:r>
            <a:r>
              <a:rPr lang="en-GB" sz="800" dirty="0">
                <a:solidFill>
                  <a:schemeClr val="tx1"/>
                </a:solidFill>
                <a:latin typeface="Calibri" panose="020F0502020204030204" pitchFamily="34" charset="0"/>
                <a:cs typeface="Calibri" panose="020F0502020204030204" pitchFamily="34" charset="0"/>
              </a:rPr>
              <a:t>How the world is becoming better connected through transport, communication and culture as technology improves. </a:t>
            </a:r>
          </a:p>
          <a:p>
            <a:r>
              <a:rPr lang="en-GB" sz="800" b="1" dirty="0">
                <a:solidFill>
                  <a:schemeClr val="tx1"/>
                </a:solidFill>
                <a:latin typeface="Calibri" panose="020F0502020204030204" pitchFamily="34" charset="0"/>
                <a:cs typeface="Calibri" panose="020F0502020204030204" pitchFamily="34" charset="0"/>
              </a:rPr>
              <a:t>2 Outsourcing: </a:t>
            </a:r>
            <a:r>
              <a:rPr lang="en-GB" sz="800" dirty="0">
                <a:solidFill>
                  <a:schemeClr val="tx1"/>
                </a:solidFill>
                <a:latin typeface="Calibri" panose="020F0502020204030204" pitchFamily="34" charset="0"/>
                <a:cs typeface="Calibri" panose="020F0502020204030204" pitchFamily="34" charset="0"/>
              </a:rPr>
              <a:t>moving of jobs and industries to out of European and </a:t>
            </a:r>
            <a:r>
              <a:rPr lang="en-GB" sz="800" dirty="0" err="1">
                <a:solidFill>
                  <a:schemeClr val="tx1"/>
                </a:solidFill>
                <a:latin typeface="Calibri" panose="020F0502020204030204" pitchFamily="34" charset="0"/>
                <a:cs typeface="Calibri" panose="020F0502020204030204" pitchFamily="34" charset="0"/>
              </a:rPr>
              <a:t>N.American</a:t>
            </a:r>
            <a:r>
              <a:rPr lang="en-GB" sz="800" dirty="0">
                <a:solidFill>
                  <a:schemeClr val="tx1"/>
                </a:solidFill>
                <a:latin typeface="Calibri" panose="020F0502020204030204" pitchFamily="34" charset="0"/>
                <a:cs typeface="Calibri" panose="020F0502020204030204" pitchFamily="34" charset="0"/>
              </a:rPr>
              <a:t> countries to Asia </a:t>
            </a:r>
          </a:p>
          <a:p>
            <a:r>
              <a:rPr lang="en-GB" sz="800" b="1" dirty="0">
                <a:solidFill>
                  <a:schemeClr val="tx1"/>
                </a:solidFill>
                <a:latin typeface="Calibri" panose="020F0502020204030204" pitchFamily="34" charset="0"/>
                <a:cs typeface="Calibri" panose="020F0502020204030204" pitchFamily="34" charset="0"/>
              </a:rPr>
              <a:t>3 Knowledge economy:</a:t>
            </a:r>
            <a:r>
              <a:rPr lang="en-GB" sz="800" dirty="0">
                <a:solidFill>
                  <a:schemeClr val="tx1"/>
                </a:solidFill>
                <a:latin typeface="Calibri" panose="020F0502020204030204" pitchFamily="34" charset="0"/>
                <a:cs typeface="Calibri" panose="020F0502020204030204" pitchFamily="34" charset="0"/>
              </a:rPr>
              <a:t> jobs that require education or training to a high level such as software or IT</a:t>
            </a:r>
          </a:p>
          <a:p>
            <a:r>
              <a:rPr lang="en-GB" sz="800" b="1" dirty="0">
                <a:solidFill>
                  <a:schemeClr val="tx1"/>
                </a:solidFill>
                <a:latin typeface="Calibri" panose="020F0502020204030204" pitchFamily="34" charset="0"/>
                <a:cs typeface="Calibri" panose="020F0502020204030204" pitchFamily="34" charset="0"/>
              </a:rPr>
              <a:t>4 Rural periphery: </a:t>
            </a:r>
            <a:r>
              <a:rPr lang="en-GB" sz="800" dirty="0">
                <a:solidFill>
                  <a:schemeClr val="tx1"/>
                </a:solidFill>
                <a:latin typeface="Calibri" panose="020F0502020204030204" pitchFamily="34" charset="0"/>
                <a:cs typeface="Calibri" panose="020F0502020204030204" pitchFamily="34" charset="0"/>
              </a:rPr>
              <a:t>isolated areas in the countryside where incomes are lower. </a:t>
            </a:r>
          </a:p>
          <a:p>
            <a:r>
              <a:rPr lang="en-GB" sz="800" b="1" dirty="0">
                <a:solidFill>
                  <a:schemeClr val="tx1"/>
                </a:solidFill>
                <a:latin typeface="Calibri" panose="020F0502020204030204" pitchFamily="34" charset="0"/>
                <a:cs typeface="Calibri" panose="020F0502020204030204" pitchFamily="34" charset="0"/>
              </a:rPr>
              <a:t>5 Urban core: </a:t>
            </a:r>
            <a:r>
              <a:rPr lang="en-GB" sz="800" dirty="0">
                <a:solidFill>
                  <a:schemeClr val="tx1"/>
                </a:solidFill>
                <a:latin typeface="Calibri" panose="020F0502020204030204" pitchFamily="34" charset="0"/>
                <a:cs typeface="Calibri" panose="020F0502020204030204" pitchFamily="34" charset="0"/>
              </a:rPr>
              <a:t>well connected urban areas where incomes are on average higher.</a:t>
            </a:r>
          </a:p>
          <a:p>
            <a:r>
              <a:rPr lang="en-GB" sz="800" b="1" dirty="0">
                <a:solidFill>
                  <a:schemeClr val="tx1"/>
                </a:solidFill>
                <a:latin typeface="Calibri" panose="020F0502020204030204" pitchFamily="34" charset="0"/>
                <a:cs typeface="Calibri" panose="020F0502020204030204" pitchFamily="34" charset="0"/>
              </a:rPr>
              <a:t>6 Megacity: </a:t>
            </a:r>
            <a:r>
              <a:rPr lang="en-GB" sz="800" dirty="0">
                <a:solidFill>
                  <a:schemeClr val="tx1"/>
                </a:solidFill>
                <a:latin typeface="Calibri" panose="020F0502020204030204" pitchFamily="34" charset="0"/>
                <a:cs typeface="Calibri" panose="020F0502020204030204" pitchFamily="34" charset="0"/>
              </a:rPr>
              <a:t>a city of over 10 million people. </a:t>
            </a:r>
          </a:p>
          <a:p>
            <a:r>
              <a:rPr lang="en-GB" sz="800" b="1" dirty="0">
                <a:solidFill>
                  <a:schemeClr val="tx1"/>
                </a:solidFill>
                <a:latin typeface="Calibri" panose="020F0502020204030204" pitchFamily="34" charset="0"/>
                <a:cs typeface="Calibri" panose="020F0502020204030204" pitchFamily="34" charset="0"/>
              </a:rPr>
              <a:t>7 Exploit: </a:t>
            </a:r>
            <a:r>
              <a:rPr lang="en-GB" sz="800" dirty="0">
                <a:solidFill>
                  <a:schemeClr val="tx1"/>
                </a:solidFill>
                <a:latin typeface="Calibri" panose="020F0502020204030204" pitchFamily="34" charset="0"/>
                <a:cs typeface="Calibri" panose="020F0502020204030204" pitchFamily="34" charset="0"/>
              </a:rPr>
              <a:t>Take advantage of an environment, people or a resource. </a:t>
            </a:r>
          </a:p>
          <a:p>
            <a:r>
              <a:rPr lang="en-GB" sz="800" b="1" dirty="0">
                <a:solidFill>
                  <a:schemeClr val="tx1"/>
                </a:solidFill>
                <a:latin typeface="Calibri" panose="020F0502020204030204" pitchFamily="34" charset="0"/>
                <a:cs typeface="Calibri" panose="020F0502020204030204" pitchFamily="34" charset="0"/>
              </a:rPr>
              <a:t>8 FDI: </a:t>
            </a:r>
            <a:r>
              <a:rPr lang="en-GB" sz="800" dirty="0">
                <a:solidFill>
                  <a:schemeClr val="tx1"/>
                </a:solidFill>
                <a:latin typeface="Calibri" panose="020F0502020204030204" pitchFamily="34" charset="0"/>
                <a:cs typeface="Calibri" panose="020F0502020204030204" pitchFamily="34" charset="0"/>
              </a:rPr>
              <a:t>Foreign Direct Investment is when once country invests in another country to gain access to resources, new markets and gain profits. India opened-up to FDI in 1991.</a:t>
            </a:r>
            <a:endParaRPr lang="en-GB" sz="800" dirty="0">
              <a:solidFill>
                <a:schemeClr val="tx1"/>
              </a:solidFill>
            </a:endParaRPr>
          </a:p>
          <a:p>
            <a:r>
              <a:rPr lang="en-GB" sz="800" b="1" dirty="0">
                <a:solidFill>
                  <a:schemeClr val="tx1"/>
                </a:solidFill>
                <a:latin typeface="Calibri" panose="020F0502020204030204" pitchFamily="34" charset="0"/>
                <a:cs typeface="Calibri" panose="020F0502020204030204" pitchFamily="34" charset="0"/>
              </a:rPr>
              <a:t>9 Slumdog: </a:t>
            </a:r>
            <a:r>
              <a:rPr lang="en-GB" sz="800" dirty="0">
                <a:solidFill>
                  <a:schemeClr val="tx1"/>
                </a:solidFill>
                <a:latin typeface="Calibri" panose="020F0502020204030204" pitchFamily="34" charset="0"/>
                <a:cs typeface="Calibri" panose="020F0502020204030204" pitchFamily="34" charset="0"/>
              </a:rPr>
              <a:t>a derogatory term given to someone poor living in unplanned housing in a megacity</a:t>
            </a:r>
          </a:p>
          <a:p>
            <a:r>
              <a:rPr lang="en-GB" sz="800" b="1" dirty="0">
                <a:solidFill>
                  <a:schemeClr val="tx1"/>
                </a:solidFill>
                <a:latin typeface="Calibri" panose="020F0502020204030204" pitchFamily="34" charset="0"/>
                <a:cs typeface="Calibri" panose="020F0502020204030204" pitchFamily="34" charset="0"/>
              </a:rPr>
              <a:t>10 Destiny: </a:t>
            </a:r>
            <a:r>
              <a:rPr lang="en-GB" sz="800" dirty="0">
                <a:solidFill>
                  <a:schemeClr val="tx1"/>
                </a:solidFill>
                <a:latin typeface="Calibri" panose="020F0502020204030204" pitchFamily="34" charset="0"/>
                <a:cs typeface="Calibri" panose="020F0502020204030204" pitchFamily="34" charset="0"/>
              </a:rPr>
              <a:t>The idea that your actions are predetermined,</a:t>
            </a:r>
          </a:p>
        </p:txBody>
      </p:sp>
      <p:sp>
        <p:nvSpPr>
          <p:cNvPr id="18" name="Rectangle 17"/>
          <p:cNvSpPr/>
          <p:nvPr/>
        </p:nvSpPr>
        <p:spPr>
          <a:xfrm>
            <a:off x="4969541" y="3071973"/>
            <a:ext cx="4066322" cy="339047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5: </a:t>
            </a:r>
            <a:r>
              <a:rPr lang="en-GB" sz="9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How developed is Mumbai, India’s largest megacity? </a:t>
            </a:r>
            <a:endParaRPr lang="en-GB" sz="900" dirty="0">
              <a:solidFill>
                <a:schemeClr val="tx1"/>
              </a:solidFill>
            </a:endParaRPr>
          </a:p>
          <a:p>
            <a:r>
              <a:rPr lang="en-GB" sz="900" dirty="0">
                <a:solidFill>
                  <a:schemeClr val="tx1"/>
                </a:solidFill>
              </a:rPr>
              <a:t>Explain 3+ points that show how developed Mumbai is from: </a:t>
            </a:r>
            <a:r>
              <a:rPr lang="en-GB" sz="900" dirty="0">
                <a:solidFill>
                  <a:sysClr val="windowText" lastClr="000000"/>
                </a:solidFill>
              </a:rPr>
              <a:t>built environment, changes to India’s population, changes to HDI, IT jobs v sweatshop work, the multiplier effect, GDP data, cycle of poverty in the rural periphery and HDI ranks. </a:t>
            </a:r>
          </a:p>
          <a:p>
            <a:endParaRPr lang="en-GB" sz="900" dirty="0">
              <a:solidFill>
                <a:schemeClr val="tx1"/>
              </a:solidFill>
            </a:endParaRPr>
          </a:p>
          <a:p>
            <a:pPr algn="l" rtl="0" fontAlgn="base"/>
            <a:r>
              <a:rPr lang="en-GB" sz="900" b="0" i="0" dirty="0">
                <a:solidFill>
                  <a:schemeClr val="tx1"/>
                </a:solidFill>
                <a:effectLst/>
              </a:rPr>
              <a:t>India has had great benefits from globalization since 1991 because of FDI (Foreign direct investment) which means that TNCs from other countries can invest in India. </a:t>
            </a:r>
          </a:p>
          <a:p>
            <a:pPr algn="l" rtl="0" fontAlgn="base"/>
            <a:endParaRPr lang="en-GB" sz="600" dirty="0">
              <a:solidFill>
                <a:schemeClr val="tx1"/>
              </a:solidFill>
            </a:endParaRPr>
          </a:p>
          <a:p>
            <a:pPr algn="l" rtl="0" fontAlgn="base"/>
            <a:r>
              <a:rPr lang="en-GB" sz="900" b="0" i="0" dirty="0">
                <a:solidFill>
                  <a:schemeClr val="tx1"/>
                </a:solidFill>
                <a:effectLst/>
              </a:rPr>
              <a:t>However, this has a disproportionate effect on different places. For example, India’s richest megacity, Mumbai (a coastal city in the Maharashtra region) has an average income that is higher than every other part of India. </a:t>
            </a:r>
          </a:p>
          <a:p>
            <a:pPr algn="l" rtl="0" fontAlgn="base"/>
            <a:endParaRPr lang="en-GB" sz="600" dirty="0">
              <a:solidFill>
                <a:schemeClr val="tx1"/>
              </a:solidFill>
            </a:endParaRPr>
          </a:p>
          <a:p>
            <a:pPr algn="l" rtl="0" fontAlgn="base"/>
            <a:r>
              <a:rPr lang="en-GB" sz="900" b="0" i="0" dirty="0">
                <a:solidFill>
                  <a:schemeClr val="tx1"/>
                </a:solidFill>
                <a:effectLst/>
              </a:rPr>
              <a:t>But even in Mumbai, 42% of Mumbai’s population living in slums, or unplanned living space. The FDI caused it because it means that more people come to Mumbai and India for jobs. </a:t>
            </a:r>
          </a:p>
          <a:p>
            <a:pPr algn="l" rtl="0" fontAlgn="base"/>
            <a:r>
              <a:rPr lang="en-GB" sz="900" b="0" i="0" dirty="0">
                <a:solidFill>
                  <a:schemeClr val="tx1"/>
                </a:solidFill>
                <a:effectLst/>
              </a:rPr>
              <a:t> </a:t>
            </a:r>
          </a:p>
          <a:p>
            <a:pPr algn="l" rtl="0" fontAlgn="base"/>
            <a:r>
              <a:rPr lang="en-GB" sz="900" b="0" i="0" dirty="0">
                <a:solidFill>
                  <a:schemeClr val="tx1"/>
                </a:solidFill>
                <a:effectLst/>
              </a:rPr>
              <a:t>Another impact of globalisation is that the HDI (human development index) score has increased. HDI is a survey for a country, which is composed of things like life expectancy and literacy rate. In 1991, HDI was low in India, with the score being 0.38, but between then and 2017, it has doubled. </a:t>
            </a:r>
          </a:p>
          <a:p>
            <a:pPr algn="l" rtl="0" fontAlgn="base"/>
            <a:endParaRPr lang="en-GB" sz="700" dirty="0">
              <a:solidFill>
                <a:schemeClr val="tx1"/>
              </a:solidFill>
            </a:endParaRPr>
          </a:p>
          <a:p>
            <a:pPr algn="l" rtl="0" fontAlgn="base"/>
            <a:r>
              <a:rPr lang="en-GB" sz="900" b="0" i="0" dirty="0">
                <a:solidFill>
                  <a:schemeClr val="tx1"/>
                </a:solidFill>
                <a:effectLst/>
              </a:rPr>
              <a:t>Overall, even though the HDI score has increased, poverty is still a massive problem in modern day India. Globalisation has helped to cause the increase in HDI score, but also helped to increase the amount of people in poverty. </a:t>
            </a:r>
            <a:endParaRPr lang="en-GB" sz="900" dirty="0">
              <a:solidFill>
                <a:schemeClr val="tx1"/>
              </a:solidFill>
            </a:endParaRPr>
          </a:p>
          <a:p>
            <a:endParaRPr lang="en-GB" sz="900" dirty="0">
              <a:solidFill>
                <a:schemeClr val="tx1"/>
              </a:solidFill>
            </a:endParaRPr>
          </a:p>
        </p:txBody>
      </p:sp>
      <p:sp>
        <p:nvSpPr>
          <p:cNvPr id="11" name="Rectangle 10"/>
          <p:cNvSpPr/>
          <p:nvPr/>
        </p:nvSpPr>
        <p:spPr>
          <a:xfrm>
            <a:off x="3212302" y="6581163"/>
            <a:ext cx="5841242" cy="21806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STAR: Research answers for 2 of your own simple or complex enquiry questions and record on the back of sheet.  </a:t>
            </a:r>
          </a:p>
        </p:txBody>
      </p:sp>
      <p:sp>
        <p:nvSpPr>
          <p:cNvPr id="3" name="Rectangle 2">
            <a:extLst>
              <a:ext uri="{FF2B5EF4-FFF2-40B4-BE49-F238E27FC236}">
                <a16:creationId xmlns:a16="http://schemas.microsoft.com/office/drawing/2014/main" id="{F4594CD8-642F-42F5-A830-4D5CAC83FA68}"/>
              </a:ext>
            </a:extLst>
          </p:cNvPr>
          <p:cNvSpPr/>
          <p:nvPr/>
        </p:nvSpPr>
        <p:spPr>
          <a:xfrm>
            <a:off x="63500" y="3796865"/>
            <a:ext cx="4855241" cy="120665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3: Explain 2+ challenges parts of the Indian-subcontinent face, using the example of India’s contrasting stages of Maharashtra (West Coast) and Bihar (landlocked in NE India). . </a:t>
            </a:r>
          </a:p>
          <a:p>
            <a:endParaRPr lang="en-GB" sz="900" dirty="0">
              <a:solidFill>
                <a:sysClr val="windowText" lastClr="000000"/>
              </a:solidFill>
            </a:endParaRPr>
          </a:p>
          <a:p>
            <a:r>
              <a:rPr lang="en-GB" sz="900" dirty="0">
                <a:solidFill>
                  <a:sysClr val="windowText" lastClr="000000"/>
                </a:solidFill>
              </a:rPr>
              <a:t>Rapid growth of Mumbai has created huge urban slums – lack access to healthcare, water, sanitation, etc</a:t>
            </a:r>
          </a:p>
          <a:p>
            <a:r>
              <a:rPr lang="en-GB" sz="900" dirty="0">
                <a:solidFill>
                  <a:sysClr val="windowText" lastClr="000000"/>
                </a:solidFill>
              </a:rPr>
              <a:t>Rural states like Bihar are being left behind by incomes and loss of young people, who leave to find work in India’s booming states. </a:t>
            </a:r>
          </a:p>
          <a:p>
            <a:r>
              <a:rPr lang="en-GB" sz="900" dirty="0">
                <a:solidFill>
                  <a:sysClr val="windowText" lastClr="000000"/>
                </a:solidFill>
              </a:rPr>
              <a:t>Unequal development in India forcing people to move from rural to urban areas in large numbers. </a:t>
            </a:r>
            <a:endParaRPr lang="en-GB" sz="900" dirty="0">
              <a:solidFill>
                <a:schemeClr val="tx1"/>
              </a:solidFill>
            </a:endParaRPr>
          </a:p>
        </p:txBody>
      </p:sp>
      <p:sp>
        <p:nvSpPr>
          <p:cNvPr id="17" name="Rectangle 16"/>
          <p:cNvSpPr/>
          <p:nvPr/>
        </p:nvSpPr>
        <p:spPr>
          <a:xfrm>
            <a:off x="88900" y="1166682"/>
            <a:ext cx="4835139" cy="25885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2: Where do people live in the Indian-subcontinent ? </a:t>
            </a:r>
          </a:p>
          <a:p>
            <a:r>
              <a:rPr lang="en-GB" sz="900" dirty="0">
                <a:solidFill>
                  <a:schemeClr val="tx1"/>
                </a:solidFill>
              </a:rPr>
              <a:t>Explain 2+ physical or human reasons to explain where people live in the Indian-subcontinent . </a:t>
            </a:r>
          </a:p>
          <a:p>
            <a:r>
              <a:rPr lang="en-GB" sz="900" b="1" dirty="0">
                <a:solidFill>
                  <a:schemeClr val="tx1"/>
                </a:solidFill>
              </a:rPr>
              <a:t>Physical causes: </a:t>
            </a:r>
          </a:p>
          <a:p>
            <a:r>
              <a:rPr lang="en-GB" sz="900" b="1" i="0" dirty="0">
                <a:solidFill>
                  <a:srgbClr val="3E3E3E"/>
                </a:solidFill>
                <a:effectLst/>
                <a:latin typeface="Quattrocento Sans"/>
              </a:rPr>
              <a:t>1 Relief and landforms </a:t>
            </a:r>
            <a:r>
              <a:rPr lang="en-GB" sz="900" b="0" i="0" dirty="0">
                <a:solidFill>
                  <a:srgbClr val="3E3E3E"/>
                </a:solidFill>
                <a:effectLst/>
                <a:latin typeface="Quattrocento Sans"/>
              </a:rPr>
              <a:t>Lowland plains, flat river valleys and deltas and volcanic areas with fertile soil tend to have high population densities, such as a long the Indus River. Mountainous areas with steep slopes and poor quality soil tend to have low population densities, such as in the far North of India. </a:t>
            </a:r>
            <a:br>
              <a:rPr lang="en-GB" sz="900" dirty="0"/>
            </a:br>
            <a:r>
              <a:rPr lang="en-GB" sz="900" b="1" i="0" dirty="0">
                <a:solidFill>
                  <a:srgbClr val="3E3E3E"/>
                </a:solidFill>
                <a:effectLst/>
                <a:latin typeface="Quattrocento Sans"/>
              </a:rPr>
              <a:t>2 Weather and climate </a:t>
            </a:r>
            <a:r>
              <a:rPr lang="en-GB" sz="900" b="0" i="0" dirty="0">
                <a:solidFill>
                  <a:srgbClr val="3E3E3E"/>
                </a:solidFill>
                <a:effectLst/>
                <a:latin typeface="Quattrocento Sans"/>
              </a:rPr>
              <a:t>Temperate areas which experience few extremes of weather and climate tend to be more attracted than areas which experience extremes. Areas which are very dry, very cold or very wet tend to have sparse populations whereas areas which have a moderate climate with evenly distributed rainfall or with monsoon type climates have denser populations.</a:t>
            </a:r>
            <a:br>
              <a:rPr lang="en-GB" sz="900" dirty="0"/>
            </a:br>
            <a:r>
              <a:rPr lang="en-GB" sz="900" b="1" i="0" dirty="0">
                <a:solidFill>
                  <a:srgbClr val="3E3E3E"/>
                </a:solidFill>
                <a:effectLst/>
                <a:latin typeface="Quattrocento Sans"/>
              </a:rPr>
              <a:t>Other factors:</a:t>
            </a:r>
            <a:r>
              <a:rPr lang="en-GB" sz="900" b="0" i="0" dirty="0">
                <a:solidFill>
                  <a:srgbClr val="3E3E3E"/>
                </a:solidFill>
                <a:effectLst/>
                <a:latin typeface="Quattrocento Sans"/>
              </a:rPr>
              <a:t> </a:t>
            </a:r>
            <a:r>
              <a:rPr lang="en-GB" sz="900" b="1" i="0" dirty="0">
                <a:solidFill>
                  <a:srgbClr val="3E3E3E"/>
                </a:solidFill>
                <a:effectLst/>
                <a:latin typeface="Quattrocento Sans"/>
              </a:rPr>
              <a:t>Soil type and quality, Water supply, Vegetation, Raw materials/natural resources</a:t>
            </a:r>
          </a:p>
          <a:p>
            <a:r>
              <a:rPr lang="en-GB" sz="900" b="1" dirty="0">
                <a:solidFill>
                  <a:schemeClr val="tx1"/>
                </a:solidFill>
              </a:rPr>
              <a:t>Human causes: </a:t>
            </a:r>
          </a:p>
          <a:p>
            <a:r>
              <a:rPr lang="en-GB" sz="900" b="1" dirty="0">
                <a:solidFill>
                  <a:srgbClr val="3E3E3E"/>
                </a:solidFill>
                <a:latin typeface="Quattrocento Sans"/>
              </a:rPr>
              <a:t>1 </a:t>
            </a:r>
            <a:r>
              <a:rPr lang="en-GB" sz="900" b="1" i="0" dirty="0">
                <a:solidFill>
                  <a:srgbClr val="3E3E3E"/>
                </a:solidFill>
                <a:effectLst/>
                <a:latin typeface="Quattrocento Sans"/>
              </a:rPr>
              <a:t>Accessibility. </a:t>
            </a:r>
            <a:r>
              <a:rPr lang="en-GB" sz="900" b="0" i="0" dirty="0">
                <a:solidFill>
                  <a:srgbClr val="3E3E3E"/>
                </a:solidFill>
                <a:effectLst/>
                <a:latin typeface="Quattrocento Sans"/>
              </a:rPr>
              <a:t>Areas with well developed transport infrastructure and links through road, rail, shipping, canals and air are likely to be more densely populated than areas which are poorly connected such as coastal Mumbai and Kolkata, and the in land capital New Delhi. </a:t>
            </a:r>
            <a:br>
              <a:rPr lang="en-GB" sz="900" dirty="0"/>
            </a:br>
            <a:r>
              <a:rPr lang="en-GB" sz="900" b="1" dirty="0">
                <a:solidFill>
                  <a:srgbClr val="3E3E3E"/>
                </a:solidFill>
                <a:latin typeface="Quattrocento Sans"/>
              </a:rPr>
              <a:t>2 </a:t>
            </a:r>
            <a:r>
              <a:rPr lang="en-GB" sz="900" b="1" i="0" dirty="0">
                <a:solidFill>
                  <a:srgbClr val="3E3E3E"/>
                </a:solidFill>
                <a:effectLst/>
                <a:latin typeface="Quattrocento Sans"/>
              </a:rPr>
              <a:t>Political decisions. </a:t>
            </a:r>
            <a:r>
              <a:rPr lang="en-GB" sz="900" b="0" i="0" dirty="0">
                <a:solidFill>
                  <a:srgbClr val="3E3E3E"/>
                </a:solidFill>
                <a:effectLst/>
                <a:latin typeface="Quattrocento Sans"/>
              </a:rPr>
              <a:t>Government policy can have a significant impact upon population densities. The authorities in Bangalore decided to invest in satellite connections, to attract global outsourcing and software development. Bangalore is </a:t>
            </a:r>
            <a:r>
              <a:rPr lang="en-GB" sz="900" dirty="0">
                <a:solidFill>
                  <a:srgbClr val="3E3E3E"/>
                </a:solidFill>
                <a:latin typeface="Quattrocento Sans"/>
              </a:rPr>
              <a:t>now a world leader in IT and software development. </a:t>
            </a:r>
            <a:endParaRPr lang="en-GB" sz="900" b="0" i="0" dirty="0">
              <a:solidFill>
                <a:srgbClr val="3E3E3E"/>
              </a:solidFill>
              <a:effectLst/>
              <a:latin typeface="Quattrocento Sans"/>
            </a:endParaRPr>
          </a:p>
          <a:p>
            <a:r>
              <a:rPr lang="en-GB" sz="900" dirty="0">
                <a:solidFill>
                  <a:schemeClr val="tx1"/>
                </a:solidFill>
              </a:rPr>
              <a:t>Other factors: </a:t>
            </a:r>
            <a:r>
              <a:rPr lang="en-GB" sz="900" b="1" i="0" dirty="0">
                <a:solidFill>
                  <a:schemeClr val="tx1"/>
                </a:solidFill>
                <a:effectLst/>
                <a:latin typeface="Quattrocento Sans"/>
              </a:rPr>
              <a:t>Conflict, Agriculture, Secondary industry growth. </a:t>
            </a:r>
            <a:endParaRPr lang="en-GB" sz="900" dirty="0">
              <a:solidFill>
                <a:schemeClr val="tx1"/>
              </a:solidFill>
            </a:endParaRPr>
          </a:p>
        </p:txBody>
      </p:sp>
    </p:spTree>
    <p:extLst>
      <p:ext uri="{BB962C8B-B14F-4D97-AF65-F5344CB8AC3E}">
        <p14:creationId xmlns:p14="http://schemas.microsoft.com/office/powerpoint/2010/main" val="63097399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9529F7DCF7BC447A808961AF02188C3" ma:contentTypeVersion="8" ma:contentTypeDescription="Create a new document." ma:contentTypeScope="" ma:versionID="9462dfac23df9ca823a801e1e267734d">
  <xsd:schema xmlns:xsd="http://www.w3.org/2001/XMLSchema" xmlns:xs="http://www.w3.org/2001/XMLSchema" xmlns:p="http://schemas.microsoft.com/office/2006/metadata/properties" xmlns:ns2="011c272d-8a03-4b7a-811f-b61a10107f43" xmlns:ns3="99667eb0-aa97-447c-a0d9-525e59e5c630" targetNamespace="http://schemas.microsoft.com/office/2006/metadata/properties" ma:root="true" ma:fieldsID="077839d8c326cde5906db7c78cbc6dbf" ns2:_="" ns3:_="">
    <xsd:import namespace="011c272d-8a03-4b7a-811f-b61a10107f43"/>
    <xsd:import namespace="99667eb0-aa97-447c-a0d9-525e59e5c6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1c272d-8a03-4b7a-811f-b61a10107f43"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99667eb0-aa97-447c-a0d9-525e59e5c630"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34C499C-1EEC-48BB-A845-6CB2A25DF04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1c272d-8a03-4b7a-811f-b61a10107f43"/>
    <ds:schemaRef ds:uri="99667eb0-aa97-447c-a0d9-525e59e5c6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5E129FE-1B40-438E-A5CE-DA08D859E8E9}">
  <ds:schemaRefs>
    <ds:schemaRef ds:uri="http://schemas.microsoft.com/office/infopath/2007/PartnerControls"/>
    <ds:schemaRef ds:uri="http://purl.org/dc/elements/1.1/"/>
    <ds:schemaRef ds:uri="http://www.w3.org/XML/1998/namespace"/>
    <ds:schemaRef ds:uri="http://purl.org/dc/terms/"/>
    <ds:schemaRef ds:uri="http://schemas.openxmlformats.org/package/2006/metadata/core-properties"/>
    <ds:schemaRef ds:uri="011c272d-8a03-4b7a-811f-b61a10107f43"/>
    <ds:schemaRef ds:uri="http://schemas.microsoft.com/office/2006/documentManagement/types"/>
    <ds:schemaRef ds:uri="99667eb0-aa97-447c-a0d9-525e59e5c630"/>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AB312613-1704-4D98-A9AF-428AF079630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5905</TotalTime>
  <Words>1196</Words>
  <Application>Microsoft Office PowerPoint</Application>
  <PresentationFormat>On-screen Show (4:3)</PresentationFormat>
  <Paragraphs>54</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Gill Sans MT</vt:lpstr>
      <vt:lpstr>Quattrocento Sans</vt:lpstr>
      <vt:lpstr>Times New Roman</vt:lpstr>
      <vt:lpstr>Office Theme</vt:lpstr>
      <vt:lpstr>PowerPoint Presentation</vt:lpstr>
    </vt:vector>
  </TitlesOfParts>
  <Company>Alsager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McFadden</dc:creator>
  <cp:lastModifiedBy>Mr A McFadden (St Ambrose College)</cp:lastModifiedBy>
  <cp:revision>43</cp:revision>
  <cp:lastPrinted>2018-02-27T11:58:59Z</cp:lastPrinted>
  <dcterms:created xsi:type="dcterms:W3CDTF">2017-10-31T16:56:33Z</dcterms:created>
  <dcterms:modified xsi:type="dcterms:W3CDTF">2023-09-20T10:13:08Z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0x01010089529F7DCF7BC447A808961AF02188C3</vt:lpwstr>
  </property>
</Properties>
</file>