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71" r:id="rId2"/>
    <p:sldId id="272"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89" d="100"/>
          <a:sy n="89" d="100"/>
        </p:scale>
        <p:origin x="1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A4762D-2651-4D1C-9F83-CE838CA06F19}" type="datetimeFigureOut">
              <a:rPr lang="en-GB" smtClean="0"/>
              <a:t>08/11/2022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BFCEC4-8DE8-476D-88E2-9AF52D27228F}" type="slidenum">
              <a:rPr lang="en-GB" smtClean="0"/>
              <a:t>‹#›</a:t>
            </a:fld>
            <a:endParaRPr lang="en-GB"/>
          </a:p>
        </p:txBody>
      </p:sp>
    </p:spTree>
    <p:extLst>
      <p:ext uri="{BB962C8B-B14F-4D97-AF65-F5344CB8AC3E}">
        <p14:creationId xmlns:p14="http://schemas.microsoft.com/office/powerpoint/2010/main" val="32272624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FE8D3D-D794-D941-88ED-EE7CE51A9FEB}" type="slidenum">
              <a:rPr lang="en-US" smtClean="0"/>
              <a:t>1</a:t>
            </a:fld>
            <a:endParaRPr lang="en-US"/>
          </a:p>
        </p:txBody>
      </p:sp>
    </p:spTree>
    <p:extLst>
      <p:ext uri="{BB962C8B-B14F-4D97-AF65-F5344CB8AC3E}">
        <p14:creationId xmlns:p14="http://schemas.microsoft.com/office/powerpoint/2010/main" val="5798586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FE8D3D-D794-D941-88ED-EE7CE51A9FEB}" type="slidenum">
              <a:rPr lang="en-US" smtClean="0"/>
              <a:t>2</a:t>
            </a:fld>
            <a:endParaRPr lang="en-US"/>
          </a:p>
        </p:txBody>
      </p:sp>
    </p:spTree>
    <p:extLst>
      <p:ext uri="{BB962C8B-B14F-4D97-AF65-F5344CB8AC3E}">
        <p14:creationId xmlns:p14="http://schemas.microsoft.com/office/powerpoint/2010/main" val="40157016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55F49-443C-4E7B-8E07-6510A40C1ED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5F142B4-5D57-4BF4-9C8E-1C1EDE89553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BEA9CCB-CEBC-4E1B-A0A0-8D6234C0FBDC}"/>
              </a:ext>
            </a:extLst>
          </p:cNvPr>
          <p:cNvSpPr>
            <a:spLocks noGrp="1"/>
          </p:cNvSpPr>
          <p:nvPr>
            <p:ph type="dt" sz="half" idx="10"/>
          </p:nvPr>
        </p:nvSpPr>
        <p:spPr/>
        <p:txBody>
          <a:bodyPr/>
          <a:lstStyle/>
          <a:p>
            <a:fld id="{45D56299-AC7A-4301-95C3-47718F148E55}" type="datetimeFigureOut">
              <a:rPr lang="en-GB" smtClean="0"/>
              <a:t>08/11/2022</a:t>
            </a:fld>
            <a:endParaRPr lang="en-GB"/>
          </a:p>
        </p:txBody>
      </p:sp>
      <p:sp>
        <p:nvSpPr>
          <p:cNvPr id="5" name="Footer Placeholder 4">
            <a:extLst>
              <a:ext uri="{FF2B5EF4-FFF2-40B4-BE49-F238E27FC236}">
                <a16:creationId xmlns:a16="http://schemas.microsoft.com/office/drawing/2014/main" id="{4701717E-E300-417C-9032-7E66C89FD6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D39B6D-6A88-4004-AC6F-B8BFD5DC9F30}"/>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2287003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B1B8C-C368-4E6A-B34C-02609A470A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7BAD776-8842-4941-B4F0-077DCC32119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CC1A75-C1D5-4043-868D-B9D3A3B4B9AF}"/>
              </a:ext>
            </a:extLst>
          </p:cNvPr>
          <p:cNvSpPr>
            <a:spLocks noGrp="1"/>
          </p:cNvSpPr>
          <p:nvPr>
            <p:ph type="dt" sz="half" idx="10"/>
          </p:nvPr>
        </p:nvSpPr>
        <p:spPr/>
        <p:txBody>
          <a:bodyPr/>
          <a:lstStyle/>
          <a:p>
            <a:fld id="{45D56299-AC7A-4301-95C3-47718F148E55}" type="datetimeFigureOut">
              <a:rPr lang="en-GB" smtClean="0"/>
              <a:t>08/11/2022</a:t>
            </a:fld>
            <a:endParaRPr lang="en-GB"/>
          </a:p>
        </p:txBody>
      </p:sp>
      <p:sp>
        <p:nvSpPr>
          <p:cNvPr id="5" name="Footer Placeholder 4">
            <a:extLst>
              <a:ext uri="{FF2B5EF4-FFF2-40B4-BE49-F238E27FC236}">
                <a16:creationId xmlns:a16="http://schemas.microsoft.com/office/drawing/2014/main" id="{EE34A07F-3947-4222-ACD9-3A03321718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2BCBF1-D277-43EA-9DC5-DD65FFAEFAAE}"/>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2398298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B4EE2-B016-432C-908E-A77CB32CEA0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28D6E2C-C526-40A8-B503-6B3B06ADE9F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8858C88-E5A4-4FB6-BC0A-B6E3C7B66ADB}"/>
              </a:ext>
            </a:extLst>
          </p:cNvPr>
          <p:cNvSpPr>
            <a:spLocks noGrp="1"/>
          </p:cNvSpPr>
          <p:nvPr>
            <p:ph type="dt" sz="half" idx="10"/>
          </p:nvPr>
        </p:nvSpPr>
        <p:spPr/>
        <p:txBody>
          <a:bodyPr/>
          <a:lstStyle/>
          <a:p>
            <a:fld id="{45D56299-AC7A-4301-95C3-47718F148E55}" type="datetimeFigureOut">
              <a:rPr lang="en-GB" smtClean="0"/>
              <a:t>08/11/2022</a:t>
            </a:fld>
            <a:endParaRPr lang="en-GB"/>
          </a:p>
        </p:txBody>
      </p:sp>
      <p:sp>
        <p:nvSpPr>
          <p:cNvPr id="5" name="Footer Placeholder 4">
            <a:extLst>
              <a:ext uri="{FF2B5EF4-FFF2-40B4-BE49-F238E27FC236}">
                <a16:creationId xmlns:a16="http://schemas.microsoft.com/office/drawing/2014/main" id="{64887FE9-2B5B-4F17-B7C5-B5180E8F8F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6CC93C-F5A8-4B13-80CE-4402D11822B4}"/>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20792814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EF6F3-8921-40DF-843C-4130887639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3123FBB-5C00-468D-AFAC-EAA788C89AB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027308-7ED2-4EC8-96AB-31DB3F35C65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0A443A9-B63E-4690-B535-E514BD6C2BA2}"/>
              </a:ext>
            </a:extLst>
          </p:cNvPr>
          <p:cNvSpPr>
            <a:spLocks noGrp="1"/>
          </p:cNvSpPr>
          <p:nvPr>
            <p:ph type="dt" sz="half" idx="10"/>
          </p:nvPr>
        </p:nvSpPr>
        <p:spPr/>
        <p:txBody>
          <a:bodyPr/>
          <a:lstStyle/>
          <a:p>
            <a:fld id="{45D56299-AC7A-4301-95C3-47718F148E55}" type="datetimeFigureOut">
              <a:rPr lang="en-GB" smtClean="0"/>
              <a:t>08/11/2022</a:t>
            </a:fld>
            <a:endParaRPr lang="en-GB"/>
          </a:p>
        </p:txBody>
      </p:sp>
      <p:sp>
        <p:nvSpPr>
          <p:cNvPr id="6" name="Footer Placeholder 5">
            <a:extLst>
              <a:ext uri="{FF2B5EF4-FFF2-40B4-BE49-F238E27FC236}">
                <a16:creationId xmlns:a16="http://schemas.microsoft.com/office/drawing/2014/main" id="{7F9CC8EC-D33F-4B18-AEF2-9ECC540DEA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92D0D75-084E-4A4D-B26D-C69D4D370715}"/>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1864113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C28A1-1925-4AB7-AA45-93D6C4FB932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371EC58-C0BE-427A-9F3F-53D190DC45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3613867-5997-434D-BFAA-10047921FB3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25EA03D-3D4C-420E-B8D1-97B14DECDC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8FD05C3-8544-47B4-9CC1-CE1BFDA1066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094C7DE-AC15-4124-9B64-C67A2D1D9622}"/>
              </a:ext>
            </a:extLst>
          </p:cNvPr>
          <p:cNvSpPr>
            <a:spLocks noGrp="1"/>
          </p:cNvSpPr>
          <p:nvPr>
            <p:ph type="dt" sz="half" idx="10"/>
          </p:nvPr>
        </p:nvSpPr>
        <p:spPr/>
        <p:txBody>
          <a:bodyPr/>
          <a:lstStyle/>
          <a:p>
            <a:fld id="{45D56299-AC7A-4301-95C3-47718F148E55}" type="datetimeFigureOut">
              <a:rPr lang="en-GB" smtClean="0"/>
              <a:t>08/11/2022</a:t>
            </a:fld>
            <a:endParaRPr lang="en-GB"/>
          </a:p>
        </p:txBody>
      </p:sp>
      <p:sp>
        <p:nvSpPr>
          <p:cNvPr id="8" name="Footer Placeholder 7">
            <a:extLst>
              <a:ext uri="{FF2B5EF4-FFF2-40B4-BE49-F238E27FC236}">
                <a16:creationId xmlns:a16="http://schemas.microsoft.com/office/drawing/2014/main" id="{F3190565-7B7D-445C-99E5-3EBA29377FC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7FCF394-22B7-4CE9-8305-CC8C35A2731B}"/>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1642160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36D75-C155-4521-966E-6E842B8BC61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D6202C5-35AD-44D6-8283-2E20A0FCEA38}"/>
              </a:ext>
            </a:extLst>
          </p:cNvPr>
          <p:cNvSpPr>
            <a:spLocks noGrp="1"/>
          </p:cNvSpPr>
          <p:nvPr>
            <p:ph type="dt" sz="half" idx="10"/>
          </p:nvPr>
        </p:nvSpPr>
        <p:spPr/>
        <p:txBody>
          <a:bodyPr/>
          <a:lstStyle/>
          <a:p>
            <a:fld id="{45D56299-AC7A-4301-95C3-47718F148E55}" type="datetimeFigureOut">
              <a:rPr lang="en-GB" smtClean="0"/>
              <a:t>08/11/2022</a:t>
            </a:fld>
            <a:endParaRPr lang="en-GB"/>
          </a:p>
        </p:txBody>
      </p:sp>
      <p:sp>
        <p:nvSpPr>
          <p:cNvPr id="4" name="Footer Placeholder 3">
            <a:extLst>
              <a:ext uri="{FF2B5EF4-FFF2-40B4-BE49-F238E27FC236}">
                <a16:creationId xmlns:a16="http://schemas.microsoft.com/office/drawing/2014/main" id="{5FF281CE-785B-4F84-B790-710444E67D3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F355E6C-510A-4541-BBAA-8CD57F90A7F5}"/>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151758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1DFC0C1-6F10-4AE2-B778-A7833584B513}"/>
              </a:ext>
            </a:extLst>
          </p:cNvPr>
          <p:cNvSpPr>
            <a:spLocks noGrp="1"/>
          </p:cNvSpPr>
          <p:nvPr>
            <p:ph type="dt" sz="half" idx="10"/>
          </p:nvPr>
        </p:nvSpPr>
        <p:spPr/>
        <p:txBody>
          <a:bodyPr/>
          <a:lstStyle/>
          <a:p>
            <a:fld id="{45D56299-AC7A-4301-95C3-47718F148E55}" type="datetimeFigureOut">
              <a:rPr lang="en-GB" smtClean="0"/>
              <a:t>08/11/2022</a:t>
            </a:fld>
            <a:endParaRPr lang="en-GB"/>
          </a:p>
        </p:txBody>
      </p:sp>
      <p:sp>
        <p:nvSpPr>
          <p:cNvPr id="3" name="Footer Placeholder 2">
            <a:extLst>
              <a:ext uri="{FF2B5EF4-FFF2-40B4-BE49-F238E27FC236}">
                <a16:creationId xmlns:a16="http://schemas.microsoft.com/office/drawing/2014/main" id="{3C599999-DBCC-4829-9D0E-C1C96F463A9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94C3ECA-E9A4-4823-ADC2-9FF6933748E2}"/>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4203972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B3F8A-D191-4DA1-9355-4041043279F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8AA121E-B801-42FD-9A88-8412684024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51225B4-6D81-47CF-BA39-D0F164D5AA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BAA7869-379A-4054-98A1-7356B9E042F8}"/>
              </a:ext>
            </a:extLst>
          </p:cNvPr>
          <p:cNvSpPr>
            <a:spLocks noGrp="1"/>
          </p:cNvSpPr>
          <p:nvPr>
            <p:ph type="dt" sz="half" idx="10"/>
          </p:nvPr>
        </p:nvSpPr>
        <p:spPr/>
        <p:txBody>
          <a:bodyPr/>
          <a:lstStyle/>
          <a:p>
            <a:fld id="{45D56299-AC7A-4301-95C3-47718F148E55}" type="datetimeFigureOut">
              <a:rPr lang="en-GB" smtClean="0"/>
              <a:t>08/11/2022</a:t>
            </a:fld>
            <a:endParaRPr lang="en-GB"/>
          </a:p>
        </p:txBody>
      </p:sp>
      <p:sp>
        <p:nvSpPr>
          <p:cNvPr id="6" name="Footer Placeholder 5">
            <a:extLst>
              <a:ext uri="{FF2B5EF4-FFF2-40B4-BE49-F238E27FC236}">
                <a16:creationId xmlns:a16="http://schemas.microsoft.com/office/drawing/2014/main" id="{D7228E8C-6C73-4189-8BE1-F69A7CBF66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A7CA41-EDDF-47E8-95D5-CF4BA985AA4E}"/>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3942893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D248F-15E2-473F-9F48-C96BAB2C01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2F3973B-7C0B-49FE-A9F5-E88AB0A77CE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9CEB7AB-8D36-49D3-9190-B4DA649DD7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258A55A-C05E-45F4-8233-B46BB8F756EC}"/>
              </a:ext>
            </a:extLst>
          </p:cNvPr>
          <p:cNvSpPr>
            <a:spLocks noGrp="1"/>
          </p:cNvSpPr>
          <p:nvPr>
            <p:ph type="dt" sz="half" idx="10"/>
          </p:nvPr>
        </p:nvSpPr>
        <p:spPr/>
        <p:txBody>
          <a:bodyPr/>
          <a:lstStyle/>
          <a:p>
            <a:fld id="{45D56299-AC7A-4301-95C3-47718F148E55}" type="datetimeFigureOut">
              <a:rPr lang="en-GB" smtClean="0"/>
              <a:t>08/11/2022</a:t>
            </a:fld>
            <a:endParaRPr lang="en-GB"/>
          </a:p>
        </p:txBody>
      </p:sp>
      <p:sp>
        <p:nvSpPr>
          <p:cNvPr id="6" name="Footer Placeholder 5">
            <a:extLst>
              <a:ext uri="{FF2B5EF4-FFF2-40B4-BE49-F238E27FC236}">
                <a16:creationId xmlns:a16="http://schemas.microsoft.com/office/drawing/2014/main" id="{202F5B4F-2358-4EDD-A58A-39937D8867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DECCC3-64C9-4C94-A05E-A971CCFECECC}"/>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12279438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619D1-AA6B-40A5-90E0-63535D78314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FC561A-5B52-491C-A735-A99D2DC5C82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66B61A-B165-42EC-A3DA-4E4AA64A3BB9}"/>
              </a:ext>
            </a:extLst>
          </p:cNvPr>
          <p:cNvSpPr>
            <a:spLocks noGrp="1"/>
          </p:cNvSpPr>
          <p:nvPr>
            <p:ph type="dt" sz="half" idx="10"/>
          </p:nvPr>
        </p:nvSpPr>
        <p:spPr/>
        <p:txBody>
          <a:bodyPr/>
          <a:lstStyle/>
          <a:p>
            <a:fld id="{45D56299-AC7A-4301-95C3-47718F148E55}" type="datetimeFigureOut">
              <a:rPr lang="en-GB" smtClean="0"/>
              <a:t>08/11/2022</a:t>
            </a:fld>
            <a:endParaRPr lang="en-GB"/>
          </a:p>
        </p:txBody>
      </p:sp>
      <p:sp>
        <p:nvSpPr>
          <p:cNvPr id="5" name="Footer Placeholder 4">
            <a:extLst>
              <a:ext uri="{FF2B5EF4-FFF2-40B4-BE49-F238E27FC236}">
                <a16:creationId xmlns:a16="http://schemas.microsoft.com/office/drawing/2014/main" id="{234F6810-C745-4F9F-A5B7-D99C1D8E8A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2F439A-0109-4F97-AECC-16970268FF6F}"/>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3309034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0100138-FC9B-40ED-AC17-19A32BCE728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7148CF-607F-4BCA-AD77-AF6A48230AD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1C35E7-E220-4D4D-A421-92F7587B23B5}"/>
              </a:ext>
            </a:extLst>
          </p:cNvPr>
          <p:cNvSpPr>
            <a:spLocks noGrp="1"/>
          </p:cNvSpPr>
          <p:nvPr>
            <p:ph type="dt" sz="half" idx="10"/>
          </p:nvPr>
        </p:nvSpPr>
        <p:spPr/>
        <p:txBody>
          <a:bodyPr/>
          <a:lstStyle/>
          <a:p>
            <a:fld id="{45D56299-AC7A-4301-95C3-47718F148E55}" type="datetimeFigureOut">
              <a:rPr lang="en-GB" smtClean="0"/>
              <a:t>08/11/2022</a:t>
            </a:fld>
            <a:endParaRPr lang="en-GB"/>
          </a:p>
        </p:txBody>
      </p:sp>
      <p:sp>
        <p:nvSpPr>
          <p:cNvPr id="5" name="Footer Placeholder 4">
            <a:extLst>
              <a:ext uri="{FF2B5EF4-FFF2-40B4-BE49-F238E27FC236}">
                <a16:creationId xmlns:a16="http://schemas.microsoft.com/office/drawing/2014/main" id="{25203709-4B5E-42B9-ADB0-8BD23DBC99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8D18EF-E3F3-4D5D-829A-4625D7E8149E}"/>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2760205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33CB3ED-CCE7-4FC9-83E5-A24F06B7BE6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D4BCB18-CCB7-4843-8A10-E6D1E87D28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BE7277-20A8-4A04-8203-A7819D374C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D56299-AC7A-4301-95C3-47718F148E55}" type="datetimeFigureOut">
              <a:rPr lang="en-GB" smtClean="0"/>
              <a:t>08/11/2022</a:t>
            </a:fld>
            <a:endParaRPr lang="en-GB"/>
          </a:p>
        </p:txBody>
      </p:sp>
      <p:sp>
        <p:nvSpPr>
          <p:cNvPr id="5" name="Footer Placeholder 4">
            <a:extLst>
              <a:ext uri="{FF2B5EF4-FFF2-40B4-BE49-F238E27FC236}">
                <a16:creationId xmlns:a16="http://schemas.microsoft.com/office/drawing/2014/main" id="{2137396A-2436-4A32-BF97-92AEB9E0454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1DF5AAF-4C54-41BE-ABED-66920F5814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9C12F5-B209-4997-B525-C9A6532AC727}" type="slidenum">
              <a:rPr lang="en-GB" smtClean="0"/>
              <a:t>‹#›</a:t>
            </a:fld>
            <a:endParaRPr lang="en-GB"/>
          </a:p>
        </p:txBody>
      </p:sp>
    </p:spTree>
    <p:extLst>
      <p:ext uri="{BB962C8B-B14F-4D97-AF65-F5344CB8AC3E}">
        <p14:creationId xmlns:p14="http://schemas.microsoft.com/office/powerpoint/2010/main" val="4723064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bbc.co.uk/bitesize/guides/zqfnycw/revision/3"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www.bbc.co.uk/bitesize/guides/zqfnycw/revision/4" TargetMode="External"/><Relationship Id="rId5" Type="http://schemas.openxmlformats.org/officeDocument/2006/relationships/hyperlink" Target="https://www.bbc.co.uk/bitesize/guides/zqfnycw/revision/5" TargetMode="Externa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2D010E9-2674-6841-B23D-E240B6171EE1}"/>
              </a:ext>
            </a:extLst>
          </p:cNvPr>
          <p:cNvSpPr/>
          <p:nvPr/>
        </p:nvSpPr>
        <p:spPr>
          <a:xfrm>
            <a:off x="6450725" y="4292114"/>
            <a:ext cx="4513661" cy="2492990"/>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3735EED-DB6C-E841-A0BF-66D92FE231E6}"/>
              </a:ext>
            </a:extLst>
          </p:cNvPr>
          <p:cNvSpPr/>
          <p:nvPr/>
        </p:nvSpPr>
        <p:spPr>
          <a:xfrm>
            <a:off x="1227615" y="774778"/>
            <a:ext cx="5149537" cy="6010327"/>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861C35D-A307-444C-BBAC-8E5E13F6D462}"/>
              </a:ext>
            </a:extLst>
          </p:cNvPr>
          <p:cNvSpPr/>
          <p:nvPr/>
        </p:nvSpPr>
        <p:spPr>
          <a:xfrm>
            <a:off x="1143001" y="0"/>
            <a:ext cx="9905999" cy="6858000"/>
          </a:xfrm>
          <a:prstGeom prst="rect">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44FD54D-CB63-D04C-9F5E-69F1D5ACFF4A}"/>
              </a:ext>
            </a:extLst>
          </p:cNvPr>
          <p:cNvSpPr/>
          <p:nvPr/>
        </p:nvSpPr>
        <p:spPr>
          <a:xfrm>
            <a:off x="1989084" y="70338"/>
            <a:ext cx="8148015" cy="639560"/>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Subject Knowledge Organiser</a:t>
            </a:r>
          </a:p>
          <a:p>
            <a:pPr algn="ctr"/>
            <a:r>
              <a:rPr lang="en-US" b="1" dirty="0">
                <a:solidFill>
                  <a:srgbClr val="0070C0"/>
                </a:solidFill>
              </a:rPr>
              <a:t>Badminton – Rules, Scoring &amp; Officials</a:t>
            </a:r>
          </a:p>
        </p:txBody>
      </p:sp>
      <p:sp>
        <p:nvSpPr>
          <p:cNvPr id="5" name="Rectangle 4">
            <a:extLst>
              <a:ext uri="{FF2B5EF4-FFF2-40B4-BE49-F238E27FC236}">
                <a16:creationId xmlns:a16="http://schemas.microsoft.com/office/drawing/2014/main" id="{B199C9A8-3069-2D4C-88C4-94A04912473A}"/>
              </a:ext>
            </a:extLst>
          </p:cNvPr>
          <p:cNvSpPr/>
          <p:nvPr/>
        </p:nvSpPr>
        <p:spPr>
          <a:xfrm>
            <a:off x="1217107" y="768984"/>
            <a:ext cx="5065453" cy="5816977"/>
          </a:xfrm>
          <a:prstGeom prst="rect">
            <a:avLst/>
          </a:prstGeom>
        </p:spPr>
        <p:txBody>
          <a:bodyPr wrap="square">
            <a:spAutoFit/>
          </a:bodyPr>
          <a:lstStyle/>
          <a:p>
            <a:pPr algn="just"/>
            <a:r>
              <a:rPr lang="en-GB" sz="1200" b="1" dirty="0">
                <a:solidFill>
                  <a:srgbClr val="231F20"/>
                </a:solidFill>
              </a:rPr>
              <a:t>Rules</a:t>
            </a:r>
          </a:p>
          <a:p>
            <a:pPr algn="just"/>
            <a:endParaRPr lang="en-GB" sz="1200" b="1" dirty="0">
              <a:solidFill>
                <a:srgbClr val="231F20"/>
              </a:solidFill>
            </a:endParaRPr>
          </a:p>
          <a:p>
            <a:pPr marL="171450" indent="-171450" algn="just">
              <a:buFont typeface="Wingdings" panose="05000000000000000000" pitchFamily="2" charset="2"/>
              <a:buChar char="q"/>
            </a:pPr>
            <a:r>
              <a:rPr lang="en-GB" sz="1200" dirty="0">
                <a:solidFill>
                  <a:srgbClr val="231F20"/>
                </a:solidFill>
              </a:rPr>
              <a:t>A match consists of the best of three games of 21 points.</a:t>
            </a:r>
          </a:p>
          <a:p>
            <a:pPr marL="171450" indent="-171450" algn="just">
              <a:buFont typeface="Wingdings" panose="05000000000000000000" pitchFamily="2" charset="2"/>
              <a:buChar char="q"/>
            </a:pPr>
            <a:r>
              <a:rPr lang="en-GB" sz="1200" dirty="0">
                <a:solidFill>
                  <a:srgbClr val="231F20"/>
                </a:solidFill>
              </a:rPr>
              <a:t>The player/pair winning a rally adds a point to its score.</a:t>
            </a:r>
          </a:p>
          <a:p>
            <a:pPr marL="171450" indent="-171450" algn="just">
              <a:buFont typeface="Wingdings" panose="05000000000000000000" pitchFamily="2" charset="2"/>
              <a:buChar char="q"/>
            </a:pPr>
            <a:r>
              <a:rPr lang="en-GB" sz="1200" dirty="0">
                <a:solidFill>
                  <a:srgbClr val="231F20"/>
                </a:solidFill>
              </a:rPr>
              <a:t>At 20-all, the player/pair which first gains a 2-point lead wins that game.</a:t>
            </a:r>
          </a:p>
          <a:p>
            <a:pPr marL="171450" indent="-171450" algn="just">
              <a:buFont typeface="Wingdings" panose="05000000000000000000" pitchFamily="2" charset="2"/>
              <a:buChar char="q"/>
            </a:pPr>
            <a:r>
              <a:rPr lang="en-GB" sz="1200" dirty="0">
                <a:solidFill>
                  <a:srgbClr val="231F20"/>
                </a:solidFill>
              </a:rPr>
              <a:t>At 29-all, the side scoring the 30th point wins that game.</a:t>
            </a:r>
          </a:p>
          <a:p>
            <a:pPr marL="171450" indent="-171450" algn="just">
              <a:buFont typeface="Wingdings" panose="05000000000000000000" pitchFamily="2" charset="2"/>
              <a:buChar char="q"/>
            </a:pPr>
            <a:r>
              <a:rPr lang="en-GB" sz="1200" dirty="0">
                <a:solidFill>
                  <a:srgbClr val="231F20"/>
                </a:solidFill>
              </a:rPr>
              <a:t>The player/pair winning a game serves first in the next game.</a:t>
            </a:r>
          </a:p>
          <a:p>
            <a:pPr marL="171450" indent="-171450" algn="just">
              <a:buFont typeface="Wingdings" panose="05000000000000000000" pitchFamily="2" charset="2"/>
              <a:buChar char="q"/>
            </a:pPr>
            <a:r>
              <a:rPr lang="en-GB" sz="1200" dirty="0">
                <a:solidFill>
                  <a:srgbClr val="231F20"/>
                </a:solidFill>
              </a:rPr>
              <a:t>A badminton match can be played by two opposing players (singles) or four opposing players (doubles).</a:t>
            </a:r>
          </a:p>
          <a:p>
            <a:pPr marL="171450" indent="-171450" algn="just">
              <a:buFont typeface="Wingdings" panose="05000000000000000000" pitchFamily="2" charset="2"/>
              <a:buChar char="q"/>
            </a:pPr>
            <a:r>
              <a:rPr lang="en-GB" sz="1200" dirty="0">
                <a:solidFill>
                  <a:srgbClr val="231F20"/>
                </a:solidFill>
              </a:rPr>
              <a:t>A competitive match must be played indoors utilising the official court dimensions.</a:t>
            </a:r>
          </a:p>
          <a:p>
            <a:pPr marL="171450" indent="-171450" algn="just">
              <a:buFont typeface="Wingdings" panose="05000000000000000000" pitchFamily="2" charset="2"/>
              <a:buChar char="q"/>
            </a:pPr>
            <a:r>
              <a:rPr lang="en-GB" sz="1200" dirty="0">
                <a:solidFill>
                  <a:srgbClr val="231F20"/>
                </a:solidFill>
              </a:rPr>
              <a:t>A point is scored when the shuttlecock lands inside the opponent's court or if a returned shuttlecock hits the net or lands outside of the court the player will lose the point.</a:t>
            </a:r>
          </a:p>
          <a:p>
            <a:pPr marL="171450" indent="-171450" algn="just">
              <a:buFont typeface="Wingdings" panose="05000000000000000000" pitchFamily="2" charset="2"/>
              <a:buChar char="q"/>
            </a:pPr>
            <a:r>
              <a:rPr lang="en-GB" sz="1200" dirty="0">
                <a:solidFill>
                  <a:srgbClr val="231F20"/>
                </a:solidFill>
              </a:rPr>
              <a:t>At the start of the rally, the server and receiver stand in diagonally opposite service courts.</a:t>
            </a:r>
          </a:p>
          <a:p>
            <a:pPr marL="171450" indent="-171450" algn="just">
              <a:buFont typeface="Wingdings" panose="05000000000000000000" pitchFamily="2" charset="2"/>
              <a:buChar char="q"/>
            </a:pPr>
            <a:r>
              <a:rPr lang="en-GB" sz="1200" dirty="0">
                <a:solidFill>
                  <a:srgbClr val="231F20"/>
                </a:solidFill>
              </a:rPr>
              <a:t>A legal serve must be hit diagonally over the net and across the court.</a:t>
            </a:r>
          </a:p>
          <a:p>
            <a:pPr marL="171450" indent="-171450" algn="just">
              <a:buFont typeface="Wingdings" panose="05000000000000000000" pitchFamily="2" charset="2"/>
              <a:buChar char="q"/>
            </a:pPr>
            <a:r>
              <a:rPr lang="en-GB" sz="1200" dirty="0">
                <a:solidFill>
                  <a:srgbClr val="231F20"/>
                </a:solidFill>
              </a:rPr>
              <a:t>A badminton serve must be hit underarm and below the server's waist height with the racquet shaft pointing downwards, the shuttlecock is not allowed to bounce. After a point is won, the players will move to the opposite serving stations for the next point.</a:t>
            </a:r>
          </a:p>
          <a:p>
            <a:pPr marL="171450" indent="-171450" algn="just">
              <a:buFont typeface="Wingdings" panose="05000000000000000000" pitchFamily="2" charset="2"/>
              <a:buChar char="q"/>
            </a:pPr>
            <a:r>
              <a:rPr lang="en-GB" sz="1200" dirty="0">
                <a:solidFill>
                  <a:srgbClr val="231F20"/>
                </a:solidFill>
              </a:rPr>
              <a:t>The rules do not allow second serves.</a:t>
            </a:r>
          </a:p>
          <a:p>
            <a:pPr marL="171450" indent="-171450" algn="just">
              <a:buFont typeface="Wingdings" panose="05000000000000000000" pitchFamily="2" charset="2"/>
              <a:buChar char="q"/>
            </a:pPr>
            <a:r>
              <a:rPr lang="en-GB" sz="1200" dirty="0">
                <a:solidFill>
                  <a:srgbClr val="231F20"/>
                </a:solidFill>
              </a:rPr>
              <a:t>During a point a player can return the shuttlecock from inside and outside of the court.</a:t>
            </a:r>
          </a:p>
          <a:p>
            <a:pPr marL="171450" indent="-171450" algn="just">
              <a:buFont typeface="Wingdings" panose="05000000000000000000" pitchFamily="2" charset="2"/>
              <a:buChar char="q"/>
            </a:pPr>
            <a:r>
              <a:rPr lang="en-GB" sz="1200" dirty="0">
                <a:solidFill>
                  <a:srgbClr val="231F20"/>
                </a:solidFill>
              </a:rPr>
              <a:t>A player is not able to touch the net with any part of their body or racket.</a:t>
            </a:r>
          </a:p>
          <a:p>
            <a:pPr marL="171450" indent="-171450" algn="just">
              <a:buFont typeface="Wingdings" panose="05000000000000000000" pitchFamily="2" charset="2"/>
              <a:buChar char="q"/>
            </a:pPr>
            <a:r>
              <a:rPr lang="en-GB" sz="1200" dirty="0">
                <a:solidFill>
                  <a:srgbClr val="231F20"/>
                </a:solidFill>
              </a:rPr>
              <a:t>A player must not deliberately distract their opponent.</a:t>
            </a:r>
          </a:p>
          <a:p>
            <a:pPr marL="171450" indent="-171450" algn="just">
              <a:buFont typeface="Wingdings" panose="05000000000000000000" pitchFamily="2" charset="2"/>
              <a:buChar char="q"/>
            </a:pPr>
            <a:r>
              <a:rPr lang="en-GB" sz="1200" dirty="0">
                <a:solidFill>
                  <a:srgbClr val="231F20"/>
                </a:solidFill>
              </a:rPr>
              <a:t>A player is not able to hit the shuttlecock twice.</a:t>
            </a:r>
          </a:p>
          <a:p>
            <a:pPr marL="171450" indent="-171450" algn="just">
              <a:buFont typeface="Wingdings" panose="05000000000000000000" pitchFamily="2" charset="2"/>
              <a:buChar char="q"/>
            </a:pPr>
            <a:r>
              <a:rPr lang="en-GB" sz="1200" dirty="0">
                <a:solidFill>
                  <a:srgbClr val="231F20"/>
                </a:solidFill>
              </a:rPr>
              <a:t>A 'let' may be called by the referee if an unforeseen or accidental issue arises.</a:t>
            </a:r>
          </a:p>
          <a:p>
            <a:pPr marL="171450" indent="-171450" algn="just">
              <a:buFont typeface="Wingdings" panose="05000000000000000000" pitchFamily="2" charset="2"/>
              <a:buChar char="q"/>
            </a:pPr>
            <a:r>
              <a:rPr lang="en-GB" sz="1200" dirty="0">
                <a:solidFill>
                  <a:srgbClr val="231F20"/>
                </a:solidFill>
              </a:rPr>
              <a:t>A game must include two rest periods. These are a 90-second rest after the first game and a 5-minute rest after the second game.</a:t>
            </a:r>
          </a:p>
        </p:txBody>
      </p:sp>
      <p:sp>
        <p:nvSpPr>
          <p:cNvPr id="7" name="Rectangle 6">
            <a:extLst>
              <a:ext uri="{FF2B5EF4-FFF2-40B4-BE49-F238E27FC236}">
                <a16:creationId xmlns:a16="http://schemas.microsoft.com/office/drawing/2014/main" id="{4594D725-FF63-F045-BE16-24C05DA3C742}"/>
              </a:ext>
            </a:extLst>
          </p:cNvPr>
          <p:cNvSpPr/>
          <p:nvPr/>
        </p:nvSpPr>
        <p:spPr>
          <a:xfrm>
            <a:off x="6440214" y="4263356"/>
            <a:ext cx="4535214" cy="2492990"/>
          </a:xfrm>
          <a:prstGeom prst="rect">
            <a:avLst/>
          </a:prstGeom>
        </p:spPr>
        <p:txBody>
          <a:bodyPr wrap="square">
            <a:spAutoFit/>
          </a:bodyPr>
          <a:lstStyle/>
          <a:p>
            <a:pPr algn="just"/>
            <a:r>
              <a:rPr lang="en-GB" sz="1200" b="1" dirty="0">
                <a:solidFill>
                  <a:srgbClr val="231F20"/>
                </a:solidFill>
              </a:rPr>
              <a:t>Scoring</a:t>
            </a:r>
          </a:p>
          <a:p>
            <a:pPr algn="just"/>
            <a:endParaRPr lang="en-GB" sz="1200" b="1" dirty="0">
              <a:solidFill>
                <a:srgbClr val="231F20"/>
              </a:solidFill>
            </a:endParaRPr>
          </a:p>
          <a:p>
            <a:pPr algn="just"/>
            <a:r>
              <a:rPr lang="en-GB" sz="1200" dirty="0">
                <a:solidFill>
                  <a:srgbClr val="231F20"/>
                </a:solidFill>
              </a:rPr>
              <a:t>In recent years, badminton has changed how players can score a point. In 2006, the rules were changed to a rally point system and this now allows both players to score a point during a rally, regardless of who served.</a:t>
            </a:r>
          </a:p>
          <a:p>
            <a:pPr algn="just"/>
            <a:endParaRPr lang="en-GB" sz="1200" dirty="0">
              <a:solidFill>
                <a:srgbClr val="231F20"/>
              </a:solidFill>
            </a:endParaRPr>
          </a:p>
          <a:p>
            <a:pPr algn="just"/>
            <a:r>
              <a:rPr lang="en-GB" sz="1200" dirty="0">
                <a:solidFill>
                  <a:srgbClr val="231F20"/>
                </a:solidFill>
              </a:rPr>
              <a:t>In competitive adult matches, all games are played to a best of three games. To win a game, a player must reach 21 points. However, if the game is tied at 20-20 (or 20-all) then you are required to win by two clear points. Unlike most sports, however, if the score becomes 29-29 (or 29-all), the player or team to score the 30th point will win the game.</a:t>
            </a:r>
          </a:p>
        </p:txBody>
      </p:sp>
      <p:sp>
        <p:nvSpPr>
          <p:cNvPr id="17" name="Rectangle 16">
            <a:extLst>
              <a:ext uri="{FF2B5EF4-FFF2-40B4-BE49-F238E27FC236}">
                <a16:creationId xmlns:a16="http://schemas.microsoft.com/office/drawing/2014/main" id="{8681B541-3150-534E-945C-0FCB4F013F48}"/>
              </a:ext>
            </a:extLst>
          </p:cNvPr>
          <p:cNvSpPr/>
          <p:nvPr/>
        </p:nvSpPr>
        <p:spPr>
          <a:xfrm>
            <a:off x="6450724" y="779969"/>
            <a:ext cx="4513662" cy="3416321"/>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DD9529C5-52AA-4CCD-B488-C5643E3887A0}"/>
              </a:ext>
            </a:extLst>
          </p:cNvPr>
          <p:cNvPicPr>
            <a:picLocks noChangeAspect="1"/>
          </p:cNvPicPr>
          <p:nvPr/>
        </p:nvPicPr>
        <p:blipFill>
          <a:blip r:embed="rId3"/>
          <a:stretch>
            <a:fillRect/>
          </a:stretch>
        </p:blipFill>
        <p:spPr>
          <a:xfrm>
            <a:off x="6536055" y="808433"/>
            <a:ext cx="4392076" cy="3352810"/>
          </a:xfrm>
          <a:prstGeom prst="rect">
            <a:avLst/>
          </a:prstGeom>
        </p:spPr>
      </p:pic>
      <p:sp>
        <p:nvSpPr>
          <p:cNvPr id="20" name="Rectangle 19">
            <a:extLst>
              <a:ext uri="{FF2B5EF4-FFF2-40B4-BE49-F238E27FC236}">
                <a16:creationId xmlns:a16="http://schemas.microsoft.com/office/drawing/2014/main" id="{DEF55564-1840-4148-B0FB-F55F93F4FE15}"/>
              </a:ext>
            </a:extLst>
          </p:cNvPr>
          <p:cNvSpPr/>
          <p:nvPr/>
        </p:nvSpPr>
        <p:spPr>
          <a:xfrm>
            <a:off x="6433844" y="768666"/>
            <a:ext cx="4466455" cy="276999"/>
          </a:xfrm>
          <a:prstGeom prst="rect">
            <a:avLst/>
          </a:prstGeom>
        </p:spPr>
        <p:txBody>
          <a:bodyPr wrap="square">
            <a:spAutoFit/>
          </a:bodyPr>
          <a:lstStyle/>
          <a:p>
            <a:pPr algn="just"/>
            <a:r>
              <a:rPr lang="en-GB" sz="1200" b="1" dirty="0">
                <a:solidFill>
                  <a:srgbClr val="231F20"/>
                </a:solidFill>
              </a:rPr>
              <a:t>Court Dimensions</a:t>
            </a:r>
          </a:p>
        </p:txBody>
      </p:sp>
    </p:spTree>
    <p:extLst>
      <p:ext uri="{BB962C8B-B14F-4D97-AF65-F5344CB8AC3E}">
        <p14:creationId xmlns:p14="http://schemas.microsoft.com/office/powerpoint/2010/main" val="1037634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2D010E9-2674-6841-B23D-E240B6171EE1}"/>
              </a:ext>
            </a:extLst>
          </p:cNvPr>
          <p:cNvSpPr/>
          <p:nvPr/>
        </p:nvSpPr>
        <p:spPr>
          <a:xfrm>
            <a:off x="7711967" y="774777"/>
            <a:ext cx="3258205" cy="6012885"/>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3735EED-DB6C-E841-A0BF-66D92FE231E6}"/>
              </a:ext>
            </a:extLst>
          </p:cNvPr>
          <p:cNvSpPr/>
          <p:nvPr/>
        </p:nvSpPr>
        <p:spPr>
          <a:xfrm>
            <a:off x="1216573" y="774778"/>
            <a:ext cx="3148636" cy="6010327"/>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861C35D-A307-444C-BBAC-8E5E13F6D462}"/>
              </a:ext>
            </a:extLst>
          </p:cNvPr>
          <p:cNvSpPr/>
          <p:nvPr/>
        </p:nvSpPr>
        <p:spPr>
          <a:xfrm>
            <a:off x="1143001" y="0"/>
            <a:ext cx="9905999" cy="6858000"/>
          </a:xfrm>
          <a:prstGeom prst="rect">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44FD54D-CB63-D04C-9F5E-69F1D5ACFF4A}"/>
              </a:ext>
            </a:extLst>
          </p:cNvPr>
          <p:cNvSpPr/>
          <p:nvPr/>
        </p:nvSpPr>
        <p:spPr>
          <a:xfrm>
            <a:off x="1989084" y="70338"/>
            <a:ext cx="8148015" cy="639560"/>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Subject Knowledge Organiser</a:t>
            </a:r>
          </a:p>
          <a:p>
            <a:pPr algn="ctr"/>
            <a:r>
              <a:rPr lang="en-US" b="1" dirty="0">
                <a:solidFill>
                  <a:srgbClr val="0070C0"/>
                </a:solidFill>
              </a:rPr>
              <a:t>Badminton – Forehand Clear, Forehand Drop Shot &amp; Forehand Smash</a:t>
            </a:r>
          </a:p>
        </p:txBody>
      </p:sp>
      <p:sp>
        <p:nvSpPr>
          <p:cNvPr id="29" name="Rectangle 28">
            <a:extLst>
              <a:ext uri="{FF2B5EF4-FFF2-40B4-BE49-F238E27FC236}">
                <a16:creationId xmlns:a16="http://schemas.microsoft.com/office/drawing/2014/main" id="{984BACFE-1881-2845-9CDD-783FF08CF94A}"/>
              </a:ext>
            </a:extLst>
          </p:cNvPr>
          <p:cNvSpPr/>
          <p:nvPr/>
        </p:nvSpPr>
        <p:spPr>
          <a:xfrm>
            <a:off x="4422229" y="774776"/>
            <a:ext cx="3237186" cy="6012884"/>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CBCE8A63-1270-4014-A608-E88740F6C651}"/>
              </a:ext>
            </a:extLst>
          </p:cNvPr>
          <p:cNvSpPr/>
          <p:nvPr/>
        </p:nvSpPr>
        <p:spPr>
          <a:xfrm>
            <a:off x="1174532" y="764024"/>
            <a:ext cx="3195145" cy="5940088"/>
          </a:xfrm>
          <a:prstGeom prst="rect">
            <a:avLst/>
          </a:prstGeom>
        </p:spPr>
        <p:txBody>
          <a:bodyPr wrap="square">
            <a:spAutoFit/>
          </a:bodyPr>
          <a:lstStyle/>
          <a:p>
            <a:pPr algn="just"/>
            <a:r>
              <a:rPr lang="en-GB" sz="1000" b="1" dirty="0"/>
              <a:t>Forehand Clear</a:t>
            </a:r>
          </a:p>
          <a:p>
            <a:pPr algn="just"/>
            <a:r>
              <a:rPr lang="en-GB" sz="1000" dirty="0"/>
              <a:t>The forehand clear shot enables players to move their opponent to the back of the court, creating space in the mid and front court to exploit.</a:t>
            </a:r>
          </a:p>
          <a:p>
            <a:pPr algn="just"/>
            <a:endParaRPr lang="en-GB" sz="1000" dirty="0"/>
          </a:p>
          <a:p>
            <a:pPr algn="just"/>
            <a:r>
              <a:rPr lang="en-GB" sz="1000" b="1" i="1" dirty="0"/>
              <a:t>Stage one</a:t>
            </a:r>
          </a:p>
          <a:p>
            <a:pPr algn="just"/>
            <a:r>
              <a:rPr lang="en-GB" sz="1000" dirty="0"/>
              <a:t>Stand in position on the balls of your feet, with knees slightly bent. Turn sideways with your left foot pointing towards the target and your right foot parallel to the baseline. The left shoulder and fully extended elbow will be pointing towards the shuttlecock. The racket elbow should be extended backwards behind the head at 90ᵒ with the face of the racket above head height. Transfer weight onto the back foot.</a:t>
            </a:r>
          </a:p>
          <a:p>
            <a:pPr algn="just"/>
            <a:endParaRPr lang="en-GB" sz="1000" dirty="0"/>
          </a:p>
          <a:p>
            <a:pPr algn="just"/>
            <a:r>
              <a:rPr lang="en-GB" sz="1000" b="1" i="1" dirty="0"/>
              <a:t>Stage two</a:t>
            </a:r>
          </a:p>
          <a:p>
            <a:pPr algn="just"/>
            <a:r>
              <a:rPr lang="en-GB" sz="1000" dirty="0"/>
              <a:t>Keep your eyes on the shuttlecock. Flex your wrist and elbow backward until the racket is parallel with the floor. Rotate your body and step forward towards the shuttle with your racket leg, transferring your weight through the shot. Extend your racket elbow upwards into a throwing position.</a:t>
            </a:r>
          </a:p>
          <a:p>
            <a:pPr algn="just"/>
            <a:endParaRPr lang="en-GB" sz="1000" dirty="0"/>
          </a:p>
          <a:p>
            <a:pPr algn="just"/>
            <a:r>
              <a:rPr lang="en-GB" sz="1000" b="1" i="1" dirty="0"/>
              <a:t>Stage three</a:t>
            </a:r>
          </a:p>
          <a:p>
            <a:pPr algn="just"/>
            <a:r>
              <a:rPr lang="en-GB" sz="1000" dirty="0"/>
              <a:t>Keep your eyes on the shuttlecock. Extend your racket elbow quickly towards the shuttlecock, with the non-racket arm rotating backwards. Make contact with the shuttlecock as high as possible in front of your body. Extend your elbow and flex your wrist on contact, to allow for a 'whip' action. Drive the shuttlecock with a high trajectory towards the back of the court.</a:t>
            </a:r>
          </a:p>
          <a:p>
            <a:pPr algn="just"/>
            <a:endParaRPr lang="en-GB" sz="1000" dirty="0"/>
          </a:p>
          <a:p>
            <a:pPr algn="just"/>
            <a:r>
              <a:rPr lang="en-GB" sz="1000" b="1" i="1" dirty="0"/>
              <a:t>Stage four</a:t>
            </a:r>
          </a:p>
          <a:p>
            <a:pPr algn="just"/>
            <a:r>
              <a:rPr lang="en-GB" sz="1000" dirty="0"/>
              <a:t>Your body should have fully rotated with your racket foot now bearing all the weight and facing towards the target. The racket will follow through finishing to the left hand side of your body. Return back to ready position for the next shot.</a:t>
            </a:r>
          </a:p>
        </p:txBody>
      </p:sp>
      <p:sp>
        <p:nvSpPr>
          <p:cNvPr id="4" name="Rectangle 3">
            <a:extLst>
              <a:ext uri="{FF2B5EF4-FFF2-40B4-BE49-F238E27FC236}">
                <a16:creationId xmlns:a16="http://schemas.microsoft.com/office/drawing/2014/main" id="{9E8534A6-513F-44BE-9B3F-5AEF4981B73D}"/>
              </a:ext>
            </a:extLst>
          </p:cNvPr>
          <p:cNvSpPr/>
          <p:nvPr/>
        </p:nvSpPr>
        <p:spPr>
          <a:xfrm>
            <a:off x="7669924" y="778302"/>
            <a:ext cx="3300248" cy="6247864"/>
          </a:xfrm>
          <a:prstGeom prst="rect">
            <a:avLst/>
          </a:prstGeom>
        </p:spPr>
        <p:txBody>
          <a:bodyPr wrap="square">
            <a:spAutoFit/>
          </a:bodyPr>
          <a:lstStyle/>
          <a:p>
            <a:pPr algn="just"/>
            <a:r>
              <a:rPr lang="en-GB" sz="1000" b="1" dirty="0"/>
              <a:t>Forehand Smash</a:t>
            </a:r>
          </a:p>
          <a:p>
            <a:pPr algn="just"/>
            <a:r>
              <a:rPr lang="en-GB" sz="1000" dirty="0"/>
              <a:t>The forehand smash shot is hit with power and speed downward into the opponent's court. The angle/steepness of the shuttlecock's trajectory make it hard for the opponent to return.</a:t>
            </a:r>
          </a:p>
          <a:p>
            <a:pPr algn="just"/>
            <a:endParaRPr lang="en-GB" sz="1000" dirty="0"/>
          </a:p>
          <a:p>
            <a:pPr algn="just"/>
            <a:r>
              <a:rPr lang="en-GB" sz="1000" b="1" i="1" dirty="0"/>
              <a:t>Stage one</a:t>
            </a:r>
          </a:p>
          <a:p>
            <a:pPr algn="just"/>
            <a:r>
              <a:rPr lang="en-GB" sz="1000" dirty="0"/>
              <a:t>As the shuttlecock is returned, stand in position on the balls of your feet, with knees slightly bent. Turn sideways with your left foot pointing towards the target and your right foot parallel to the baseline. Left shoulder and fully extended elbow will be pointing towards the shuttlecock. The racket elbow should be extended backwards behind the head at 90ᵒ with the face of the racket above head height. Transfer weight onto the back foot.</a:t>
            </a:r>
          </a:p>
          <a:p>
            <a:pPr algn="just"/>
            <a:endParaRPr lang="en-GB" sz="1000" dirty="0"/>
          </a:p>
          <a:p>
            <a:pPr algn="just"/>
            <a:r>
              <a:rPr lang="en-GB" sz="1000" b="1" i="1" dirty="0"/>
              <a:t>Stage two</a:t>
            </a:r>
          </a:p>
          <a:p>
            <a:pPr algn="just"/>
            <a:r>
              <a:rPr lang="en-GB" sz="1000" dirty="0"/>
              <a:t>Keep your eyes on the shuttlecock. Flex your wrist and elbow backward until the racket is parallel with the floor. Rotate your body and step forward towards the shuttle with your racket leg, transferring your weight through the shot. Extend your racket elbow upwards into a throwing position.</a:t>
            </a:r>
          </a:p>
          <a:p>
            <a:pPr algn="just"/>
            <a:endParaRPr lang="en-GB" sz="1000" dirty="0"/>
          </a:p>
          <a:p>
            <a:pPr algn="just"/>
            <a:r>
              <a:rPr lang="en-GB" sz="1000" b="1" i="1" dirty="0"/>
              <a:t>Stage three</a:t>
            </a:r>
          </a:p>
          <a:p>
            <a:pPr algn="just"/>
            <a:r>
              <a:rPr lang="en-GB" sz="1000" dirty="0"/>
              <a:t>Keep your eyes on the shuttlecock. Extend your racket elbow quickly towards the shuttlecock, with the non-racket elbow extended and shoulder rotating backwards. Make contact with the shuttlecock as high as possible in front of your body. Extend your elbow and flex your wrist on contact, to allow for a 'whip' action. Drive the shuttlecock downwards towards the floor of your opponent's court with a low trajectory.</a:t>
            </a:r>
          </a:p>
          <a:p>
            <a:pPr algn="just"/>
            <a:endParaRPr lang="en-GB" sz="1000" dirty="0"/>
          </a:p>
          <a:p>
            <a:pPr algn="just"/>
            <a:r>
              <a:rPr lang="en-GB" sz="1000" b="1" i="1" dirty="0"/>
              <a:t>Stage four</a:t>
            </a:r>
          </a:p>
          <a:p>
            <a:pPr algn="just"/>
            <a:r>
              <a:rPr lang="en-GB" sz="1000" dirty="0"/>
              <a:t>Your body should have fully rotated with your racket foot now bearing all the weight and facing towards the target. The racket will follow through, finishing to the left hand side of your body. Return back to ready position for the next shot.</a:t>
            </a:r>
          </a:p>
        </p:txBody>
      </p:sp>
      <p:sp>
        <p:nvSpPr>
          <p:cNvPr id="6" name="Rectangle 5">
            <a:extLst>
              <a:ext uri="{FF2B5EF4-FFF2-40B4-BE49-F238E27FC236}">
                <a16:creationId xmlns:a16="http://schemas.microsoft.com/office/drawing/2014/main" id="{2E8901C2-3806-4F7B-AB50-C0692652E4D7}"/>
              </a:ext>
            </a:extLst>
          </p:cNvPr>
          <p:cNvSpPr/>
          <p:nvPr/>
        </p:nvSpPr>
        <p:spPr>
          <a:xfrm>
            <a:off x="4390697" y="763141"/>
            <a:ext cx="3300248" cy="6247864"/>
          </a:xfrm>
          <a:prstGeom prst="rect">
            <a:avLst/>
          </a:prstGeom>
        </p:spPr>
        <p:txBody>
          <a:bodyPr wrap="square">
            <a:spAutoFit/>
          </a:bodyPr>
          <a:lstStyle/>
          <a:p>
            <a:pPr algn="just"/>
            <a:r>
              <a:rPr lang="en-GB" sz="1000" b="1" dirty="0"/>
              <a:t>Forehand Drop Shot</a:t>
            </a:r>
          </a:p>
          <a:p>
            <a:pPr algn="just"/>
            <a:r>
              <a:rPr lang="en-GB" sz="1000" dirty="0"/>
              <a:t>The forehand drop shot enables players to move their opponent to the front court to either win a point or create space in the mid and back court to exploit.</a:t>
            </a:r>
          </a:p>
          <a:p>
            <a:pPr algn="just"/>
            <a:endParaRPr lang="en-GB" sz="1000" dirty="0"/>
          </a:p>
          <a:p>
            <a:pPr algn="just"/>
            <a:r>
              <a:rPr lang="en-GB" sz="1000" b="1" i="1" dirty="0"/>
              <a:t>Stage one</a:t>
            </a:r>
          </a:p>
          <a:p>
            <a:pPr algn="just"/>
            <a:r>
              <a:rPr lang="en-GB" sz="1000" dirty="0"/>
              <a:t>As the shuttlecock is returned, stand in position on the balls of your feet, with knees slightly bent. Turn sideways with your left foot pointing towards the target and your right foot parallel to the baseline. The left shoulder and fully extended elbow will be pointing towards the shuttlecock. The racket elbow should be extended backwards behind the head at 90ᵒ with the face of the racket above head height. Transfer weight onto the back foot.</a:t>
            </a:r>
          </a:p>
          <a:p>
            <a:pPr algn="just"/>
            <a:endParaRPr lang="en-GB" sz="1000" dirty="0"/>
          </a:p>
          <a:p>
            <a:pPr algn="just"/>
            <a:r>
              <a:rPr lang="en-GB" sz="1000" b="1" i="1" dirty="0"/>
              <a:t>Stage two</a:t>
            </a:r>
          </a:p>
          <a:p>
            <a:pPr algn="just"/>
            <a:r>
              <a:rPr lang="en-GB" sz="1000" dirty="0"/>
              <a:t>Keep your eyes on the shuttlecock. Flex your wrist and elbow backward until the racket is parallel with the floor. Rotate your body and step forward towards the shuttlecock with your racket leg, transferring your weight through the shot. Extend your racket elbow upwards into a throwing position.</a:t>
            </a:r>
          </a:p>
          <a:p>
            <a:pPr algn="just"/>
            <a:endParaRPr lang="en-GB" sz="1000" dirty="0"/>
          </a:p>
          <a:p>
            <a:pPr algn="just"/>
            <a:r>
              <a:rPr lang="en-GB" sz="1000" b="1" i="1" dirty="0"/>
              <a:t>Stage three</a:t>
            </a:r>
          </a:p>
          <a:p>
            <a:pPr algn="just"/>
            <a:r>
              <a:rPr lang="en-GB" sz="1000" dirty="0"/>
              <a:t>Keep your eyes on the shuttlecock. Extend your racket elbow towards the shuttlecock, with non-racket shoulder rotating backwards. Make contact with the shuttlecock as high as possible in front of your body. Extend your elbow and flex your wrist on contact. Slice across the shuttlecock with the face of the racket slightly open, or just before contact, slow the speed of the racket down, tapping the shuttle gently over the net. Hit the shuttlecock at a flat trajectory, allowing it to drop just over the net.</a:t>
            </a:r>
          </a:p>
          <a:p>
            <a:pPr algn="just"/>
            <a:endParaRPr lang="en-GB" sz="1000" dirty="0"/>
          </a:p>
          <a:p>
            <a:pPr algn="just"/>
            <a:r>
              <a:rPr lang="en-GB" sz="1000" b="1" i="1" dirty="0"/>
              <a:t>Stage four</a:t>
            </a:r>
          </a:p>
          <a:p>
            <a:pPr algn="just"/>
            <a:r>
              <a:rPr lang="en-GB" sz="1000" dirty="0"/>
              <a:t>Your body should have fully rotated with your racket foot now bearing all the weight and facing towards the target. The racket will follow through, finishing to the left hand side of your body. Return back to ready position.</a:t>
            </a:r>
          </a:p>
        </p:txBody>
      </p:sp>
      <p:pic>
        <p:nvPicPr>
          <p:cNvPr id="7" name="Picture 6">
            <a:hlinkClick r:id="rId3"/>
            <a:extLst>
              <a:ext uri="{FF2B5EF4-FFF2-40B4-BE49-F238E27FC236}">
                <a16:creationId xmlns:a16="http://schemas.microsoft.com/office/drawing/2014/main" id="{5AD19949-1323-4CD3-9DC1-5CB939A302D8}"/>
              </a:ext>
            </a:extLst>
          </p:cNvPr>
          <p:cNvPicPr>
            <a:picLocks noChangeAspect="1"/>
          </p:cNvPicPr>
          <p:nvPr/>
        </p:nvPicPr>
        <p:blipFill>
          <a:blip r:embed="rId4"/>
          <a:stretch>
            <a:fillRect/>
          </a:stretch>
        </p:blipFill>
        <p:spPr>
          <a:xfrm>
            <a:off x="3883508" y="1278128"/>
            <a:ext cx="444126" cy="448752"/>
          </a:xfrm>
          <a:prstGeom prst="rect">
            <a:avLst/>
          </a:prstGeom>
        </p:spPr>
      </p:pic>
      <p:pic>
        <p:nvPicPr>
          <p:cNvPr id="20" name="Picture 19">
            <a:hlinkClick r:id="rId5"/>
            <a:extLst>
              <a:ext uri="{FF2B5EF4-FFF2-40B4-BE49-F238E27FC236}">
                <a16:creationId xmlns:a16="http://schemas.microsoft.com/office/drawing/2014/main" id="{32224C54-017E-4EED-9D4B-157B78A4339A}"/>
              </a:ext>
            </a:extLst>
          </p:cNvPr>
          <p:cNvPicPr>
            <a:picLocks noChangeAspect="1"/>
          </p:cNvPicPr>
          <p:nvPr/>
        </p:nvPicPr>
        <p:blipFill>
          <a:blip r:embed="rId4"/>
          <a:stretch>
            <a:fillRect/>
          </a:stretch>
        </p:blipFill>
        <p:spPr>
          <a:xfrm>
            <a:off x="7178501" y="1262363"/>
            <a:ext cx="444126" cy="448752"/>
          </a:xfrm>
          <a:prstGeom prst="rect">
            <a:avLst/>
          </a:prstGeom>
        </p:spPr>
      </p:pic>
      <p:pic>
        <p:nvPicPr>
          <p:cNvPr id="21" name="Picture 20">
            <a:hlinkClick r:id="rId6"/>
            <a:extLst>
              <a:ext uri="{FF2B5EF4-FFF2-40B4-BE49-F238E27FC236}">
                <a16:creationId xmlns:a16="http://schemas.microsoft.com/office/drawing/2014/main" id="{FEA5ED72-8644-47A1-8AB7-AF12A1BB1945}"/>
              </a:ext>
            </a:extLst>
          </p:cNvPr>
          <p:cNvPicPr>
            <a:picLocks noChangeAspect="1"/>
          </p:cNvPicPr>
          <p:nvPr/>
        </p:nvPicPr>
        <p:blipFill>
          <a:blip r:embed="rId4"/>
          <a:stretch>
            <a:fillRect/>
          </a:stretch>
        </p:blipFill>
        <p:spPr>
          <a:xfrm>
            <a:off x="10489259" y="1430528"/>
            <a:ext cx="444126" cy="448752"/>
          </a:xfrm>
          <a:prstGeom prst="rect">
            <a:avLst/>
          </a:prstGeom>
        </p:spPr>
      </p:pic>
    </p:spTree>
    <p:extLst>
      <p:ext uri="{BB962C8B-B14F-4D97-AF65-F5344CB8AC3E}">
        <p14:creationId xmlns:p14="http://schemas.microsoft.com/office/powerpoint/2010/main" val="8921714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1382</Words>
  <Application>Microsoft Office PowerPoint</Application>
  <PresentationFormat>Widescreen</PresentationFormat>
  <Paragraphs>74</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Wingdings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Fitzsimon (St Ambrose College)</dc:creator>
  <cp:lastModifiedBy>Mr M Fitzsimon (St Ambrose College)</cp:lastModifiedBy>
  <cp:revision>1</cp:revision>
  <dcterms:created xsi:type="dcterms:W3CDTF">2022-11-08T11:49:25Z</dcterms:created>
  <dcterms:modified xsi:type="dcterms:W3CDTF">2022-11-08T11:51:09Z</dcterms:modified>
</cp:coreProperties>
</file>