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4"/>
  </p:sldMasterIdLst>
  <p:notesMasterIdLst>
    <p:notesMasterId r:id="rId7"/>
  </p:notesMasterIdLst>
  <p:sldIdLst>
    <p:sldId id="353" r:id="rId5"/>
    <p:sldId id="35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CC9966"/>
    <a:srgbClr val="FFFFCC"/>
    <a:srgbClr val="008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5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7E3F440-DAFC-8A4E-A030-9C92E7E4EEED}" type="datetimeFigureOut">
              <a:rPr lang="en-GB"/>
              <a:pPr/>
              <a:t>22/09/2021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6397647-FFDC-234D-8022-1B1F102B8D3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040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B2712-D3DF-466C-8778-DE3CBB87FE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DC64F1-1663-4CB6-AFDD-179E38712E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1EFDAE-D7B6-460C-895E-7EAB3EF55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55984C-5C05-47C9-ACD4-489CE8A19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7C6F2-9A58-404E-8E5A-F68DA57C4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AEE2-64C7-3A48-BAD2-DD66C94612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022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8D282-366A-48DE-B3B4-88DECC71A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8EF9A8-2224-4E48-BF48-81F548F8A9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10685-350B-4B87-9BF9-F1C4879E3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C792F6-3036-4E79-B632-6A39D65F0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6B00A5-D0D5-4A3C-AAE8-498CF2CC3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30077-FD65-A248-87F9-EBFBCBD9D3C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000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D9F9F-16A5-4DC2-9993-57D4CD479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785328-9D37-4938-AAA2-F93C15FE6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617484-FF86-4543-B5C9-3D7DD0F60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1FE58-0A5D-46AA-B8E5-1B4150CB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DD2E8-D012-4E8A-8ECA-37814633A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DC741-7AE2-B04E-9869-248F3C4C3E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605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EC76F-C292-4E42-83C4-0BC133F42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620335-16A6-4235-9B0C-9FEC468743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12D5E9-7F01-4456-8641-10453741C2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39C49C-0D27-47DB-AD92-939EBD3A6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8A2B4E-2DF8-4D35-933A-6D5CA5693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ADFB3A-1787-4ECC-900A-4CDBAE9B6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0DD3A-BDA3-DA43-BA1A-A478D9503D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144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FE7E6-347D-47B1-817B-25AC21B0C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41D4F7-47B7-4B1E-9766-F9C54675E8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C52F7B-FFC3-4034-A657-F1BFFACC93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B1D4A2-0946-435D-BBC4-274C263FF3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336D5C-00BD-41FB-816F-40B73A0A6F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7AF1F17-34D5-4057-A221-91BCB588F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4A294B-F71F-4D34-868C-5CA6AB1F9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00EAA7-7B50-4EC2-B4E7-695B82ABC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ED5C6-F8AA-BE46-B4B9-155E7904EAD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167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95822-2453-436C-A814-337AE839D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B2241D-CD06-4BDF-AB9E-17E64AD26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7FB39E-5A2E-4A45-96BE-20B50FE59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B02144-5F83-444F-9E98-7DF8277C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C5FD5-B885-3D4B-BC68-1B9EBEF0CD6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808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1094AF-859C-4E8E-878F-C0891C3C2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F39AB8-AC7E-4DEA-9E3B-80D0D4E72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EB8935-64EF-42EB-A0E6-B677A0EA8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F16DA-B404-9449-B6A7-B6ADADD709E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752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B669D-5FF1-4341-AFA1-B08CBB2B9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3462F-B76A-45DD-80FE-67233B99D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42CA34-94B3-4D32-8C32-36502D0568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196F7F-AB6E-4F5B-BD49-EA141866C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16E1C2-6D05-4FAC-B805-4C4A4B574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7C86CC-A716-42E1-A560-5B9442B11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86AE5-222A-504C-9AF9-7A07934C9E3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041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46394-0BA6-48F2-8FE2-E67584976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DB8F44-0BE8-447E-B22B-389B964EF5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96781E-1AF6-4D74-8E57-DB91956E98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71AD19-DB3A-44F9-9CDA-F20778169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C5FB9F-78F0-41BF-9763-8898028D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B2EB96-B80E-4F2C-8C5B-39EFCAB75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1DEAB-5E96-0844-BE58-A40CF26EB0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457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78012-F96D-4028-9233-DAE7E49D3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A8262D-A5BC-4779-A1CC-4ECABE07E2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7F2E04-A23D-4ED3-B366-63118AB71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7677C0-D7E7-47EF-BBD2-BC41DD67B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183F3-D02E-4666-ABD0-F5708F37F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794FB-DBCF-5F48-825C-390DF73CAF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229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23640F-7852-4F04-AAE8-7AF6436EFB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6E634D-1971-4DE0-8360-B0929ADF9F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8D535B-6FB2-494B-9EBD-D90D8FFAC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DCE9DB-B217-488B-8ED8-8BDCF1E49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1D910-0D97-446C-BD8D-6632F99FD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D2EEE-58A2-AD41-82DA-FF8A056A038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787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E4680A-8194-4DD4-8E06-777B398B3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694D4-3C7B-4E3D-B02F-851D549115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06A5C-EDF3-4B77-953A-2306CCDAAA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10BF9-6DF3-41FA-BD21-A28835E723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866437-2541-4D5E-9D72-13E57368A2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0DD3A-BDA3-DA43-BA1A-A478D9503D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312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16" descr="Image result for geography clip art"/>
          <p:cNvSpPr>
            <a:spLocks noChangeAspect="1" noChangeArrowheads="1"/>
          </p:cNvSpPr>
          <p:nvPr/>
        </p:nvSpPr>
        <p:spPr bwMode="auto">
          <a:xfrm>
            <a:off x="-1245361" y="-436037"/>
            <a:ext cx="43253" cy="4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21" name="Title 3">
            <a:extLst>
              <a:ext uri="{FF2B5EF4-FFF2-40B4-BE49-F238E27FC236}">
                <a16:creationId xmlns:a16="http://schemas.microsoft.com/office/drawing/2014/main" id="{C26B560E-9E50-4618-8665-202322DB9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44" y="82664"/>
            <a:ext cx="8567382" cy="532263"/>
          </a:xfrm>
        </p:spPr>
        <p:txBody>
          <a:bodyPr>
            <a:noAutofit/>
          </a:bodyPr>
          <a:lstStyle/>
          <a:p>
            <a:pPr algn="l"/>
            <a:r>
              <a:rPr lang="en-GB" sz="1600" b="1" u="sng" dirty="0"/>
              <a:t>Year 7 Connections Knowledge Organiser – different types of </a:t>
            </a:r>
            <a:r>
              <a:rPr lang="en-GB" sz="1600" b="1" u="sng" dirty="0" err="1"/>
              <a:t>Geograph</a:t>
            </a:r>
            <a:endParaRPr lang="en-GB" sz="1600" b="1" dirty="0"/>
          </a:p>
        </p:txBody>
      </p:sp>
      <p:pic>
        <p:nvPicPr>
          <p:cNvPr id="16" name="Picture 9" descr="physical">
            <a:extLst>
              <a:ext uri="{FF2B5EF4-FFF2-40B4-BE49-F238E27FC236}">
                <a16:creationId xmlns:a16="http://schemas.microsoft.com/office/drawing/2014/main" id="{55FC1BB8-5954-4196-AB9D-D7B203135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343" y="662745"/>
            <a:ext cx="4428486" cy="3128967"/>
          </a:xfrm>
          <a:prstGeom prst="rect">
            <a:avLst/>
          </a:prstGeom>
          <a:noFill/>
        </p:spPr>
      </p:pic>
      <p:pic>
        <p:nvPicPr>
          <p:cNvPr id="7" name="Picture 4" descr="phys">
            <a:extLst>
              <a:ext uri="{FF2B5EF4-FFF2-40B4-BE49-F238E27FC236}">
                <a16:creationId xmlns:a16="http://schemas.microsoft.com/office/drawing/2014/main" id="{FC2D7303-71B6-441F-A476-DDABADE35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13122" y="828363"/>
            <a:ext cx="4558018" cy="2797732"/>
          </a:xfrm>
          <a:prstGeom prst="rect">
            <a:avLst/>
          </a:prstGeom>
          <a:noFill/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2BC21711-A3C1-4035-89BD-06B8B958E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4" y="4088737"/>
            <a:ext cx="3968263" cy="276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0">
            <a:extLst>
              <a:ext uri="{FF2B5EF4-FFF2-40B4-BE49-F238E27FC236}">
                <a16:creationId xmlns:a16="http://schemas.microsoft.com/office/drawing/2014/main" id="{FB695F77-3BF5-4EBA-B5E3-9FE9C69211F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0844" y="614927"/>
            <a:ext cx="1689823" cy="42687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altLang="en-US" sz="1400" b="1" dirty="0">
                <a:latin typeface="+mj-lt"/>
              </a:rPr>
              <a:t>Physical Geography</a:t>
            </a:r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AA3B307C-9164-4DED-9379-5AC9425F3F8B}"/>
              </a:ext>
            </a:extLst>
          </p:cNvPr>
          <p:cNvSpPr txBox="1">
            <a:spLocks noChangeArrowheads="1"/>
          </p:cNvSpPr>
          <p:nvPr/>
        </p:nvSpPr>
        <p:spPr>
          <a:xfrm>
            <a:off x="4394535" y="614926"/>
            <a:ext cx="1689823" cy="426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altLang="en-US" sz="1400" b="1" dirty="0">
                <a:latin typeface="+mj-lt"/>
              </a:rPr>
              <a:t>Human Geography</a:t>
            </a: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CFD9DB7C-64DA-4B2D-B4A2-3119E23A7ECD}"/>
              </a:ext>
            </a:extLst>
          </p:cNvPr>
          <p:cNvSpPr txBox="1">
            <a:spLocks noChangeArrowheads="1"/>
          </p:cNvSpPr>
          <p:nvPr/>
        </p:nvSpPr>
        <p:spPr>
          <a:xfrm>
            <a:off x="110844" y="3833169"/>
            <a:ext cx="4283691" cy="426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altLang="en-US" sz="1400" b="1" dirty="0">
                <a:latin typeface="+mj-lt"/>
              </a:rPr>
              <a:t>Environmental  Geography (can be positive and negative)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C7EEBA-81B2-47F0-9973-A8DE202DBCD7}"/>
              </a:ext>
            </a:extLst>
          </p:cNvPr>
          <p:cNvSpPr txBox="1"/>
          <p:nvPr/>
        </p:nvSpPr>
        <p:spPr>
          <a:xfrm>
            <a:off x="4305252" y="3570074"/>
            <a:ext cx="1996849" cy="32316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Definitions:</a:t>
            </a:r>
          </a:p>
          <a:p>
            <a:r>
              <a:rPr lang="en-US" sz="1200" b="1" dirty="0">
                <a:solidFill>
                  <a:srgbClr val="00B050"/>
                </a:solidFill>
              </a:rPr>
              <a:t>1. Physical Geography</a:t>
            </a:r>
          </a:p>
          <a:p>
            <a:r>
              <a:rPr lang="en-US" sz="1200" dirty="0"/>
              <a:t>B. The study of natural features of the land.</a:t>
            </a:r>
          </a:p>
          <a:p>
            <a:endParaRPr lang="en-US" sz="1200" b="1" dirty="0"/>
          </a:p>
          <a:p>
            <a:r>
              <a:rPr lang="en-US" sz="1200" b="1" dirty="0">
                <a:solidFill>
                  <a:srgbClr val="0070C0"/>
                </a:solidFill>
              </a:rPr>
              <a:t>2. Human Geography</a:t>
            </a:r>
          </a:p>
          <a:p>
            <a:r>
              <a:rPr lang="en-US" sz="1200" dirty="0"/>
              <a:t>C. The study of man-made features in the world.</a:t>
            </a:r>
          </a:p>
          <a:p>
            <a:endParaRPr lang="en-US" sz="1200" b="1" dirty="0"/>
          </a:p>
          <a:p>
            <a:r>
              <a:rPr lang="en-US" sz="1200" b="1" dirty="0">
                <a:solidFill>
                  <a:schemeClr val="accent2"/>
                </a:solidFill>
              </a:rPr>
              <a:t>3. Environmental Geography</a:t>
            </a:r>
          </a:p>
          <a:p>
            <a:pPr marL="228600" indent="-228600">
              <a:buAutoNum type="alphaUcPeriod"/>
            </a:pPr>
            <a:r>
              <a:rPr lang="en-US" sz="1200" dirty="0"/>
              <a:t>The study of the impact people have on nature.</a:t>
            </a:r>
          </a:p>
          <a:p>
            <a:pPr marL="228600" indent="-228600">
              <a:buAutoNum type="alphaUcPeriod"/>
            </a:pPr>
            <a:endParaRPr lang="en-US" sz="1200" dirty="0"/>
          </a:p>
          <a:p>
            <a:r>
              <a:rPr lang="en-US" sz="1200" dirty="0"/>
              <a:t>Match the words to each type of Geography, the first 8 have been completed…</a:t>
            </a:r>
          </a:p>
          <a:p>
            <a:endParaRPr lang="en-US" sz="1200" b="1" dirty="0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F690457-2641-4678-88F1-2754FC41C2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40244"/>
              </p:ext>
            </p:extLst>
          </p:nvPr>
        </p:nvGraphicFramePr>
        <p:xfrm>
          <a:off x="6371769" y="3332876"/>
          <a:ext cx="2276468" cy="3442460"/>
        </p:xfrm>
        <a:graphic>
          <a:graphicData uri="http://schemas.openxmlformats.org/drawingml/2006/table">
            <a:tbl>
              <a:tblPr/>
              <a:tblGrid>
                <a:gridCol w="1138234">
                  <a:extLst>
                    <a:ext uri="{9D8B030D-6E8A-4147-A177-3AD203B41FA5}">
                      <a16:colId xmlns:a16="http://schemas.microsoft.com/office/drawing/2014/main" val="2477863527"/>
                    </a:ext>
                  </a:extLst>
                </a:gridCol>
                <a:gridCol w="1138234">
                  <a:extLst>
                    <a:ext uri="{9D8B030D-6E8A-4147-A177-3AD203B41FA5}">
                      <a16:colId xmlns:a16="http://schemas.microsoft.com/office/drawing/2014/main" val="960645579"/>
                    </a:ext>
                  </a:extLst>
                </a:gridCol>
              </a:tblGrid>
              <a:tr h="247383"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oil leaks</a:t>
                      </a:r>
                      <a:r>
                        <a:rPr lang="en-GB" sz="1100" b="1" i="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climate</a:t>
                      </a:r>
                      <a:r>
                        <a:rPr lang="en-GB" sz="1100" b="1" i="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5031258"/>
                  </a:ext>
                </a:extLst>
              </a:tr>
              <a:tr h="247383"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settlement</a:t>
                      </a:r>
                      <a:r>
                        <a:rPr lang="en-GB" sz="1100" b="1" i="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communications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2074440"/>
                  </a:ext>
                </a:extLst>
              </a:tr>
              <a:tr h="247383"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population</a:t>
                      </a:r>
                      <a:r>
                        <a:rPr lang="en-GB" sz="1100" b="1" i="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mining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4401339"/>
                  </a:ext>
                </a:extLst>
              </a:tr>
              <a:tr h="247383"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rivers</a:t>
                      </a:r>
                      <a:r>
                        <a:rPr lang="en-GB" sz="1100" b="1" i="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global warming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8620563"/>
                  </a:ext>
                </a:extLst>
              </a:tr>
              <a:tr h="247383"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farming</a:t>
                      </a:r>
                      <a:r>
                        <a:rPr lang="en-GB" sz="1100" b="1" i="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soil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0901437"/>
                  </a:ext>
                </a:extLst>
              </a:tr>
              <a:tr h="247383">
                <a:tc>
                  <a:txBody>
                    <a:bodyPr/>
                    <a:lstStyle/>
                    <a:p>
                      <a:pPr fontAlgn="ctr"/>
                      <a:endParaRPr lang="en-GB" sz="11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mountain</a:t>
                      </a: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recycling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468331"/>
                  </a:ext>
                </a:extLst>
              </a:tr>
              <a:tr h="247383">
                <a:tc>
                  <a:txBody>
                    <a:bodyPr/>
                    <a:lstStyle/>
                    <a:p>
                      <a:pPr fontAlgn="ctr"/>
                      <a:endParaRPr lang="en-GB" sz="11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motorway</a:t>
                      </a: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shopping centre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1434701"/>
                  </a:ext>
                </a:extLst>
              </a:tr>
              <a:tr h="247383">
                <a:tc>
                  <a:txBody>
                    <a:bodyPr/>
                    <a:lstStyle/>
                    <a:p>
                      <a:pPr fontAlgn="ctr"/>
                      <a:endParaRPr lang="en-GB" sz="11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pollution</a:t>
                      </a: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volcano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1869269"/>
                  </a:ext>
                </a:extLst>
              </a:tr>
              <a:tr h="247383">
                <a:tc>
                  <a:txBody>
                    <a:bodyPr/>
                    <a:lstStyle/>
                    <a:p>
                      <a:pPr fontAlgn="ctr"/>
                      <a:endParaRPr lang="en-GB" sz="11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earthquakes</a:t>
                      </a: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weather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2178025"/>
                  </a:ext>
                </a:extLst>
              </a:tr>
              <a:tr h="247383">
                <a:tc>
                  <a:txBody>
                    <a:bodyPr/>
                    <a:lstStyle/>
                    <a:p>
                      <a:pPr fontAlgn="ctr"/>
                      <a:endParaRPr lang="en-GB" sz="11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desert</a:t>
                      </a: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GB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 fontAlgn="base"/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deforestation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​</a:t>
                      </a:r>
                    </a:p>
                  </a:txBody>
                  <a:tcPr marL="8966" marR="8966" marT="4483" marB="44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9946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7799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8D4F59D-8C51-47D8-AC28-4E4499E049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70" t="21706" r="14923" b="2988"/>
          <a:stretch/>
        </p:blipFill>
        <p:spPr>
          <a:xfrm>
            <a:off x="0" y="207498"/>
            <a:ext cx="9183131" cy="64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1165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29F7DCF7BC447A808961AF02188C3" ma:contentTypeVersion="8" ma:contentTypeDescription="Create a new document." ma:contentTypeScope="" ma:versionID="fdb70d7767e02b85b2fbf0b8da8e17f0">
  <xsd:schema xmlns:xsd="http://www.w3.org/2001/XMLSchema" xmlns:xs="http://www.w3.org/2001/XMLSchema" xmlns:p="http://schemas.microsoft.com/office/2006/metadata/properties" xmlns:ns2="011c272d-8a03-4b7a-811f-b61a10107f43" xmlns:ns3="99667eb0-aa97-447c-a0d9-525e59e5c630" targetNamespace="http://schemas.microsoft.com/office/2006/metadata/properties" ma:root="true" ma:fieldsID="782c002776f2632767fea4d9d3da8699" ns2:_="" ns3:_="">
    <xsd:import namespace="011c272d-8a03-4b7a-811f-b61a10107f43"/>
    <xsd:import namespace="99667eb0-aa97-447c-a0d9-525e59e5c6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1c272d-8a03-4b7a-811f-b61a10107f4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67eb0-aa97-447c-a0d9-525e59e5c6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26F0D5C-1FFE-4FE0-97FE-07DDAA8B5F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A74A100-DE23-485C-A9E1-06E13FEC7B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1c272d-8a03-4b7a-811f-b61a10107f43"/>
    <ds:schemaRef ds:uri="99667eb0-aa97-447c-a0d9-525e59e5c6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26E1FBB-4D9E-4606-A66A-EC276B95659E}">
  <ds:schemaRefs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99667eb0-aa97-447c-a0d9-525e59e5c630"/>
    <ds:schemaRef ds:uri="011c272d-8a03-4b7a-811f-b61a10107f43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675</TotalTime>
  <Words>128</Words>
  <Application>Microsoft Office PowerPoint</Application>
  <PresentationFormat>On-screen Show (4:3)</PresentationFormat>
  <Paragraphs>55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ＭＳ Ｐゴシック</vt:lpstr>
      <vt:lpstr>Arial</vt:lpstr>
      <vt:lpstr>Calibri</vt:lpstr>
      <vt:lpstr>Calibri Light</vt:lpstr>
      <vt:lpstr>Office Theme</vt:lpstr>
      <vt:lpstr>Year 7 Connections Knowledge Organiser – different types of Geograph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Population: Where do people live? Watch the first 35 seconds Using an atlas identify where is the best place to live in the world and why.</dc:title>
  <dc:creator>Andrew McFadden</dc:creator>
  <cp:lastModifiedBy>Mr A McFadden (St Ambrose College)</cp:lastModifiedBy>
  <cp:revision>42</cp:revision>
  <dcterms:modified xsi:type="dcterms:W3CDTF">2021-09-22T12:30:13Z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0x01010089529F7DCF7BC447A808961AF02188C3</vt:lpwstr>
  </property>
</Properties>
</file>