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4630"/>
  </p:normalViewPr>
  <p:slideViewPr>
    <p:cSldViewPr snapToGrid="0">
      <p:cViewPr varScale="1">
        <p:scale>
          <a:sx n="48" d="100"/>
          <a:sy n="48"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08/07/2024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08/07/2024</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lackhistorymonth.org.uk/article/section/author-and-historians/black-tudors-a-peak-into-the-lives-of-ten-people-of-the-african-diaspora-in-tudor-britain/" TargetMode="External"/><Relationship Id="rId2" Type="http://schemas.openxmlformats.org/officeDocument/2006/relationships/hyperlink" Target="https://youtu.be/alse85uUfogC"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0"/>
            <a:ext cx="5829300" cy="548747"/>
          </a:xfrm>
        </p:spPr>
        <p:txBody>
          <a:bodyPr>
            <a:normAutofit/>
          </a:bodyPr>
          <a:lstStyle/>
          <a:p>
            <a:r>
              <a:rPr lang="en-GB" sz="2400" b="1" u="sng" dirty="0"/>
              <a:t>Year 8 History Knowledge Organiser Unit 1. </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114300" y="635843"/>
            <a:ext cx="2899830" cy="3323987"/>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buAutoNum type="arabicPeriod"/>
            </a:pPr>
            <a:endParaRPr lang="en-GB" sz="1400" b="1" u="sng" dirty="0">
              <a:solidFill>
                <a:schemeClr val="tx1"/>
              </a:solidFill>
            </a:endParaRPr>
          </a:p>
        </p:txBody>
      </p:sp>
      <p:sp>
        <p:nvSpPr>
          <p:cNvPr id="8" name="Rounded Rectangle 7">
            <a:extLst>
              <a:ext uri="{FF2B5EF4-FFF2-40B4-BE49-F238E27FC236}">
                <a16:creationId xmlns:a16="http://schemas.microsoft.com/office/drawing/2014/main" id="{7775E19D-1503-17C6-A1CE-42EFDA5C2A4C}"/>
              </a:ext>
            </a:extLst>
          </p:cNvPr>
          <p:cNvSpPr/>
          <p:nvPr/>
        </p:nvSpPr>
        <p:spPr>
          <a:xfrm>
            <a:off x="0" y="4201897"/>
            <a:ext cx="4759960" cy="552630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4823460" y="4201898"/>
            <a:ext cx="1958340" cy="5526302"/>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b="1" u="sng" dirty="0">
              <a:solidFill>
                <a:schemeClr val="tx1"/>
              </a:solidFill>
            </a:endParaRPr>
          </a:p>
          <a:p>
            <a:pPr algn="ctr"/>
            <a:endParaRPr lang="en-GB" sz="1200" b="1" u="sng" dirty="0">
              <a:solidFill>
                <a:schemeClr val="tx1"/>
              </a:solidFill>
            </a:endParaRPr>
          </a:p>
          <a:p>
            <a:pPr algn="ctr"/>
            <a:endParaRPr lang="en-GB" sz="1200" b="1" u="sng" dirty="0">
              <a:solidFill>
                <a:schemeClr val="tx1"/>
              </a:solidFill>
            </a:endParaRPr>
          </a:p>
          <a:p>
            <a:pPr algn="ctr"/>
            <a:r>
              <a:rPr lang="en-GB" sz="1200" b="1" u="sng" dirty="0">
                <a:solidFill>
                  <a:schemeClr val="tx1"/>
                </a:solidFill>
              </a:rPr>
              <a:t>Assessment/Possible Tasks </a:t>
            </a:r>
          </a:p>
          <a:p>
            <a:pPr algn="ctr"/>
            <a:endParaRPr lang="en-GB" sz="1200" b="1" u="sng" dirty="0">
              <a:solidFill>
                <a:schemeClr val="tx1"/>
              </a:solidFill>
            </a:endParaRPr>
          </a:p>
          <a:p>
            <a:r>
              <a:rPr lang="en-GB" sz="1200" dirty="0">
                <a:solidFill>
                  <a:schemeClr val="tx1"/>
                </a:solidFill>
              </a:rPr>
              <a:t>You will be required to examine four paintings/illustrations from the Tudor Period. </a:t>
            </a:r>
          </a:p>
          <a:p>
            <a:r>
              <a:rPr lang="en-GB" sz="1200" dirty="0">
                <a:solidFill>
                  <a:schemeClr val="tx1"/>
                </a:solidFill>
              </a:rPr>
              <a:t>You will be expected to make inferences from them and to assess their reliability using  Provenance NOP</a:t>
            </a:r>
          </a:p>
          <a:p>
            <a:endParaRPr lang="en-GB" sz="1200" dirty="0">
              <a:solidFill>
                <a:schemeClr val="tx1"/>
              </a:solidFill>
            </a:endParaRPr>
          </a:p>
          <a:p>
            <a:pPr marL="171450" indent="-171450">
              <a:buFont typeface="Arial" panose="020B0604020202020204" pitchFamily="34" charset="0"/>
              <a:buChar char="•"/>
            </a:pPr>
            <a:r>
              <a:rPr lang="en-GB" sz="1200" dirty="0">
                <a:solidFill>
                  <a:schemeClr val="tx1"/>
                </a:solidFill>
              </a:rPr>
              <a:t>Explain the significance of Henry VII’s marriage to Elizabeth of York. </a:t>
            </a:r>
          </a:p>
          <a:p>
            <a:pPr marL="171450" indent="-171450">
              <a:buFont typeface="Arial" panose="020B0604020202020204" pitchFamily="34" charset="0"/>
              <a:buChar char="•"/>
            </a:pPr>
            <a:r>
              <a:rPr lang="en-GB" sz="1200" dirty="0">
                <a:solidFill>
                  <a:schemeClr val="tx1"/>
                </a:solidFill>
              </a:rPr>
              <a:t>Explain why  Henry VIII broke from Rome?</a:t>
            </a:r>
          </a:p>
          <a:p>
            <a:pPr marL="171450" indent="-171450">
              <a:buFont typeface="Arial" panose="020B0604020202020204" pitchFamily="34" charset="0"/>
              <a:buChar char="•"/>
            </a:pPr>
            <a:r>
              <a:rPr lang="en-GB" sz="1200" dirty="0">
                <a:solidFill>
                  <a:schemeClr val="tx1"/>
                </a:solidFill>
              </a:rPr>
              <a:t>Explain why Henry dissolved the monasteries in 1536 </a:t>
            </a:r>
          </a:p>
          <a:p>
            <a:pPr marL="171450" indent="-171450">
              <a:buFont typeface="Arial" panose="020B0604020202020204" pitchFamily="34" charset="0"/>
              <a:buChar char="•"/>
            </a:pPr>
            <a:r>
              <a:rPr lang="en-GB" sz="1200" dirty="0">
                <a:solidFill>
                  <a:schemeClr val="tx1"/>
                </a:solidFill>
              </a:rPr>
              <a:t>Explain why Black Tudors ae significant.  </a:t>
            </a:r>
          </a:p>
          <a:p>
            <a:pPr marL="171450" indent="-171450">
              <a:buFont typeface="Arial" panose="020B0604020202020204" pitchFamily="34" charset="0"/>
              <a:buChar char="•"/>
            </a:pPr>
            <a:r>
              <a:rPr lang="en-GB" sz="1200" dirty="0">
                <a:solidFill>
                  <a:schemeClr val="tx1"/>
                </a:solidFill>
              </a:rPr>
              <a:t>How did religion change under Edward VI? </a:t>
            </a:r>
          </a:p>
          <a:p>
            <a:pPr marL="171450" indent="-171450">
              <a:buFont typeface="Arial" panose="020B0604020202020204" pitchFamily="34" charset="0"/>
              <a:buChar char="•"/>
            </a:pPr>
            <a:r>
              <a:rPr lang="en-GB" sz="1200" dirty="0">
                <a:solidFill>
                  <a:schemeClr val="tx1"/>
                </a:solidFill>
              </a:rPr>
              <a:t>Explain why Mary Tudor became known as Bloody Mary </a:t>
            </a:r>
          </a:p>
          <a:p>
            <a:endParaRPr lang="en-GB" sz="1200" dirty="0">
              <a:solidFill>
                <a:schemeClr val="tx1"/>
              </a:solidFill>
            </a:endParaRPr>
          </a:p>
          <a:p>
            <a:r>
              <a:rPr lang="en-GB" sz="1200" dirty="0">
                <a:solidFill>
                  <a:schemeClr val="tx1"/>
                </a:solidFill>
              </a:rPr>
              <a:t> </a:t>
            </a:r>
          </a:p>
          <a:p>
            <a:pPr algn="ctr"/>
            <a:endParaRPr lang="en-GB" sz="1200" b="1" u="sng" dirty="0">
              <a:solidFill>
                <a:schemeClr val="tx1"/>
              </a:solidFill>
            </a:endParaRPr>
          </a:p>
        </p:txBody>
      </p:sp>
      <p:sp>
        <p:nvSpPr>
          <p:cNvPr id="11" name="Rounded Rectangle 10">
            <a:extLst>
              <a:ext uri="{FF2B5EF4-FFF2-40B4-BE49-F238E27FC236}">
                <a16:creationId xmlns:a16="http://schemas.microsoft.com/office/drawing/2014/main" id="{08E6856A-7FFB-EF25-2C9F-1CC140FBCD50}"/>
              </a:ext>
            </a:extLst>
          </p:cNvPr>
          <p:cNvSpPr/>
          <p:nvPr/>
        </p:nvSpPr>
        <p:spPr>
          <a:xfrm>
            <a:off x="3162822" y="635844"/>
            <a:ext cx="3580878" cy="3478956"/>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Enquiry Questions</a:t>
            </a:r>
          </a:p>
          <a:p>
            <a:r>
              <a:rPr lang="en-GB" sz="1400" dirty="0">
                <a:solidFill>
                  <a:schemeClr val="tx1"/>
                </a:solidFill>
              </a:rPr>
              <a:t>1. How was 50 years of instability in England ended?</a:t>
            </a:r>
            <a:endParaRPr lang="en-GB" sz="1400" b="1" u="sng" dirty="0">
              <a:solidFill>
                <a:schemeClr val="tx1"/>
              </a:solidFill>
            </a:endParaRPr>
          </a:p>
          <a:p>
            <a:r>
              <a:rPr lang="en-GB" sz="1400" dirty="0">
                <a:solidFill>
                  <a:schemeClr val="tx1"/>
                </a:solidFill>
              </a:rPr>
              <a:t>2. How did Henry resolve his Great Matter?</a:t>
            </a:r>
          </a:p>
          <a:p>
            <a:r>
              <a:rPr lang="en-GB" sz="1400" dirty="0">
                <a:solidFill>
                  <a:schemeClr val="tx1"/>
                </a:solidFill>
              </a:rPr>
              <a:t>3. To What extent was the Reformation for Henry’s personal gain? </a:t>
            </a:r>
          </a:p>
          <a:p>
            <a:r>
              <a:rPr lang="en-GB" sz="1400" dirty="0">
                <a:solidFill>
                  <a:schemeClr val="tx1"/>
                </a:solidFill>
              </a:rPr>
              <a:t>4Why might portraits of Henry VIII and Edward VI be so similar? </a:t>
            </a:r>
          </a:p>
          <a:p>
            <a:r>
              <a:rPr lang="en-GB" sz="1400" dirty="0">
                <a:solidFill>
                  <a:schemeClr val="tx1"/>
                </a:solidFill>
              </a:rPr>
              <a:t>5.  Whose History is told in Textbooks on Tudor History.?</a:t>
            </a:r>
          </a:p>
          <a:p>
            <a:r>
              <a:rPr lang="en-GB" sz="1400" dirty="0">
                <a:solidFill>
                  <a:schemeClr val="tx1"/>
                </a:solidFill>
              </a:rPr>
              <a:t>6.  Why have historians called Mary I ‘ Bloody Mary’ </a:t>
            </a:r>
          </a:p>
          <a:p>
            <a:r>
              <a:rPr lang="en-GB" sz="1400" dirty="0">
                <a:solidFill>
                  <a:schemeClr val="tx1"/>
                </a:solidFill>
              </a:rPr>
              <a:t>7.   How connected was England to the rest of the world?  </a:t>
            </a:r>
          </a:p>
        </p:txBody>
      </p:sp>
      <p:sp>
        <p:nvSpPr>
          <p:cNvPr id="3" name="Rectangle 2">
            <a:extLst>
              <a:ext uri="{FF2B5EF4-FFF2-40B4-BE49-F238E27FC236}">
                <a16:creationId xmlns:a16="http://schemas.microsoft.com/office/drawing/2014/main" id="{FC60E691-39AA-4D91-8CAA-E8011D67D026}"/>
              </a:ext>
            </a:extLst>
          </p:cNvPr>
          <p:cNvSpPr/>
          <p:nvPr/>
        </p:nvSpPr>
        <p:spPr>
          <a:xfrm>
            <a:off x="279400" y="635843"/>
            <a:ext cx="2590800" cy="3323987"/>
          </a:xfrm>
          <a:prstGeom prst="rect">
            <a:avLst/>
          </a:prstGeom>
        </p:spPr>
        <p:txBody>
          <a:bodyPr wrap="square">
            <a:spAutoFit/>
          </a:bodyPr>
          <a:lstStyle/>
          <a:p>
            <a:r>
              <a:rPr lang="en-GB" sz="1400" b="1" dirty="0">
                <a:latin typeface="Aptos-Bold"/>
              </a:rPr>
              <a:t>How is the story of the Tudors told in the National Portrait Gallery?</a:t>
            </a:r>
          </a:p>
          <a:p>
            <a:pPr marL="228600" indent="-228600">
              <a:buAutoNum type="arabicPeriod"/>
            </a:pPr>
            <a:r>
              <a:rPr lang="en-GB" sz="1400" dirty="0">
                <a:latin typeface="Aptos-Bold"/>
              </a:rPr>
              <a:t>The End of The Wars of the Roses and the Battle of Bosworth 1485</a:t>
            </a:r>
          </a:p>
          <a:p>
            <a:pPr marL="228600" indent="-228600">
              <a:buAutoNum type="arabicPeriod"/>
            </a:pPr>
            <a:r>
              <a:rPr lang="en-GB" sz="1400" dirty="0">
                <a:latin typeface="Aptos-Bold"/>
              </a:rPr>
              <a:t>Henry’s Great Matter</a:t>
            </a:r>
          </a:p>
          <a:p>
            <a:pPr marL="228600" indent="-228600">
              <a:buAutoNum type="arabicPeriod"/>
            </a:pPr>
            <a:r>
              <a:rPr lang="en-GB" sz="1400" dirty="0">
                <a:latin typeface="Aptos-Bold"/>
              </a:rPr>
              <a:t>The Consequences of the Reformation and the Dissolution of the Monasteries. </a:t>
            </a:r>
          </a:p>
          <a:p>
            <a:pPr marL="228600" indent="-228600">
              <a:buAutoNum type="arabicPeriod"/>
            </a:pPr>
            <a:r>
              <a:rPr lang="en-GB" sz="1400" dirty="0">
                <a:latin typeface="Aptos-Bold"/>
              </a:rPr>
              <a:t>Black Tudors   </a:t>
            </a:r>
          </a:p>
          <a:p>
            <a:pPr marL="228600" indent="-228600">
              <a:buAutoNum type="arabicPeriod"/>
            </a:pPr>
            <a:r>
              <a:rPr lang="en-GB" sz="1400" dirty="0">
                <a:latin typeface="Aptos-Bold"/>
              </a:rPr>
              <a:t>Edward Vi </a:t>
            </a:r>
          </a:p>
          <a:p>
            <a:pPr marL="228600" indent="-228600">
              <a:buAutoNum type="arabicPeriod"/>
            </a:pPr>
            <a:r>
              <a:rPr lang="en-GB" sz="1400" dirty="0">
                <a:latin typeface="Aptos-Bold"/>
              </a:rPr>
              <a:t>Mary </a:t>
            </a:r>
          </a:p>
          <a:p>
            <a:pPr marL="228600" indent="-228600">
              <a:buAutoNum type="arabicPeriod"/>
            </a:pPr>
            <a:r>
              <a:rPr lang="en-GB" sz="1400" dirty="0">
                <a:latin typeface="Aptos-Bold"/>
              </a:rPr>
              <a:t>Exploration </a:t>
            </a:r>
            <a:endParaRPr lang="en-GB" sz="1400" dirty="0"/>
          </a:p>
        </p:txBody>
      </p:sp>
      <p:sp>
        <p:nvSpPr>
          <p:cNvPr id="4" name="Rectangle 3">
            <a:extLst>
              <a:ext uri="{FF2B5EF4-FFF2-40B4-BE49-F238E27FC236}">
                <a16:creationId xmlns:a16="http://schemas.microsoft.com/office/drawing/2014/main" id="{1D0A32B7-1CCA-40D2-879C-80B92831EC5B}"/>
              </a:ext>
            </a:extLst>
          </p:cNvPr>
          <p:cNvSpPr/>
          <p:nvPr/>
        </p:nvSpPr>
        <p:spPr>
          <a:xfrm>
            <a:off x="139700" y="4483100"/>
            <a:ext cx="4480560" cy="5005601"/>
          </a:xfrm>
          <a:prstGeom prst="rect">
            <a:avLst/>
          </a:prstGeom>
        </p:spPr>
        <p:txBody>
          <a:bodyPr wrap="square">
            <a:spAutoFit/>
          </a:bodyPr>
          <a:lstStyle/>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Henry VII won the Battle of Bosworth(1485) , ending the Wars of the Roses  and became the first Tudor Monarch. </a:t>
            </a: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Henry VIII wanted to divorce Catherine of Aragon as he wanted a son to succeed him.</a:t>
            </a:r>
            <a:endParaRPr lang="en-GB" sz="13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Martin Luther, a German Monk wrote 95 complaints about the Catholic Church and began the Protestant Reformation. </a:t>
            </a:r>
            <a:endParaRPr lang="en-GB" sz="13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The Pope refused to annul the marriage as he was heavily influenced by Spain whose royal family did not want Catherine to be humiliated.</a:t>
            </a:r>
            <a:endParaRPr lang="en-GB" sz="13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Henry VIII was influenced in his break from Rome by Cranmer and closed the monasteries in 1536 and 1539 in order to take their wealth to pay off his war debts.</a:t>
            </a:r>
            <a:endParaRPr lang="en-GB" sz="13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Edward came to the throne in 1547 aged 9. The country was essentially ruled by his uncle , the Duke of Somerset or the Lord Protector. </a:t>
            </a: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Under  Edward, the country became fully Protestant with plain churches stripped of paintings and statues.</a:t>
            </a: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cs typeface="Calibri" panose="020F0502020204030204" pitchFamily="34" charset="0"/>
              </a:rPr>
              <a:t>Mary brought back Catholicism and has become known as Bloody Mary as she burnt over 3000 protestants at the sake such as  Latimer and Ridley.  </a:t>
            </a:r>
            <a:endParaRPr lang="en-GB" sz="13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SzPts val="1400"/>
              <a:buFont typeface="+mj-lt"/>
              <a:buAutoNum type="arabicParenR"/>
            </a:pPr>
            <a:r>
              <a:rPr lang="en-GB" sz="1300" dirty="0">
                <a:latin typeface="Calibri" panose="020F0502020204030204" pitchFamily="34" charset="0"/>
                <a:ea typeface="Calibri" panose="020F0502020204030204" pitchFamily="34" charset="0"/>
              </a:rPr>
              <a:t>In Tudor England class was often more important than skin colour. </a:t>
            </a:r>
            <a:endParaRPr lang="en-GB" sz="1300" dirty="0"/>
          </a:p>
        </p:txBody>
      </p:sp>
      <p:sp>
        <p:nvSpPr>
          <p:cNvPr id="7" name="TextBox 6">
            <a:extLst>
              <a:ext uri="{FF2B5EF4-FFF2-40B4-BE49-F238E27FC236}">
                <a16:creationId xmlns:a16="http://schemas.microsoft.com/office/drawing/2014/main" id="{E1CD07FB-16B6-44DF-BCA6-C14CB3EB71BB}"/>
              </a:ext>
            </a:extLst>
          </p:cNvPr>
          <p:cNvSpPr txBox="1"/>
          <p:nvPr/>
        </p:nvSpPr>
        <p:spPr>
          <a:xfrm>
            <a:off x="1714500" y="2952253"/>
            <a:ext cx="1155700" cy="646331"/>
          </a:xfrm>
          <a:prstGeom prst="rect">
            <a:avLst/>
          </a:prstGeom>
          <a:noFill/>
          <a:ln>
            <a:solidFill>
              <a:schemeClr val="tx1"/>
            </a:solidFill>
          </a:ln>
        </p:spPr>
        <p:txBody>
          <a:bodyPr wrap="square" rtlCol="0">
            <a:spAutoFit/>
          </a:bodyPr>
          <a:lstStyle/>
          <a:p>
            <a:r>
              <a:rPr lang="en-GB" b="1" dirty="0"/>
              <a:t>Key Skill: </a:t>
            </a:r>
          </a:p>
          <a:p>
            <a:r>
              <a:rPr lang="en-GB" dirty="0"/>
              <a:t>Evidence </a:t>
            </a: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3" name="Rounded Rectangle 2">
            <a:extLst>
              <a:ext uri="{FF2B5EF4-FFF2-40B4-BE49-F238E27FC236}">
                <a16:creationId xmlns:a16="http://schemas.microsoft.com/office/drawing/2014/main" id="{E2FC892D-10FC-0E8E-0553-BBF09CCCDC8E}"/>
              </a:ext>
            </a:extLst>
          </p:cNvPr>
          <p:cNvSpPr/>
          <p:nvPr/>
        </p:nvSpPr>
        <p:spPr>
          <a:xfrm>
            <a:off x="177800" y="5597650"/>
            <a:ext cx="6596380" cy="4308351"/>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b="1" u="sng" dirty="0">
              <a:solidFill>
                <a:schemeClr val="tx1"/>
              </a:solidFill>
            </a:endParaRP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2818245680"/>
              </p:ext>
            </p:extLst>
          </p:nvPr>
        </p:nvGraphicFramePr>
        <p:xfrm>
          <a:off x="351790" y="123529"/>
          <a:ext cx="6248400" cy="5370996"/>
        </p:xfrm>
        <a:graphic>
          <a:graphicData uri="http://schemas.openxmlformats.org/drawingml/2006/table">
            <a:tbl>
              <a:tblPr firstRow="1" bandRow="1">
                <a:tableStyleId>{5940675A-B579-460E-94D1-54222C63F5DA}</a:tableStyleId>
              </a:tblPr>
              <a:tblGrid>
                <a:gridCol w="1569720">
                  <a:extLst>
                    <a:ext uri="{9D8B030D-6E8A-4147-A177-3AD203B41FA5}">
                      <a16:colId xmlns:a16="http://schemas.microsoft.com/office/drawing/2014/main" val="1736836681"/>
                    </a:ext>
                  </a:extLst>
                </a:gridCol>
                <a:gridCol w="4678680">
                  <a:extLst>
                    <a:ext uri="{9D8B030D-6E8A-4147-A177-3AD203B41FA5}">
                      <a16:colId xmlns:a16="http://schemas.microsoft.com/office/drawing/2014/main" val="2930458772"/>
                    </a:ext>
                  </a:extLst>
                </a:gridCol>
              </a:tblGrid>
              <a:tr h="323649">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265413">
                <a:tc>
                  <a:txBody>
                    <a:bodyPr/>
                    <a:lstStyle/>
                    <a:p>
                      <a:r>
                        <a:rPr lang="en-GB" sz="1200" dirty="0"/>
                        <a:t>The Great Matter </a:t>
                      </a:r>
                    </a:p>
                  </a:txBody>
                  <a:tcPr/>
                </a:tc>
                <a:tc>
                  <a:txBody>
                    <a:bodyPr/>
                    <a:lstStyle/>
                    <a:p>
                      <a:r>
                        <a:rPr lang="en-GB" sz="1200" dirty="0"/>
                        <a:t>This was the problem Henry VIII faced when he could not obtain a divorce from Catherine of Aragon so that he could marry Anne Boleyn </a:t>
                      </a:r>
                    </a:p>
                  </a:txBody>
                  <a:tcPr/>
                </a:tc>
                <a:extLst>
                  <a:ext uri="{0D108BD9-81ED-4DB2-BD59-A6C34878D82A}">
                    <a16:rowId xmlns:a16="http://schemas.microsoft.com/office/drawing/2014/main" val="1647428948"/>
                  </a:ext>
                </a:extLst>
              </a:tr>
              <a:tr h="365808">
                <a:tc>
                  <a:txBody>
                    <a:bodyPr/>
                    <a:lstStyle/>
                    <a:p>
                      <a:r>
                        <a:rPr lang="en-GB" sz="1200" dirty="0"/>
                        <a:t>The Reformation </a:t>
                      </a:r>
                    </a:p>
                  </a:txBody>
                  <a:tcPr/>
                </a:tc>
                <a:tc>
                  <a:txBody>
                    <a:bodyPr/>
                    <a:lstStyle/>
                    <a:p>
                      <a:r>
                        <a:rPr lang="en-GB" sz="1200" dirty="0"/>
                        <a:t>This is the period of time at the beginning of the 16</a:t>
                      </a:r>
                      <a:r>
                        <a:rPr lang="en-GB" sz="1200" baseline="30000" dirty="0"/>
                        <a:t>th</a:t>
                      </a:r>
                      <a:r>
                        <a:rPr lang="en-GB" sz="1200" dirty="0"/>
                        <a:t> Century when a new Protestant Church was formed </a:t>
                      </a:r>
                    </a:p>
                  </a:txBody>
                  <a:tcPr/>
                </a:tc>
                <a:extLst>
                  <a:ext uri="{0D108BD9-81ED-4DB2-BD59-A6C34878D82A}">
                    <a16:rowId xmlns:a16="http://schemas.microsoft.com/office/drawing/2014/main" val="2899721770"/>
                  </a:ext>
                </a:extLst>
              </a:tr>
              <a:tr h="365808">
                <a:tc>
                  <a:txBody>
                    <a:bodyPr/>
                    <a:lstStyle/>
                    <a:p>
                      <a:r>
                        <a:rPr lang="en-GB" sz="1200" dirty="0"/>
                        <a:t>Purgatory </a:t>
                      </a:r>
                    </a:p>
                  </a:txBody>
                  <a:tcPr/>
                </a:tc>
                <a:tc>
                  <a:txBody>
                    <a:bodyPr/>
                    <a:lstStyle/>
                    <a:p>
                      <a:r>
                        <a:rPr lang="en-GB" sz="1200" dirty="0"/>
                        <a:t>A place or state of suffering inhabited by the souls of sinners before they reach a state where they can enter heaven </a:t>
                      </a:r>
                    </a:p>
                  </a:txBody>
                  <a:tcPr/>
                </a:tc>
                <a:extLst>
                  <a:ext uri="{0D108BD9-81ED-4DB2-BD59-A6C34878D82A}">
                    <a16:rowId xmlns:a16="http://schemas.microsoft.com/office/drawing/2014/main" val="2248012455"/>
                  </a:ext>
                </a:extLst>
              </a:tr>
              <a:tr h="365808">
                <a:tc>
                  <a:txBody>
                    <a:bodyPr/>
                    <a:lstStyle/>
                    <a:p>
                      <a:r>
                        <a:rPr lang="en-GB" sz="1200" dirty="0"/>
                        <a:t>Transubstantiation </a:t>
                      </a:r>
                    </a:p>
                  </a:txBody>
                  <a:tcPr/>
                </a:tc>
                <a:tc>
                  <a:txBody>
                    <a:bodyPr/>
                    <a:lstStyle/>
                    <a:p>
                      <a:r>
                        <a:rPr lang="en-GB" sz="1200" dirty="0"/>
                        <a:t>This is the conversion of the bread and wine into the body and blood of Christ during mass or the Eucharist. </a:t>
                      </a:r>
                    </a:p>
                  </a:txBody>
                  <a:tcPr/>
                </a:tc>
                <a:extLst>
                  <a:ext uri="{0D108BD9-81ED-4DB2-BD59-A6C34878D82A}">
                    <a16:rowId xmlns:a16="http://schemas.microsoft.com/office/drawing/2014/main" val="2381419121"/>
                  </a:ext>
                </a:extLst>
              </a:tr>
              <a:tr h="365808">
                <a:tc>
                  <a:txBody>
                    <a:bodyPr/>
                    <a:lstStyle/>
                    <a:p>
                      <a:r>
                        <a:rPr lang="en-GB" sz="1200" dirty="0"/>
                        <a:t>Indulgences </a:t>
                      </a:r>
                    </a:p>
                  </a:txBody>
                  <a:tcPr/>
                </a:tc>
                <a:tc>
                  <a:txBody>
                    <a:bodyPr/>
                    <a:lstStyle/>
                    <a:p>
                      <a:r>
                        <a:rPr lang="en-GB" sz="1200" dirty="0"/>
                        <a:t>A document which many bought in medieval period to  secure forgiveness of sins . It enabled the owner to spend less time  purgatory. </a:t>
                      </a:r>
                    </a:p>
                  </a:txBody>
                  <a:tcPr/>
                </a:tc>
                <a:extLst>
                  <a:ext uri="{0D108BD9-81ED-4DB2-BD59-A6C34878D82A}">
                    <a16:rowId xmlns:a16="http://schemas.microsoft.com/office/drawing/2014/main" val="1850524931"/>
                  </a:ext>
                </a:extLst>
              </a:tr>
              <a:tr h="381714">
                <a:tc>
                  <a:txBody>
                    <a:bodyPr/>
                    <a:lstStyle/>
                    <a:p>
                      <a:r>
                        <a:rPr lang="en-GB" sz="1200" dirty="0"/>
                        <a:t>Protestant </a:t>
                      </a:r>
                    </a:p>
                  </a:txBody>
                  <a:tcPr/>
                </a:tc>
                <a:tc>
                  <a:txBody>
                    <a:bodyPr/>
                    <a:lstStyle/>
                    <a:p>
                      <a:r>
                        <a:rPr lang="en-GB" sz="1200" dirty="0"/>
                        <a:t>Protestants were Christians who had joined the Church established by Martin Luther in protest against some of the practices of Catholicism. </a:t>
                      </a:r>
                    </a:p>
                  </a:txBody>
                  <a:tcPr/>
                </a:tc>
                <a:extLst>
                  <a:ext uri="{0D108BD9-81ED-4DB2-BD59-A6C34878D82A}">
                    <a16:rowId xmlns:a16="http://schemas.microsoft.com/office/drawing/2014/main" val="1573575383"/>
                  </a:ext>
                </a:extLst>
              </a:tr>
              <a:tr h="381714">
                <a:tc>
                  <a:txBody>
                    <a:bodyPr/>
                    <a:lstStyle/>
                    <a:p>
                      <a:r>
                        <a:rPr lang="en-GB" sz="1200" dirty="0"/>
                        <a:t>Puritan </a:t>
                      </a:r>
                    </a:p>
                  </a:txBody>
                  <a:tcPr/>
                </a:tc>
                <a:tc>
                  <a:txBody>
                    <a:bodyPr/>
                    <a:lstStyle/>
                    <a:p>
                      <a:r>
                        <a:rPr lang="en-GB" sz="1200" dirty="0"/>
                        <a:t>An 16</a:t>
                      </a:r>
                      <a:r>
                        <a:rPr lang="en-GB" sz="1200" baseline="30000" dirty="0"/>
                        <a:t>th</a:t>
                      </a:r>
                      <a:r>
                        <a:rPr lang="en-GB" sz="1200" dirty="0"/>
                        <a:t> and 17</a:t>
                      </a:r>
                      <a:r>
                        <a:rPr lang="en-GB" sz="1200" baseline="30000" dirty="0"/>
                        <a:t>th</a:t>
                      </a:r>
                      <a:r>
                        <a:rPr lang="en-GB" sz="1200" dirty="0"/>
                        <a:t> Century English Protestant who rejected the ecclesiastical  hierarchy of the Church of England </a:t>
                      </a:r>
                    </a:p>
                  </a:txBody>
                  <a:tcPr/>
                </a:tc>
                <a:extLst>
                  <a:ext uri="{0D108BD9-81ED-4DB2-BD59-A6C34878D82A}">
                    <a16:rowId xmlns:a16="http://schemas.microsoft.com/office/drawing/2014/main" val="3985115963"/>
                  </a:ext>
                </a:extLst>
              </a:tr>
              <a:tr h="453285">
                <a:tc>
                  <a:txBody>
                    <a:bodyPr/>
                    <a:lstStyle/>
                    <a:p>
                      <a:r>
                        <a:rPr lang="en-GB" sz="1200" dirty="0"/>
                        <a:t>The Dissolution of the Monasteries </a:t>
                      </a:r>
                    </a:p>
                  </a:txBody>
                  <a:tcPr/>
                </a:tc>
                <a:tc>
                  <a:txBody>
                    <a:bodyPr/>
                    <a:lstStyle/>
                    <a:p>
                      <a:r>
                        <a:rPr lang="en-GB" sz="1200" dirty="0"/>
                        <a:t> Between 1536 and 1538, Henry VIII closed down the monasteries as they were centres of Catholicism </a:t>
                      </a:r>
                    </a:p>
                  </a:txBody>
                  <a:tcPr/>
                </a:tc>
                <a:extLst>
                  <a:ext uri="{0D108BD9-81ED-4DB2-BD59-A6C34878D82A}">
                    <a16:rowId xmlns:a16="http://schemas.microsoft.com/office/drawing/2014/main" val="3227052804"/>
                  </a:ext>
                </a:extLst>
              </a:tr>
              <a:tr h="475347">
                <a:tc>
                  <a:txBody>
                    <a:bodyPr/>
                    <a:lstStyle/>
                    <a:p>
                      <a:r>
                        <a:rPr lang="en-GB" sz="1200" dirty="0"/>
                        <a:t>Edward Seymour: The Duke of Somerset.</a:t>
                      </a:r>
                    </a:p>
                  </a:txBody>
                  <a:tcPr/>
                </a:tc>
                <a:tc>
                  <a:txBody>
                    <a:bodyPr/>
                    <a:lstStyle/>
                    <a:p>
                      <a:r>
                        <a:rPr lang="en-GB" sz="1200" dirty="0"/>
                        <a:t>Jane Seymour’s brother, Edward VI’ s Uncle, a protestant,  who took on the role  of Protector as Edward was too young to rule on his own. </a:t>
                      </a:r>
                    </a:p>
                  </a:txBody>
                  <a:tcPr/>
                </a:tc>
                <a:extLst>
                  <a:ext uri="{0D108BD9-81ED-4DB2-BD59-A6C34878D82A}">
                    <a16:rowId xmlns:a16="http://schemas.microsoft.com/office/drawing/2014/main" val="490906870"/>
                  </a:ext>
                </a:extLst>
              </a:tr>
              <a:tr h="326046">
                <a:tc>
                  <a:txBody>
                    <a:bodyPr/>
                    <a:lstStyle/>
                    <a:p>
                      <a:r>
                        <a:rPr lang="en-GB" sz="1200" dirty="0"/>
                        <a:t>Thomas Cranmer </a:t>
                      </a:r>
                    </a:p>
                  </a:txBody>
                  <a:tcPr/>
                </a:tc>
                <a:tc>
                  <a:txBody>
                    <a:bodyPr/>
                    <a:lstStyle/>
                    <a:p>
                      <a:r>
                        <a:rPr lang="en-GB" sz="1200" dirty="0"/>
                        <a:t>The first protestant Archbishop of Canterbury  wo heled the King to secure the divorce. </a:t>
                      </a:r>
                    </a:p>
                  </a:txBody>
                  <a:tcPr/>
                </a:tc>
                <a:extLst>
                  <a:ext uri="{0D108BD9-81ED-4DB2-BD59-A6C34878D82A}">
                    <a16:rowId xmlns:a16="http://schemas.microsoft.com/office/drawing/2014/main" val="710243411"/>
                  </a:ext>
                </a:extLst>
              </a:tr>
              <a:tr h="326046">
                <a:tc>
                  <a:txBody>
                    <a:bodyPr/>
                    <a:lstStyle/>
                    <a:p>
                      <a:r>
                        <a:rPr lang="en-GB" sz="1200" dirty="0"/>
                        <a:t>Traditionalist Historians </a:t>
                      </a:r>
                    </a:p>
                  </a:txBody>
                  <a:tcPr/>
                </a:tc>
                <a:tc>
                  <a:txBody>
                    <a:bodyPr/>
                    <a:lstStyle/>
                    <a:p>
                      <a:r>
                        <a:rPr lang="en-GB" sz="1200" dirty="0"/>
                        <a:t>Historians who believe in a long held view </a:t>
                      </a:r>
                    </a:p>
                  </a:txBody>
                  <a:tcPr/>
                </a:tc>
                <a:extLst>
                  <a:ext uri="{0D108BD9-81ED-4DB2-BD59-A6C34878D82A}">
                    <a16:rowId xmlns:a16="http://schemas.microsoft.com/office/drawing/2014/main" val="1323349480"/>
                  </a:ext>
                </a:extLst>
              </a:tr>
            </a:tbl>
          </a:graphicData>
        </a:graphic>
      </p:graphicFrame>
      <p:sp>
        <p:nvSpPr>
          <p:cNvPr id="5" name="Rectangle 4">
            <a:extLst>
              <a:ext uri="{FF2B5EF4-FFF2-40B4-BE49-F238E27FC236}">
                <a16:creationId xmlns:a16="http://schemas.microsoft.com/office/drawing/2014/main" id="{EF9D5D63-1754-4F6E-995C-842079945A20}"/>
              </a:ext>
            </a:extLst>
          </p:cNvPr>
          <p:cNvSpPr/>
          <p:nvPr/>
        </p:nvSpPr>
        <p:spPr>
          <a:xfrm>
            <a:off x="355600" y="5803900"/>
            <a:ext cx="6324600" cy="4510722"/>
          </a:xfrm>
          <a:prstGeom prst="rect">
            <a:avLst/>
          </a:prstGeom>
        </p:spPr>
        <p:txBody>
          <a:bodyPr wrap="square">
            <a:spAutoFit/>
          </a:bodyPr>
          <a:lstStyle/>
          <a:p>
            <a:pPr lvl="0">
              <a:lnSpc>
                <a:spcPct val="115000"/>
              </a:lnSpc>
              <a:spcAft>
                <a:spcPts val="1000"/>
              </a:spcAft>
            </a:pPr>
            <a:r>
              <a:rPr lang="en-GB" sz="1400" b="1" dirty="0">
                <a:latin typeface="Calibri" panose="020F0502020204030204" pitchFamily="34" charset="0"/>
                <a:ea typeface="Times New Roman" panose="02020603050405020304" pitchFamily="18" charset="0"/>
                <a:cs typeface="Times New Roman" panose="02020603050405020304" pitchFamily="18" charset="0"/>
              </a:rPr>
              <a:t>Research</a:t>
            </a:r>
            <a:r>
              <a:rPr lang="en-GB" sz="1400" dirty="0">
                <a:latin typeface="Calibri" panose="020F0502020204030204" pitchFamily="34" charset="0"/>
                <a:ea typeface="Times New Roman" panose="02020603050405020304" pitchFamily="18" charset="0"/>
                <a:cs typeface="Times New Roman" panose="02020603050405020304" pitchFamily="18" charset="0"/>
              </a:rPr>
              <a:t>: Why is it so incredible that Richards III’s body was found under a carpark? </a:t>
            </a:r>
          </a:p>
          <a:p>
            <a:pPr lvl="0">
              <a:lnSpc>
                <a:spcPct val="115000"/>
              </a:lnSpc>
              <a:spcAft>
                <a:spcPts val="1000"/>
              </a:spcAft>
            </a:pPr>
            <a:r>
              <a:rPr lang="en-GB" sz="1400" b="1" dirty="0">
                <a:latin typeface="Calibri" panose="020F0502020204030204" pitchFamily="34" charset="0"/>
                <a:ea typeface="Times New Roman" panose="02020603050405020304" pitchFamily="18" charset="0"/>
                <a:cs typeface="Times New Roman" panose="02020603050405020304" pitchFamily="18" charset="0"/>
              </a:rPr>
              <a:t>Watch</a:t>
            </a:r>
            <a:r>
              <a:rPr lang="en-GB" sz="1400" dirty="0">
                <a:latin typeface="Calibri" panose="020F0502020204030204" pitchFamily="34" charset="0"/>
                <a:ea typeface="Times New Roman" panose="02020603050405020304" pitchFamily="18" charset="0"/>
                <a:cs typeface="Times New Roman" panose="02020603050405020304" pitchFamily="18" charset="0"/>
              </a:rPr>
              <a:t> the following documentary: The History of Warfare. The Wars of the Roses. </a:t>
            </a:r>
            <a:r>
              <a:rPr lang="en-GB" sz="1400" u="sng" dirty="0">
                <a:solidFill>
                  <a:srgbClr val="0563C1"/>
                </a:solidFill>
                <a:latin typeface="Calibri" panose="020F0502020204030204" pitchFamily="34" charset="0"/>
                <a:ea typeface="Times New Roman" panose="02020603050405020304" pitchFamily="18" charset="0"/>
                <a:cs typeface="Times New Roman" panose="02020603050405020304" pitchFamily="18" charset="0"/>
                <a:hlinkClick r:id="rId2"/>
              </a:rPr>
              <a:t>https://youtu.be/alse85uUfogC</a:t>
            </a:r>
            <a:endParaRPr lang="en-GB" sz="1400" dirty="0">
              <a:latin typeface="Calibri" panose="020F0502020204030204" pitchFamily="34" charset="0"/>
              <a:ea typeface="Times New Roman" panose="02020603050405020304" pitchFamily="18" charset="0"/>
              <a:cs typeface="Times New Roman" panose="02020603050405020304" pitchFamily="18" charset="0"/>
            </a:endParaRPr>
          </a:p>
          <a:p>
            <a:pPr lvl="0">
              <a:lnSpc>
                <a:spcPct val="115000"/>
              </a:lnSpc>
              <a:spcAft>
                <a:spcPts val="1000"/>
              </a:spcAft>
            </a:pPr>
            <a:r>
              <a:rPr lang="en-GB" sz="1400" b="1" dirty="0">
                <a:latin typeface="Calibri" panose="020F0502020204030204" pitchFamily="34" charset="0"/>
                <a:ea typeface="Times New Roman" panose="02020603050405020304" pitchFamily="18" charset="0"/>
                <a:cs typeface="Times New Roman" panose="02020603050405020304" pitchFamily="18" charset="0"/>
              </a:rPr>
              <a:t>Choose</a:t>
            </a:r>
            <a:r>
              <a:rPr lang="en-GB" sz="1400" dirty="0">
                <a:latin typeface="Calibri" panose="020F0502020204030204" pitchFamily="34" charset="0"/>
                <a:ea typeface="Times New Roman" panose="02020603050405020304" pitchFamily="18" charset="0"/>
                <a:cs typeface="Times New Roman" panose="02020603050405020304" pitchFamily="18" charset="0"/>
              </a:rPr>
              <a:t> one or more Henry VIII’s  6 wives.  Write an obituary (a newspaper article) about them which evaluates their significance. </a:t>
            </a:r>
          </a:p>
          <a:p>
            <a:pPr lvl="0">
              <a:lnSpc>
                <a:spcPct val="115000"/>
              </a:lnSpc>
              <a:spcAft>
                <a:spcPts val="1000"/>
              </a:spcAft>
            </a:pPr>
            <a:r>
              <a:rPr lang="en-GB" sz="1400" b="1" dirty="0">
                <a:latin typeface="Calibri" panose="020F0502020204030204" pitchFamily="34" charset="0"/>
                <a:ea typeface="Times New Roman" panose="02020603050405020304" pitchFamily="18" charset="0"/>
                <a:cs typeface="Times New Roman" panose="02020603050405020304" pitchFamily="18" charset="0"/>
              </a:rPr>
              <a:t>Research:</a:t>
            </a:r>
            <a:r>
              <a:rPr lang="en-GB" sz="1400" dirty="0">
                <a:latin typeface="Calibri" panose="020F0502020204030204" pitchFamily="34" charset="0"/>
                <a:ea typeface="Times New Roman" panose="02020603050405020304" pitchFamily="18" charset="0"/>
                <a:cs typeface="Times New Roman" panose="02020603050405020304" pitchFamily="18" charset="0"/>
              </a:rPr>
              <a:t>   Martin Luther,  John Calvin, and give a presentation to the History Society on their religious beliefs. </a:t>
            </a:r>
          </a:p>
          <a:p>
            <a:pPr>
              <a:lnSpc>
                <a:spcPct val="115000"/>
              </a:lnSpc>
              <a:spcAft>
                <a:spcPts val="1000"/>
              </a:spcAft>
            </a:pPr>
            <a:r>
              <a:rPr lang="en-GB" sz="1400" dirty="0">
                <a:hlinkClick r:id="rId3"/>
              </a:rPr>
              <a:t>https://www.blackhistorymonth.org.uk/article/section/author-and-historians/black-tudors-a-peak-into-the-lives-of-ten-people-of-the-african-diaspora-in-tudor-britain/</a:t>
            </a:r>
            <a:endParaRPr lang="en-GB" sz="1400" dirty="0"/>
          </a:p>
          <a:p>
            <a:pPr>
              <a:lnSpc>
                <a:spcPct val="115000"/>
              </a:lnSpc>
              <a:spcAft>
                <a:spcPts val="1000"/>
              </a:spcAft>
            </a:pPr>
            <a:r>
              <a:rPr lang="en-GB" sz="1400" dirty="0"/>
              <a:t>Use this website to create a poster or a presentation  on John </a:t>
            </a:r>
            <a:r>
              <a:rPr lang="en-GB" sz="1400" dirty="0" err="1"/>
              <a:t>Blanke</a:t>
            </a:r>
            <a:r>
              <a:rPr lang="en-GB" sz="1400" dirty="0"/>
              <a:t>,  Jacques </a:t>
            </a:r>
            <a:r>
              <a:rPr lang="en-GB" sz="1400" dirty="0" err="1"/>
              <a:t>Francis,Edward</a:t>
            </a:r>
            <a:r>
              <a:rPr lang="en-GB" sz="1400" dirty="0"/>
              <a:t> Swarthy,  Diego, the circumnavigator, Mary </a:t>
            </a:r>
            <a:r>
              <a:rPr lang="en-GB" sz="1400" dirty="0" err="1"/>
              <a:t>Fillis</a:t>
            </a:r>
            <a:r>
              <a:rPr lang="en-GB" sz="1400" dirty="0"/>
              <a:t> </a:t>
            </a:r>
            <a:endParaRPr lang="en-GB" sz="1400" dirty="0">
              <a:latin typeface="Calibri" panose="020F0502020204030204" pitchFamily="34" charset="0"/>
              <a:ea typeface="Times New Roman" panose="02020603050405020304" pitchFamily="18" charset="0"/>
              <a:cs typeface="Times New Roman" panose="02020603050405020304" pitchFamily="18" charset="0"/>
            </a:endParaRPr>
          </a:p>
          <a:p>
            <a:pPr lvl="0">
              <a:lnSpc>
                <a:spcPct val="115000"/>
              </a:lnSpc>
              <a:spcAft>
                <a:spcPts val="1000"/>
              </a:spcAft>
            </a:pPr>
            <a:r>
              <a:rPr lang="en-GB" sz="1400" dirty="0">
                <a:latin typeface="Calibri" panose="020F0502020204030204" pitchFamily="34" charset="0"/>
                <a:ea typeface="Times New Roman" panose="02020603050405020304" pitchFamily="18" charset="0"/>
                <a:cs typeface="Times New Roman" panose="02020603050405020304" pitchFamily="18" charset="0"/>
              </a:rPr>
              <a:t> R</a:t>
            </a:r>
            <a:r>
              <a:rPr lang="en-GB" sz="1400" b="1" dirty="0">
                <a:latin typeface="Calibri" panose="020F0502020204030204" pitchFamily="34" charset="0"/>
                <a:ea typeface="Times New Roman" panose="02020603050405020304" pitchFamily="18" charset="0"/>
                <a:cs typeface="Times New Roman" panose="02020603050405020304" pitchFamily="18" charset="0"/>
              </a:rPr>
              <a:t>ead </a:t>
            </a:r>
            <a:r>
              <a:rPr lang="en-GB" sz="1400" dirty="0">
                <a:latin typeface="Calibri" panose="020F0502020204030204" pitchFamily="34" charset="0"/>
                <a:ea typeface="Times New Roman" panose="02020603050405020304" pitchFamily="18" charset="0"/>
                <a:cs typeface="Times New Roman" panose="02020603050405020304" pitchFamily="18" charset="0"/>
              </a:rPr>
              <a:t>: </a:t>
            </a:r>
            <a:r>
              <a:rPr lang="en-GB" sz="1400" dirty="0">
                <a:latin typeface="Calibri" panose="020F0502020204030204" pitchFamily="34" charset="0"/>
                <a:ea typeface="Calibri" panose="020F0502020204030204" pitchFamily="34" charset="0"/>
                <a:cs typeface="Calibri" panose="020F0502020204030204" pitchFamily="34" charset="0"/>
              </a:rPr>
              <a:t>The Tudors: The Kings and Queens of England's Golden Age by Jane Bingham, Black Tudors by Miranda Kaufmann</a:t>
            </a:r>
            <a:endParaRPr lang="en-GB" sz="1400" dirty="0">
              <a:latin typeface="Calibri" panose="020F0502020204030204" pitchFamily="34" charset="0"/>
              <a:ea typeface="Times New Roman" panose="02020603050405020304" pitchFamily="18" charset="0"/>
              <a:cs typeface="Times New Roman" panose="02020603050405020304" pitchFamily="18" charset="0"/>
            </a:endParaRPr>
          </a:p>
          <a:p>
            <a:pPr lvl="0">
              <a:lnSpc>
                <a:spcPct val="115000"/>
              </a:lnSpc>
              <a:spcAft>
                <a:spcPts val="10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95D65C8-6090-43C2-B4B8-04F56A4AC7B7}"/>
</file>

<file path=customXml/itemProps2.xml><?xml version="1.0" encoding="utf-8"?>
<ds:datastoreItem xmlns:ds="http://schemas.openxmlformats.org/officeDocument/2006/customXml" ds:itemID="{FA43B365-CBC0-4F5C-8424-24119FC2C8D4}"/>
</file>

<file path=customXml/itemProps3.xml><?xml version="1.0" encoding="utf-8"?>
<ds:datastoreItem xmlns:ds="http://schemas.openxmlformats.org/officeDocument/2006/customXml" ds:itemID="{04E8B097-5E9F-41CE-AAFA-7E9CF11CF445}"/>
</file>

<file path=docProps/app.xml><?xml version="1.0" encoding="utf-8"?>
<Properties xmlns="http://schemas.openxmlformats.org/officeDocument/2006/extended-properties" xmlns:vt="http://schemas.openxmlformats.org/officeDocument/2006/docPropsVTypes">
  <Template>Office Theme</Template>
  <TotalTime>245</TotalTime>
  <Words>844</Words>
  <Application>Microsoft Office PowerPoint</Application>
  <PresentationFormat>A4 Paper (210x297 mm)</PresentationFormat>
  <Paragraphs>76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Aptos Display</vt:lpstr>
      <vt:lpstr>Aptos-Bold</vt:lpstr>
      <vt:lpstr>Arial</vt:lpstr>
      <vt:lpstr>Calibri</vt:lpstr>
      <vt:lpstr>Times New Roman</vt:lpstr>
      <vt:lpstr>Office Theme</vt:lpstr>
      <vt:lpstr>Year 8 History Knowledge Organiser Unit 1.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G Scott (St Ambrose College)</cp:lastModifiedBy>
  <cp:revision>40</cp:revision>
  <dcterms:created xsi:type="dcterms:W3CDTF">2024-01-23T16:37:39Z</dcterms:created>
  <dcterms:modified xsi:type="dcterms:W3CDTF">2024-07-08T14:51:33Z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