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Lst>
  <p:sldSz cx="6858000" cy="9906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4630"/>
  </p:normalViewPr>
  <p:slideViewPr>
    <p:cSldViewPr snapToGrid="0">
      <p:cViewPr varScale="1">
        <p:scale>
          <a:sx n="74" d="100"/>
          <a:sy n="74" d="100"/>
        </p:scale>
        <p:origin x="31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08/01/2025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dirty="0"/>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b-zZ0fjEzmc"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514350" y="0"/>
            <a:ext cx="5829300" cy="548747"/>
          </a:xfrm>
        </p:spPr>
        <p:txBody>
          <a:bodyPr>
            <a:normAutofit/>
          </a:bodyPr>
          <a:lstStyle/>
          <a:p>
            <a:r>
              <a:rPr lang="en-GB" sz="2400" b="1" u="sng" dirty="0"/>
              <a:t>Year 8 History Knowledge Organiser Unit 3</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253998" y="548747"/>
            <a:ext cx="2747956" cy="2812639"/>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buAutoNum type="arabicPeriod"/>
            </a:pPr>
            <a:r>
              <a:rPr lang="en-GB" sz="1400" dirty="0">
                <a:solidFill>
                  <a:schemeClr val="tx1"/>
                </a:solidFill>
              </a:rPr>
              <a:t>The Caribbean</a:t>
            </a:r>
          </a:p>
          <a:p>
            <a:pPr marL="342900" indent="-342900">
              <a:buAutoNum type="arabicPeriod"/>
            </a:pPr>
            <a:r>
              <a:rPr lang="en-GB" sz="1400" dirty="0">
                <a:solidFill>
                  <a:schemeClr val="tx1"/>
                </a:solidFill>
              </a:rPr>
              <a:t>India</a:t>
            </a:r>
          </a:p>
          <a:p>
            <a:pPr marL="342900" indent="-342900">
              <a:buAutoNum type="arabicPeriod"/>
            </a:pPr>
            <a:r>
              <a:rPr lang="en-GB" sz="1400" dirty="0">
                <a:solidFill>
                  <a:schemeClr val="tx1"/>
                </a:solidFill>
              </a:rPr>
              <a:t>Africa</a:t>
            </a:r>
          </a:p>
          <a:p>
            <a:pPr marL="342900" indent="-342900">
              <a:buAutoNum type="arabicPeriod"/>
            </a:pPr>
            <a:r>
              <a:rPr lang="en-GB" sz="1400" dirty="0">
                <a:solidFill>
                  <a:schemeClr val="tx1"/>
                </a:solidFill>
              </a:rPr>
              <a:t>Australia</a:t>
            </a:r>
          </a:p>
          <a:p>
            <a:pPr marL="342900" indent="-342900">
              <a:buAutoNum type="arabicPeriod"/>
            </a:pPr>
            <a:r>
              <a:rPr lang="en-GB" sz="1400" dirty="0">
                <a:solidFill>
                  <a:schemeClr val="tx1"/>
                </a:solidFill>
              </a:rPr>
              <a:t>New Zealand </a:t>
            </a:r>
          </a:p>
          <a:p>
            <a:pPr marL="342900" indent="-342900">
              <a:buAutoNum type="arabicPeriod"/>
            </a:pPr>
            <a:r>
              <a:rPr lang="en-GB" sz="1400" dirty="0">
                <a:solidFill>
                  <a:schemeClr val="tx1"/>
                </a:solidFill>
              </a:rPr>
              <a:t>The Impact of the British Empire ( Links between the parts of the Empire)  </a:t>
            </a:r>
          </a:p>
        </p:txBody>
      </p:sp>
      <p:sp>
        <p:nvSpPr>
          <p:cNvPr id="8" name="Rounded Rectangle 7">
            <a:extLst>
              <a:ext uri="{FF2B5EF4-FFF2-40B4-BE49-F238E27FC236}">
                <a16:creationId xmlns:a16="http://schemas.microsoft.com/office/drawing/2014/main" id="{7775E19D-1503-17C6-A1CE-42EFDA5C2A4C}"/>
              </a:ext>
            </a:extLst>
          </p:cNvPr>
          <p:cNvSpPr/>
          <p:nvPr/>
        </p:nvSpPr>
        <p:spPr>
          <a:xfrm>
            <a:off x="241822" y="3490174"/>
            <a:ext cx="3932613" cy="6307343"/>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Key Facts </a:t>
            </a:r>
          </a:p>
          <a:p>
            <a:pPr marL="285750" indent="-285750">
              <a:buFontTx/>
              <a:buChar char="-"/>
            </a:pPr>
            <a:r>
              <a:rPr lang="en-GB" sz="1100" dirty="0">
                <a:solidFill>
                  <a:schemeClr val="tx1"/>
                </a:solidFill>
              </a:rPr>
              <a:t>The Caribbean was rich in sugar fields which took an enormous amount of people to cultivate and therefore led to plantations and slavery.</a:t>
            </a:r>
          </a:p>
          <a:p>
            <a:pPr marL="285750" indent="-285750">
              <a:buFontTx/>
              <a:buChar char="-"/>
            </a:pPr>
            <a:r>
              <a:rPr lang="en-GB" sz="1100" dirty="0">
                <a:solidFill>
                  <a:schemeClr val="tx1"/>
                </a:solidFill>
              </a:rPr>
              <a:t>Britain carried over three million African people to the Caribbean and America in the eighteenth century .</a:t>
            </a:r>
          </a:p>
          <a:p>
            <a:pPr marL="285750" indent="-285750">
              <a:buFontTx/>
              <a:buChar char="-"/>
            </a:pPr>
            <a:r>
              <a:rPr lang="en-GB" sz="1100" dirty="0">
                <a:solidFill>
                  <a:schemeClr val="tx1"/>
                </a:solidFill>
              </a:rPr>
              <a:t>The East  India Company was founded in 1600 in London with the intention of exploiting new opportunities to the East. </a:t>
            </a:r>
          </a:p>
          <a:p>
            <a:pPr marL="285750" indent="-285750">
              <a:buFontTx/>
              <a:buChar char="-"/>
            </a:pPr>
            <a:r>
              <a:rPr lang="en-GB" sz="1100" dirty="0">
                <a:solidFill>
                  <a:schemeClr val="tx1"/>
                </a:solidFill>
              </a:rPr>
              <a:t>The Indian Rebellion took place in 1857 where Indian soldiers rose up against the British colonialists. </a:t>
            </a:r>
          </a:p>
          <a:p>
            <a:pPr marL="285750" indent="-285750">
              <a:buFontTx/>
              <a:buChar char="-"/>
            </a:pPr>
            <a:r>
              <a:rPr lang="en-GB" sz="1100" dirty="0">
                <a:solidFill>
                  <a:schemeClr val="tx1"/>
                </a:solidFill>
              </a:rPr>
              <a:t>The first British Raj was Edward Stanley who was to reign between 1858 and 1859.</a:t>
            </a:r>
          </a:p>
          <a:p>
            <a:pPr marL="285750" indent="-285750">
              <a:buFontTx/>
              <a:buChar char="-"/>
            </a:pPr>
            <a:r>
              <a:rPr lang="en-GB" sz="1100" dirty="0">
                <a:solidFill>
                  <a:schemeClr val="tx1"/>
                </a:solidFill>
              </a:rPr>
              <a:t>European Empires had been involved in Africa since the fifteenth century.</a:t>
            </a:r>
          </a:p>
          <a:p>
            <a:pPr marL="285750" indent="-285750">
              <a:buFontTx/>
              <a:buChar char="-"/>
            </a:pPr>
            <a:r>
              <a:rPr lang="en-GB" sz="1100" dirty="0">
                <a:solidFill>
                  <a:schemeClr val="tx1"/>
                </a:solidFill>
              </a:rPr>
              <a:t>In 1884 the German Chancellor of Germany held a conference in Berlin where the leaders of thirteen European nations were invited to discuss the colonisation of Africa.</a:t>
            </a:r>
          </a:p>
          <a:p>
            <a:pPr marL="285750" indent="-285750">
              <a:buFontTx/>
              <a:buChar char="-"/>
            </a:pPr>
            <a:r>
              <a:rPr lang="en-GB" sz="1100" dirty="0">
                <a:solidFill>
                  <a:schemeClr val="tx1"/>
                </a:solidFill>
              </a:rPr>
              <a:t>In the late nineteenth centuries most Australian colonies passed Aboriginal protection acts.</a:t>
            </a:r>
          </a:p>
          <a:p>
            <a:pPr marL="285750" indent="-285750">
              <a:buFontTx/>
              <a:buChar char="-"/>
            </a:pPr>
            <a:r>
              <a:rPr lang="en-GB" sz="1100" dirty="0">
                <a:solidFill>
                  <a:schemeClr val="tx1"/>
                </a:solidFill>
              </a:rPr>
              <a:t>Transportation was the forced migration of convicts to Australia in the eighteenth century. The first ships carrying convicts arrived in 1788. </a:t>
            </a:r>
          </a:p>
          <a:p>
            <a:pPr marL="285750" indent="-285750">
              <a:buFontTx/>
              <a:buChar char="-"/>
            </a:pPr>
            <a:r>
              <a:rPr lang="en-GB" sz="1100" dirty="0">
                <a:solidFill>
                  <a:schemeClr val="tx1"/>
                </a:solidFill>
              </a:rPr>
              <a:t>Maori ,the indigenous people of New Zealand first encountered the British as the first peoples of Australia. </a:t>
            </a:r>
          </a:p>
          <a:p>
            <a:pPr marL="285750" indent="-285750">
              <a:buFontTx/>
              <a:buChar char="-"/>
            </a:pPr>
            <a:r>
              <a:rPr lang="en-GB" sz="1100" dirty="0">
                <a:solidFill>
                  <a:schemeClr val="tx1"/>
                </a:solidFill>
              </a:rPr>
              <a:t>Up to 1840 the territory was managed by the New Zealand Company.</a:t>
            </a:r>
          </a:p>
          <a:p>
            <a:pPr marL="285750" indent="-285750">
              <a:buFontTx/>
              <a:buChar char="-"/>
            </a:pPr>
            <a:r>
              <a:rPr lang="en-GB" sz="1100" dirty="0">
                <a:solidFill>
                  <a:schemeClr val="tx1"/>
                </a:solidFill>
              </a:rPr>
              <a:t>In 1840 Britain signed the Treaty of Waitangi whereby New Zealand became a British colony.</a:t>
            </a:r>
          </a:p>
          <a:p>
            <a:pPr marL="285750" indent="-285750">
              <a:buFontTx/>
              <a:buChar char="-"/>
            </a:pPr>
            <a:endParaRPr lang="en-GB" sz="1100" b="1" dirty="0">
              <a:solidFill>
                <a:schemeClr val="tx1"/>
              </a:solidFill>
            </a:endParaRPr>
          </a:p>
          <a:p>
            <a:pPr marL="285750" indent="-285750">
              <a:buFontTx/>
              <a:buChar char="-"/>
            </a:pPr>
            <a:endParaRPr lang="en-GB" sz="1400" dirty="0">
              <a:solidFill>
                <a:schemeClr val="tx1"/>
              </a:solidFill>
            </a:endParaRPr>
          </a:p>
          <a:p>
            <a:pPr marL="285750" indent="-285750">
              <a:buFontTx/>
              <a:buChar char="-"/>
            </a:pPr>
            <a:endParaRPr lang="en-GB" sz="1400" dirty="0">
              <a:solidFill>
                <a:schemeClr val="tx1"/>
              </a:solidFill>
            </a:endParaRPr>
          </a:p>
        </p:txBody>
      </p:sp>
      <p:sp>
        <p:nvSpPr>
          <p:cNvPr id="9" name="Rounded Rectangle 8">
            <a:extLst>
              <a:ext uri="{FF2B5EF4-FFF2-40B4-BE49-F238E27FC236}">
                <a16:creationId xmlns:a16="http://schemas.microsoft.com/office/drawing/2014/main" id="{804931FF-4E2E-18F3-803C-82F509C7C000}"/>
              </a:ext>
            </a:extLst>
          </p:cNvPr>
          <p:cNvSpPr/>
          <p:nvPr/>
        </p:nvSpPr>
        <p:spPr>
          <a:xfrm>
            <a:off x="4340180" y="2837920"/>
            <a:ext cx="2517820" cy="6959597"/>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                                                                            </a:t>
            </a: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r>
              <a:rPr lang="en-GB" sz="1200" b="1" u="sng" dirty="0">
                <a:solidFill>
                  <a:schemeClr val="tx1"/>
                </a:solidFill>
              </a:rPr>
              <a:t>Assessment and Possible tasks</a:t>
            </a:r>
          </a:p>
          <a:p>
            <a:endParaRPr lang="en-GB" sz="1200" dirty="0">
              <a:solidFill>
                <a:schemeClr val="tx1"/>
              </a:solidFill>
            </a:endParaRPr>
          </a:p>
          <a:p>
            <a:pPr marL="171450" indent="-171450">
              <a:buFont typeface="Arial" panose="020B0604020202020204" pitchFamily="34" charset="0"/>
              <a:buChar char="•"/>
            </a:pPr>
            <a:r>
              <a:rPr lang="en-GB" sz="1200" dirty="0">
                <a:solidFill>
                  <a:schemeClr val="tx1"/>
                </a:solidFill>
              </a:rPr>
              <a:t>Create and advisor page for what the Caribbean was like before the arrival of the Colonists. What was the experience of India under the Raj? Why did countries begin to colonise mainland Africa? Knowledge Hexagon on How the British took control of India.</a:t>
            </a:r>
          </a:p>
          <a:p>
            <a:pPr marL="171450" indent="-171450">
              <a:buFont typeface="Arial" panose="020B0604020202020204" pitchFamily="34" charset="0"/>
              <a:buChar char="•"/>
            </a:pPr>
            <a:r>
              <a:rPr lang="en-GB" sz="1200" dirty="0">
                <a:solidFill>
                  <a:schemeClr val="tx1"/>
                </a:solidFill>
              </a:rPr>
              <a:t>Compare the experiences of the people of the Empire in Africa , the Caribbean and India</a:t>
            </a:r>
          </a:p>
          <a:p>
            <a:pPr marL="171450" indent="-171450">
              <a:buFont typeface="Arial" panose="020B0604020202020204" pitchFamily="34" charset="0"/>
              <a:buChar char="•"/>
            </a:pPr>
            <a:r>
              <a:rPr lang="en-GB" sz="1200" dirty="0">
                <a:solidFill>
                  <a:schemeClr val="tx1"/>
                </a:solidFill>
              </a:rPr>
              <a:t>How similar was the challenge presented by the Maori  to other colonies</a:t>
            </a:r>
            <a:r>
              <a:rPr lang="en-GB" sz="1200" b="1" dirty="0">
                <a:solidFill>
                  <a:schemeClr val="tx1"/>
                </a:solidFill>
              </a:rPr>
              <a:t>.</a:t>
            </a:r>
          </a:p>
          <a:p>
            <a:endParaRPr lang="en-GB" sz="1200" b="1" dirty="0">
              <a:solidFill>
                <a:schemeClr val="tx1"/>
              </a:solidFill>
            </a:endParaRPr>
          </a:p>
          <a:p>
            <a:r>
              <a:rPr lang="en-GB" sz="1200" b="1" dirty="0">
                <a:solidFill>
                  <a:schemeClr val="tx1"/>
                </a:solidFill>
              </a:rPr>
              <a:t>Assessment</a:t>
            </a:r>
          </a:p>
          <a:p>
            <a:r>
              <a:rPr lang="en-GB" sz="1200" dirty="0">
                <a:solidFill>
                  <a:schemeClr val="tx1"/>
                </a:solidFill>
              </a:rPr>
              <a:t>This  will assess knowledge and understanding of the similarity and difference between  the experiences of people in  different parts of the Empire? </a:t>
            </a: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p:txBody>
      </p:sp>
      <p:sp>
        <p:nvSpPr>
          <p:cNvPr id="11" name="Rounded Rectangle 10">
            <a:extLst>
              <a:ext uri="{FF2B5EF4-FFF2-40B4-BE49-F238E27FC236}">
                <a16:creationId xmlns:a16="http://schemas.microsoft.com/office/drawing/2014/main" id="{08E6856A-7FFB-EF25-2C9F-1CC140FBCD50}"/>
              </a:ext>
            </a:extLst>
          </p:cNvPr>
          <p:cNvSpPr/>
          <p:nvPr/>
        </p:nvSpPr>
        <p:spPr>
          <a:xfrm>
            <a:off x="3137419" y="548747"/>
            <a:ext cx="3500450" cy="2085440"/>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u="sng" dirty="0">
              <a:solidFill>
                <a:schemeClr val="tx1"/>
              </a:solidFill>
            </a:endParaRPr>
          </a:p>
          <a:p>
            <a:pPr algn="ctr"/>
            <a:r>
              <a:rPr lang="en-GB" sz="1400" b="1" u="sng" dirty="0">
                <a:solidFill>
                  <a:schemeClr val="tx1"/>
                </a:solidFill>
              </a:rPr>
              <a:t>Enquiry Questions </a:t>
            </a:r>
          </a:p>
          <a:p>
            <a:pPr marL="342900" indent="-342900">
              <a:buAutoNum type="arabicParenR"/>
            </a:pPr>
            <a:r>
              <a:rPr lang="en-GB" sz="1100" dirty="0">
                <a:solidFill>
                  <a:schemeClr val="tx1"/>
                </a:solidFill>
              </a:rPr>
              <a:t>How did the Caribbean become the hub of the British Empire in the 17</a:t>
            </a:r>
            <a:r>
              <a:rPr lang="en-GB" sz="1100" baseline="30000" dirty="0">
                <a:solidFill>
                  <a:schemeClr val="tx1"/>
                </a:solidFill>
              </a:rPr>
              <a:t>th</a:t>
            </a:r>
            <a:r>
              <a:rPr lang="en-GB" sz="1100" dirty="0">
                <a:solidFill>
                  <a:schemeClr val="tx1"/>
                </a:solidFill>
              </a:rPr>
              <a:t> century? </a:t>
            </a:r>
          </a:p>
          <a:p>
            <a:pPr marL="342900" indent="-342900">
              <a:buAutoNum type="arabicParenR"/>
            </a:pPr>
            <a:r>
              <a:rPr lang="en-GB" sz="1100" dirty="0">
                <a:solidFill>
                  <a:schemeClr val="tx1"/>
                </a:solidFill>
              </a:rPr>
              <a:t>How did Britain control it’s jewel in the Crown? </a:t>
            </a:r>
          </a:p>
          <a:p>
            <a:pPr marL="342900" indent="-342900">
              <a:buAutoNum type="arabicParenR"/>
            </a:pPr>
            <a:r>
              <a:rPr lang="en-GB" sz="1100" dirty="0">
                <a:solidFill>
                  <a:schemeClr val="tx1"/>
                </a:solidFill>
              </a:rPr>
              <a:t>What was thee scramble for Africa? </a:t>
            </a:r>
          </a:p>
          <a:p>
            <a:pPr marL="342900" indent="-342900">
              <a:buAutoNum type="arabicParenR"/>
            </a:pPr>
            <a:r>
              <a:rPr lang="en-GB" sz="1100" dirty="0">
                <a:solidFill>
                  <a:schemeClr val="tx1"/>
                </a:solidFill>
              </a:rPr>
              <a:t>What did Colonisation mean for the first peoples of Australia? </a:t>
            </a:r>
          </a:p>
          <a:p>
            <a:pPr marL="342900" indent="-342900">
              <a:buAutoNum type="arabicParenR"/>
            </a:pPr>
            <a:r>
              <a:rPr lang="en-GB" sz="1100" dirty="0">
                <a:solidFill>
                  <a:schemeClr val="tx1"/>
                </a:solidFill>
              </a:rPr>
              <a:t>How did the Maori experience colonisation? </a:t>
            </a:r>
          </a:p>
          <a:p>
            <a:pPr marL="342900" indent="-342900">
              <a:buAutoNum type="arabicParenR"/>
            </a:pPr>
            <a:r>
              <a:rPr lang="en-GB" sz="1100" dirty="0">
                <a:solidFill>
                  <a:schemeClr val="tx1"/>
                </a:solidFill>
              </a:rPr>
              <a:t>Why do historians disagree about the impact of Empire .</a:t>
            </a:r>
          </a:p>
          <a:p>
            <a:pPr marL="342900" indent="-342900">
              <a:buAutoNum type="arabicParenR"/>
            </a:pPr>
            <a:endParaRPr lang="en-GB" sz="1400" dirty="0">
              <a:solidFill>
                <a:schemeClr val="tx1"/>
              </a:solidFill>
            </a:endParaRPr>
          </a:p>
        </p:txBody>
      </p:sp>
      <p:sp>
        <p:nvSpPr>
          <p:cNvPr id="3" name="Rectangle 2">
            <a:extLst>
              <a:ext uri="{FF2B5EF4-FFF2-40B4-BE49-F238E27FC236}">
                <a16:creationId xmlns:a16="http://schemas.microsoft.com/office/drawing/2014/main" id="{FC60E691-39AA-4D91-8CAA-E8011D67D026}"/>
              </a:ext>
            </a:extLst>
          </p:cNvPr>
          <p:cNvSpPr/>
          <p:nvPr/>
        </p:nvSpPr>
        <p:spPr>
          <a:xfrm>
            <a:off x="514350" y="548749"/>
            <a:ext cx="6089652" cy="830997"/>
          </a:xfrm>
          <a:prstGeom prst="rect">
            <a:avLst/>
          </a:prstGeom>
        </p:spPr>
        <p:txBody>
          <a:bodyPr wrap="square">
            <a:spAutoFit/>
          </a:bodyPr>
          <a:lstStyle/>
          <a:p>
            <a:r>
              <a:rPr lang="en-GB" sz="1200" b="1" dirty="0">
                <a:latin typeface="Aptos-Bold"/>
              </a:rPr>
              <a:t>How similar were peoples</a:t>
            </a:r>
          </a:p>
          <a:p>
            <a:r>
              <a:rPr lang="en-GB" sz="1200" b="1" dirty="0">
                <a:latin typeface="Aptos-Bold"/>
              </a:rPr>
              <a:t> experiences of empire? </a:t>
            </a:r>
          </a:p>
          <a:p>
            <a:endParaRPr lang="en-GB" sz="1200" b="1" dirty="0">
              <a:latin typeface="Aptos-Bold"/>
            </a:endParaRPr>
          </a:p>
          <a:p>
            <a:endParaRPr lang="en-GB" sz="1200" b="1" dirty="0">
              <a:latin typeface="Aptos-Bold"/>
            </a:endParaRP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BCCF92-DB1B-01D2-2F52-CF4B6127C8BF}"/>
              </a:ext>
            </a:extLst>
          </p:cNvPr>
          <p:cNvSpPr>
            <a:spLocks noGrp="1"/>
          </p:cNvSpPr>
          <p:nvPr>
            <p:ph type="ctrTitle"/>
          </p:nvPr>
        </p:nvSpPr>
        <p:spPr>
          <a:xfrm>
            <a:off x="514350" y="0"/>
            <a:ext cx="5829300" cy="548747"/>
          </a:xfrm>
        </p:spPr>
        <p:txBody>
          <a:bodyPr>
            <a:normAutofit/>
          </a:bodyPr>
          <a:lstStyle/>
          <a:p>
            <a:r>
              <a:rPr lang="en-GB" sz="1400" b="1" u="sng" dirty="0"/>
              <a:t>Key Terms</a:t>
            </a:r>
          </a:p>
        </p:txBody>
      </p:sp>
      <p:sp>
        <p:nvSpPr>
          <p:cNvPr id="3" name="Rounded Rectangle 2">
            <a:extLst>
              <a:ext uri="{FF2B5EF4-FFF2-40B4-BE49-F238E27FC236}">
                <a16:creationId xmlns:a16="http://schemas.microsoft.com/office/drawing/2014/main" id="{E2FC892D-10FC-0E8E-0553-BBF09CCCDC8E}"/>
              </a:ext>
            </a:extLst>
          </p:cNvPr>
          <p:cNvSpPr/>
          <p:nvPr/>
        </p:nvSpPr>
        <p:spPr>
          <a:xfrm>
            <a:off x="177800" y="6422298"/>
            <a:ext cx="6596380" cy="3463823"/>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400" dirty="0">
                <a:solidFill>
                  <a:schemeClr val="tx1"/>
                </a:solidFill>
              </a:rPr>
              <a:t>Read the ‘ Long Song’  by Andrea Levy (About post-slavery Jamaica and the effects of Colonisation in the 1850’s)</a:t>
            </a:r>
          </a:p>
          <a:p>
            <a:pPr marL="285750" indent="-285750">
              <a:buFont typeface="Arial" panose="020B0604020202020204" pitchFamily="34" charset="0"/>
              <a:buChar char="•"/>
            </a:pPr>
            <a:r>
              <a:rPr lang="en-GB" sz="1400" dirty="0">
                <a:solidFill>
                  <a:schemeClr val="tx1"/>
                </a:solidFill>
              </a:rPr>
              <a:t>Read ‘</a:t>
            </a:r>
            <a:r>
              <a:rPr lang="en-GB" sz="1400" dirty="0" err="1">
                <a:solidFill>
                  <a:schemeClr val="tx1"/>
                </a:solidFill>
              </a:rPr>
              <a:t>Empireland</a:t>
            </a:r>
            <a:r>
              <a:rPr lang="en-GB" sz="1400" dirty="0">
                <a:solidFill>
                  <a:schemeClr val="tx1"/>
                </a:solidFill>
              </a:rPr>
              <a:t>’ ‘How British imperialism has shaped the World’  by </a:t>
            </a:r>
            <a:r>
              <a:rPr lang="en-GB" sz="1400" dirty="0" err="1">
                <a:solidFill>
                  <a:schemeClr val="tx1"/>
                </a:solidFill>
              </a:rPr>
              <a:t>Sathnam</a:t>
            </a:r>
            <a:r>
              <a:rPr lang="en-GB" sz="1400" dirty="0">
                <a:solidFill>
                  <a:schemeClr val="tx1"/>
                </a:solidFill>
              </a:rPr>
              <a:t> Sanghera.</a:t>
            </a:r>
          </a:p>
          <a:p>
            <a:pPr marL="285750" indent="-285750">
              <a:buFont typeface="Arial" panose="020B0604020202020204" pitchFamily="34" charset="0"/>
              <a:buChar char="•"/>
            </a:pPr>
            <a:r>
              <a:rPr lang="en-GB" sz="1400" dirty="0">
                <a:solidFill>
                  <a:schemeClr val="tx1"/>
                </a:solidFill>
              </a:rPr>
              <a:t>Read ‘Black Britain’ by David </a:t>
            </a:r>
            <a:r>
              <a:rPr lang="en-GB" sz="1400" dirty="0" err="1">
                <a:solidFill>
                  <a:schemeClr val="tx1"/>
                </a:solidFill>
              </a:rPr>
              <a:t>Olusoga</a:t>
            </a:r>
            <a:r>
              <a:rPr lang="en-GB" sz="1400" dirty="0">
                <a:solidFill>
                  <a:schemeClr val="tx1"/>
                </a:solidFill>
              </a:rPr>
              <a:t>.</a:t>
            </a:r>
          </a:p>
          <a:p>
            <a:pPr marL="285750" indent="-285750">
              <a:buFont typeface="Arial" panose="020B0604020202020204" pitchFamily="34" charset="0"/>
              <a:buChar char="•"/>
            </a:pPr>
            <a:r>
              <a:rPr lang="en-GB" sz="1400" dirty="0">
                <a:solidFill>
                  <a:schemeClr val="tx1"/>
                </a:solidFill>
              </a:rPr>
              <a:t> Research Manchester figures who originated in the Caribbean eg Kath Locke. Visit the Kath Locke Centre in Manchester..</a:t>
            </a:r>
          </a:p>
          <a:p>
            <a:pPr marL="285750" indent="-285750">
              <a:buFont typeface="Arial" panose="020B0604020202020204" pitchFamily="34" charset="0"/>
              <a:buChar char="•"/>
            </a:pPr>
            <a:r>
              <a:rPr lang="en-GB" sz="1400" dirty="0">
                <a:solidFill>
                  <a:schemeClr val="tx1"/>
                </a:solidFill>
              </a:rPr>
              <a:t>Research the Indian Rebellion and the East India Company.</a:t>
            </a:r>
          </a:p>
          <a:p>
            <a:pPr marL="285750" indent="-285750">
              <a:buFont typeface="Arial" panose="020B0604020202020204" pitchFamily="34" charset="0"/>
              <a:buChar char="•"/>
            </a:pPr>
            <a:r>
              <a:rPr lang="en-GB" sz="1400" dirty="0">
                <a:solidFill>
                  <a:schemeClr val="tx1"/>
                </a:solidFill>
              </a:rPr>
              <a:t>Family history for pupils of Caribbean, Indian and African heritage.</a:t>
            </a:r>
          </a:p>
          <a:p>
            <a:pPr marL="285750" indent="-285750">
              <a:buFont typeface="Arial" panose="020B0604020202020204" pitchFamily="34" charset="0"/>
              <a:buChar char="•"/>
            </a:pPr>
            <a:r>
              <a:rPr lang="en-GB" sz="1400" dirty="0">
                <a:hlinkClick r:id="rId2"/>
              </a:rPr>
              <a:t>Atlantic Trade - Timelines.tv (youtube.com)</a:t>
            </a:r>
            <a:r>
              <a:rPr lang="en-GB" sz="1400" dirty="0"/>
              <a:t>. </a:t>
            </a:r>
          </a:p>
          <a:p>
            <a:pPr marL="285750" indent="-285750">
              <a:buFont typeface="Arial" panose="020B0604020202020204" pitchFamily="34" charset="0"/>
              <a:buChar char="•"/>
            </a:pPr>
            <a:r>
              <a:rPr lang="en-GB" sz="1400" dirty="0">
                <a:solidFill>
                  <a:schemeClr val="tx1"/>
                </a:solidFill>
              </a:rPr>
              <a:t>Give a presentation to the History Society on your research. - </a:t>
            </a: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1081375002"/>
              </p:ext>
            </p:extLst>
          </p:nvPr>
        </p:nvGraphicFramePr>
        <p:xfrm>
          <a:off x="525780" y="178904"/>
          <a:ext cx="5842212" cy="5763298"/>
        </p:xfrm>
        <a:graphic>
          <a:graphicData uri="http://schemas.openxmlformats.org/drawingml/2006/table">
            <a:tbl>
              <a:tblPr firstRow="1" bandRow="1">
                <a:tableStyleId>{5940675A-B579-460E-94D1-54222C63F5DA}</a:tableStyleId>
              </a:tblPr>
              <a:tblGrid>
                <a:gridCol w="1750696">
                  <a:extLst>
                    <a:ext uri="{9D8B030D-6E8A-4147-A177-3AD203B41FA5}">
                      <a16:colId xmlns:a16="http://schemas.microsoft.com/office/drawing/2014/main" val="1736836681"/>
                    </a:ext>
                  </a:extLst>
                </a:gridCol>
                <a:gridCol w="4091516">
                  <a:extLst>
                    <a:ext uri="{9D8B030D-6E8A-4147-A177-3AD203B41FA5}">
                      <a16:colId xmlns:a16="http://schemas.microsoft.com/office/drawing/2014/main" val="2930458772"/>
                    </a:ext>
                  </a:extLst>
                </a:gridCol>
              </a:tblGrid>
              <a:tr h="323649">
                <a:tc>
                  <a:txBody>
                    <a:bodyPr/>
                    <a:lstStyle/>
                    <a:p>
                      <a:pPr algn="ctr"/>
                      <a:r>
                        <a:rPr lang="en-GB" b="1" dirty="0"/>
                        <a:t>Term</a:t>
                      </a:r>
                    </a:p>
                  </a:txBody>
                  <a:tcPr/>
                </a:tc>
                <a:tc>
                  <a:txBody>
                    <a:bodyPr/>
                    <a:lstStyle/>
                    <a:p>
                      <a:pPr algn="ctr"/>
                      <a:r>
                        <a:rPr lang="en-GB" b="1" dirty="0"/>
                        <a:t>Definition</a:t>
                      </a:r>
                    </a:p>
                  </a:txBody>
                  <a:tcPr/>
                </a:tc>
                <a:extLst>
                  <a:ext uri="{0D108BD9-81ED-4DB2-BD59-A6C34878D82A}">
                    <a16:rowId xmlns:a16="http://schemas.microsoft.com/office/drawing/2014/main" val="588956967"/>
                  </a:ext>
                </a:extLst>
              </a:tr>
              <a:tr h="265413">
                <a:tc>
                  <a:txBody>
                    <a:bodyPr/>
                    <a:lstStyle/>
                    <a:p>
                      <a:r>
                        <a:rPr lang="en-GB" sz="1200" dirty="0"/>
                        <a:t>colonisation</a:t>
                      </a:r>
                    </a:p>
                  </a:txBody>
                  <a:tcPr/>
                </a:tc>
                <a:tc>
                  <a:txBody>
                    <a:bodyPr/>
                    <a:lstStyle/>
                    <a:p>
                      <a:r>
                        <a:rPr lang="en-GB" sz="1200" dirty="0"/>
                        <a:t>Settling among and establishing control over the indigenous people of an area.</a:t>
                      </a:r>
                    </a:p>
                  </a:txBody>
                  <a:tcPr/>
                </a:tc>
                <a:extLst>
                  <a:ext uri="{0D108BD9-81ED-4DB2-BD59-A6C34878D82A}">
                    <a16:rowId xmlns:a16="http://schemas.microsoft.com/office/drawing/2014/main" val="1647428948"/>
                  </a:ext>
                </a:extLst>
              </a:tr>
              <a:tr h="365808">
                <a:tc>
                  <a:txBody>
                    <a:bodyPr/>
                    <a:lstStyle/>
                    <a:p>
                      <a:r>
                        <a:rPr lang="en-GB" sz="1200" dirty="0"/>
                        <a:t>Triangular trade </a:t>
                      </a:r>
                    </a:p>
                  </a:txBody>
                  <a:tcPr/>
                </a:tc>
                <a:tc>
                  <a:txBody>
                    <a:bodyPr/>
                    <a:lstStyle/>
                    <a:p>
                      <a:r>
                        <a:rPr lang="en-GB" sz="1200" dirty="0"/>
                        <a:t>Triangular Trade is trade between three regions. The Atlantic slave trade operated between Europe, Africa and the Americas from the 16</a:t>
                      </a:r>
                      <a:r>
                        <a:rPr lang="en-GB" sz="1200" baseline="30000" dirty="0"/>
                        <a:t>th</a:t>
                      </a:r>
                      <a:r>
                        <a:rPr lang="en-GB" sz="1200" dirty="0"/>
                        <a:t> to the 19th century.</a:t>
                      </a:r>
                    </a:p>
                  </a:txBody>
                  <a:tcPr/>
                </a:tc>
                <a:extLst>
                  <a:ext uri="{0D108BD9-81ED-4DB2-BD59-A6C34878D82A}">
                    <a16:rowId xmlns:a16="http://schemas.microsoft.com/office/drawing/2014/main" val="2899721770"/>
                  </a:ext>
                </a:extLst>
              </a:tr>
              <a:tr h="365808">
                <a:tc>
                  <a:txBody>
                    <a:bodyPr/>
                    <a:lstStyle/>
                    <a:p>
                      <a:r>
                        <a:rPr lang="en-GB" sz="1200" dirty="0"/>
                        <a:t> Rebellion</a:t>
                      </a:r>
                    </a:p>
                  </a:txBody>
                  <a:tcPr/>
                </a:tc>
                <a:tc>
                  <a:txBody>
                    <a:bodyPr/>
                    <a:lstStyle/>
                    <a:p>
                      <a:r>
                        <a:rPr lang="en-GB" sz="1200" dirty="0"/>
                        <a:t>Open, armed and usually unsuccessful defiance or resistance to an established government.</a:t>
                      </a:r>
                    </a:p>
                  </a:txBody>
                  <a:tcPr/>
                </a:tc>
                <a:extLst>
                  <a:ext uri="{0D108BD9-81ED-4DB2-BD59-A6C34878D82A}">
                    <a16:rowId xmlns:a16="http://schemas.microsoft.com/office/drawing/2014/main" val="2248012455"/>
                  </a:ext>
                </a:extLst>
              </a:tr>
              <a:tr h="365808">
                <a:tc>
                  <a:txBody>
                    <a:bodyPr/>
                    <a:lstStyle/>
                    <a:p>
                      <a:r>
                        <a:rPr lang="en-GB" sz="1200" dirty="0"/>
                        <a:t>Viceroy </a:t>
                      </a:r>
                    </a:p>
                  </a:txBody>
                  <a:tcPr/>
                </a:tc>
                <a:tc>
                  <a:txBody>
                    <a:bodyPr/>
                    <a:lstStyle/>
                    <a:p>
                      <a:r>
                        <a:rPr lang="en-GB" sz="1200" dirty="0"/>
                        <a:t>The Governor-General representing the Crown in </a:t>
                      </a:r>
                      <a:r>
                        <a:rPr lang="en-GB" sz="1200"/>
                        <a:t>India created in 1858.</a:t>
                      </a:r>
                      <a:endParaRPr lang="en-GB" sz="1200" dirty="0"/>
                    </a:p>
                  </a:txBody>
                  <a:tcPr/>
                </a:tc>
                <a:extLst>
                  <a:ext uri="{0D108BD9-81ED-4DB2-BD59-A6C34878D82A}">
                    <a16:rowId xmlns:a16="http://schemas.microsoft.com/office/drawing/2014/main" val="2381419121"/>
                  </a:ext>
                </a:extLst>
              </a:tr>
              <a:tr h="365808">
                <a:tc>
                  <a:txBody>
                    <a:bodyPr/>
                    <a:lstStyle/>
                    <a:p>
                      <a:r>
                        <a:rPr lang="en-GB" sz="1200" dirty="0"/>
                        <a:t>Conference </a:t>
                      </a:r>
                    </a:p>
                  </a:txBody>
                  <a:tcPr/>
                </a:tc>
                <a:tc>
                  <a:txBody>
                    <a:bodyPr/>
                    <a:lstStyle/>
                    <a:p>
                      <a:r>
                        <a:rPr lang="en-GB" sz="1200" dirty="0"/>
                        <a:t>A formal meeting of people with a shared interest ,typically one that takes place over several days </a:t>
                      </a:r>
                      <a:r>
                        <a:rPr lang="en-GB" sz="1200" dirty="0" err="1"/>
                        <a:t>eg</a:t>
                      </a:r>
                      <a:r>
                        <a:rPr lang="en-GB" sz="1200" dirty="0"/>
                        <a:t> ) an international conference such as the Berlin Conference 1884.</a:t>
                      </a:r>
                    </a:p>
                  </a:txBody>
                  <a:tcPr/>
                </a:tc>
                <a:extLst>
                  <a:ext uri="{0D108BD9-81ED-4DB2-BD59-A6C34878D82A}">
                    <a16:rowId xmlns:a16="http://schemas.microsoft.com/office/drawing/2014/main" val="1850524931"/>
                  </a:ext>
                </a:extLst>
              </a:tr>
              <a:tr h="381714">
                <a:tc>
                  <a:txBody>
                    <a:bodyPr/>
                    <a:lstStyle/>
                    <a:p>
                      <a:r>
                        <a:rPr lang="en-GB" sz="1200" dirty="0"/>
                        <a:t> Delegates</a:t>
                      </a:r>
                    </a:p>
                  </a:txBody>
                  <a:tcPr/>
                </a:tc>
                <a:tc>
                  <a:txBody>
                    <a:bodyPr/>
                    <a:lstStyle/>
                    <a:p>
                      <a:r>
                        <a:rPr lang="en-GB" sz="1200" dirty="0"/>
                        <a:t>People sent or authorised to represent others.. In particular an elected representative to a Conference.</a:t>
                      </a:r>
                    </a:p>
                  </a:txBody>
                  <a:tcPr/>
                </a:tc>
                <a:extLst>
                  <a:ext uri="{0D108BD9-81ED-4DB2-BD59-A6C34878D82A}">
                    <a16:rowId xmlns:a16="http://schemas.microsoft.com/office/drawing/2014/main" val="1573575383"/>
                  </a:ext>
                </a:extLst>
              </a:tr>
              <a:tr h="381714">
                <a:tc>
                  <a:txBody>
                    <a:bodyPr/>
                    <a:lstStyle/>
                    <a:p>
                      <a:r>
                        <a:rPr lang="en-GB" sz="1200" dirty="0"/>
                        <a:t>Diversity</a:t>
                      </a:r>
                    </a:p>
                  </a:txBody>
                  <a:tcPr/>
                </a:tc>
                <a:tc>
                  <a:txBody>
                    <a:bodyPr/>
                    <a:lstStyle/>
                    <a:p>
                      <a:r>
                        <a:rPr lang="en-GB" sz="1200" dirty="0"/>
                        <a:t>The practice or quality of including or involving people from a range of different racial or social and economic backgrounds.</a:t>
                      </a:r>
                    </a:p>
                  </a:txBody>
                  <a:tcPr/>
                </a:tc>
                <a:extLst>
                  <a:ext uri="{0D108BD9-81ED-4DB2-BD59-A6C34878D82A}">
                    <a16:rowId xmlns:a16="http://schemas.microsoft.com/office/drawing/2014/main" val="3985115963"/>
                  </a:ext>
                </a:extLst>
              </a:tr>
              <a:tr h="453285">
                <a:tc>
                  <a:txBody>
                    <a:bodyPr/>
                    <a:lstStyle/>
                    <a:p>
                      <a:r>
                        <a:rPr lang="en-GB" sz="1200" dirty="0"/>
                        <a:t>Aboriginal </a:t>
                      </a:r>
                    </a:p>
                  </a:txBody>
                  <a:tcPr/>
                </a:tc>
                <a:tc>
                  <a:txBody>
                    <a:bodyPr/>
                    <a:lstStyle/>
                    <a:p>
                      <a:r>
                        <a:rPr lang="en-GB" sz="1200" dirty="0"/>
                        <a:t> Relating to or being a member of any of the peoples who were the earliest known inhabitants of Australia. ,or one of their descendants.</a:t>
                      </a:r>
                    </a:p>
                  </a:txBody>
                  <a:tcPr/>
                </a:tc>
                <a:extLst>
                  <a:ext uri="{0D108BD9-81ED-4DB2-BD59-A6C34878D82A}">
                    <a16:rowId xmlns:a16="http://schemas.microsoft.com/office/drawing/2014/main" val="3227052804"/>
                  </a:ext>
                </a:extLst>
              </a:tr>
              <a:tr h="593329">
                <a:tc>
                  <a:txBody>
                    <a:bodyPr/>
                    <a:lstStyle/>
                    <a:p>
                      <a:r>
                        <a:rPr lang="en-GB" sz="1200" dirty="0"/>
                        <a:t>Indigenous .</a:t>
                      </a:r>
                    </a:p>
                  </a:txBody>
                  <a:tcPr/>
                </a:tc>
                <a:tc>
                  <a:txBody>
                    <a:bodyPr/>
                    <a:lstStyle/>
                    <a:p>
                      <a:r>
                        <a:rPr lang="en-GB" sz="1200" dirty="0"/>
                        <a:t>People inhabiting or existing in a land from the earliest times or from before the arrival of colonists.</a:t>
                      </a:r>
                    </a:p>
                  </a:txBody>
                  <a:tcPr/>
                </a:tc>
                <a:extLst>
                  <a:ext uri="{0D108BD9-81ED-4DB2-BD59-A6C34878D82A}">
                    <a16:rowId xmlns:a16="http://schemas.microsoft.com/office/drawing/2014/main" val="490906870"/>
                  </a:ext>
                </a:extLst>
              </a:tr>
              <a:tr h="326046">
                <a:tc>
                  <a:txBody>
                    <a:bodyPr/>
                    <a:lstStyle/>
                    <a:p>
                      <a:r>
                        <a:rPr lang="en-GB" sz="1200" dirty="0"/>
                        <a:t>Treaty</a:t>
                      </a:r>
                    </a:p>
                  </a:txBody>
                  <a:tcPr/>
                </a:tc>
                <a:tc>
                  <a:txBody>
                    <a:bodyPr/>
                    <a:lstStyle/>
                    <a:p>
                      <a:r>
                        <a:rPr lang="en-GB" sz="1200" dirty="0"/>
                        <a:t>A formally concluded and ratified agreement between states.</a:t>
                      </a:r>
                    </a:p>
                  </a:txBody>
                  <a:tcPr/>
                </a:tc>
                <a:extLst>
                  <a:ext uri="{0D108BD9-81ED-4DB2-BD59-A6C34878D82A}">
                    <a16:rowId xmlns:a16="http://schemas.microsoft.com/office/drawing/2014/main" val="710243411"/>
                  </a:ext>
                </a:extLst>
              </a:tr>
            </a:tbl>
          </a:graphicData>
        </a:graphic>
      </p:graphicFrame>
      <p:sp>
        <p:nvSpPr>
          <p:cNvPr id="5" name="Rectangle 4">
            <a:extLst>
              <a:ext uri="{FF2B5EF4-FFF2-40B4-BE49-F238E27FC236}">
                <a16:creationId xmlns:a16="http://schemas.microsoft.com/office/drawing/2014/main" id="{EF9D5D63-1754-4F6E-995C-842079945A20}"/>
              </a:ext>
            </a:extLst>
          </p:cNvPr>
          <p:cNvSpPr/>
          <p:nvPr/>
        </p:nvSpPr>
        <p:spPr>
          <a:xfrm>
            <a:off x="538692" y="6442177"/>
            <a:ext cx="6319308" cy="392159"/>
          </a:xfrm>
          <a:prstGeom prst="rect">
            <a:avLst/>
          </a:prstGeom>
        </p:spPr>
        <p:txBody>
          <a:bodyPr wrap="square">
            <a:spAutoFit/>
          </a:bodyPr>
          <a:lstStyle/>
          <a:p>
            <a:pPr lvl="0" algn="ctr">
              <a:lnSpc>
                <a:spcPct val="115000"/>
              </a:lnSpc>
              <a:spcAft>
                <a:spcPts val="1000"/>
              </a:spcAft>
            </a:pPr>
            <a:r>
              <a:rPr lang="en-GB" b="1" dirty="0">
                <a:latin typeface="Calibri" panose="020F0502020204030204" pitchFamily="34" charset="0"/>
                <a:ea typeface="Calibri" panose="020F0502020204030204" pitchFamily="34" charset="0"/>
                <a:cs typeface="Calibri" panose="020F0502020204030204" pitchFamily="34" charset="0"/>
              </a:rPr>
              <a:t>Further Reading/Extension tasks </a:t>
            </a:r>
            <a:r>
              <a:rPr lang="en-GB" dirty="0">
                <a:latin typeface="Calibri" panose="020F0502020204030204" pitchFamily="34" charset="0"/>
                <a:ea typeface="Calibri" panose="020F0502020204030204" pitchFamily="34" charset="0"/>
                <a:cs typeface="Calibri" panose="020F0502020204030204" pitchFamily="34" charset="0"/>
              </a:rPr>
              <a:t>. </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15" ma:contentTypeDescription="Create a new document." ma:contentTypeScope="" ma:versionID="40a7e662aae5da4bc10135715c5c78db">
  <xsd:schema xmlns:xsd="http://www.w3.org/2001/XMLSchema" xmlns:xs="http://www.w3.org/2001/XMLSchema" xmlns:p="http://schemas.microsoft.com/office/2006/metadata/properties" xmlns:ns2="3762d81a-201c-4c48-8238-be7e6fef0af8" xmlns:ns3="9fb69a6e-f3b3-4e46-9078-cfe226dd5f4f" targetNamespace="http://schemas.microsoft.com/office/2006/metadata/properties" ma:root="true" ma:fieldsID="de2de8940b173b581f7d07ed04d66f36" ns2:_="" ns3:_="">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fb69a6e-f3b3-4e46-9078-cfe226dd5f4f" xsi:nil="true"/>
    <lcf76f155ced4ddcb4097134ff3c332f xmlns="3762d81a-201c-4c48-8238-be7e6fef0af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64AF5C-29D2-4C19-A5F4-F22316108EED}"/>
</file>

<file path=customXml/itemProps2.xml><?xml version="1.0" encoding="utf-8"?>
<ds:datastoreItem xmlns:ds="http://schemas.openxmlformats.org/officeDocument/2006/customXml" ds:itemID="{26BA81DE-4255-4B5D-A9C5-B4BDD55478A3}"/>
</file>

<file path=customXml/itemProps3.xml><?xml version="1.0" encoding="utf-8"?>
<ds:datastoreItem xmlns:ds="http://schemas.openxmlformats.org/officeDocument/2006/customXml" ds:itemID="{DDC045DE-F8FA-477B-8054-6C655B64D6F3}"/>
</file>

<file path=docProps/app.xml><?xml version="1.0" encoding="utf-8"?>
<Properties xmlns="http://schemas.openxmlformats.org/officeDocument/2006/extended-properties" xmlns:vt="http://schemas.openxmlformats.org/officeDocument/2006/docPropsVTypes">
  <Template>Office Theme</Template>
  <TotalTime>428</TotalTime>
  <Words>755</Words>
  <Application>Microsoft Office PowerPoint</Application>
  <PresentationFormat>A4 Paper (210x297 mm)</PresentationFormat>
  <Paragraphs>123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Aptos Display</vt:lpstr>
      <vt:lpstr>Aptos-Bold</vt:lpstr>
      <vt:lpstr>Arial</vt:lpstr>
      <vt:lpstr>Calibri</vt:lpstr>
      <vt:lpstr>Office Theme</vt:lpstr>
      <vt:lpstr>Year 8 History Knowledge Organiser Unit 3</vt:lpstr>
      <vt:lpstr>Key Terms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Mrs G Scott (St Ambrose College)</cp:lastModifiedBy>
  <cp:revision>71</cp:revision>
  <cp:lastPrinted>2025-01-08T09:52:04Z</cp:lastPrinted>
  <dcterms:created xsi:type="dcterms:W3CDTF">2024-01-23T16:37:39Z</dcterms:created>
  <dcterms:modified xsi:type="dcterms:W3CDTF">2025-01-08T09:55:36Z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