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9993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7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89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21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5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760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134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0798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945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71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409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71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Rectangle 100"/>
          <p:cNvSpPr/>
          <p:nvPr/>
        </p:nvSpPr>
        <p:spPr>
          <a:xfrm>
            <a:off x="4736538" y="99490"/>
            <a:ext cx="4941693" cy="3774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868777" y="189554"/>
            <a:ext cx="1953573" cy="23283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3.3 to 3.5 Negative ions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765359" y="3513488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3.2 Metal Hydroxides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342165" y="687192"/>
            <a:ext cx="3105842" cy="2048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3.1 Flame Tests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28462" y="99491"/>
            <a:ext cx="3160635" cy="3601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C8 part 2 Chemical Analysis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320710" y="3790154"/>
            <a:ext cx="3816426" cy="5207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Add the solution you are testing into a test tube.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Add sodium hydroxide to the solution.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>
                <a:solidFill>
                  <a:schemeClr val="tx1"/>
                </a:solidFill>
              </a:rPr>
              <a:t>The colour of the precipitate tells you which cation was present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004805" y="638303"/>
            <a:ext cx="1796119" cy="21470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Halide ions (F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,Cl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,Br</a:t>
            </a:r>
            <a:r>
              <a:rPr lang="en-GB" sz="900" baseline="30000" dirty="0">
                <a:solidFill>
                  <a:schemeClr val="tx1"/>
                </a:solidFill>
              </a:rPr>
              <a:t>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350" y="960819"/>
            <a:ext cx="2471393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000" dirty="0"/>
              <a:t>Clean a metal loop in hydrochloric acid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/>
              <a:t>Did loop in a metal salt.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/>
              <a:t>Heat in roaring Bunsen flame.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389473" y="4711577"/>
            <a:ext cx="1791926" cy="151278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Add more sodium hydroxide and the </a:t>
            </a:r>
            <a:r>
              <a:rPr lang="en-US" sz="900" dirty="0" err="1">
                <a:solidFill>
                  <a:srgbClr val="000000"/>
                </a:solidFill>
                <a:latin typeface="Tahoma"/>
              </a:rPr>
              <a:t>Aluminium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 Hydroxide will dissolve.</a:t>
            </a:r>
          </a:p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Use a flame test and the calcium will give a brick red flame.</a:t>
            </a:r>
          </a:p>
          <a:p>
            <a:pPr marL="228600" indent="-228600" fontAlgn="ctr">
              <a:buAutoNum type="arabicPeriod"/>
            </a:pPr>
            <a:r>
              <a:rPr lang="en-US" sz="900" dirty="0">
                <a:solidFill>
                  <a:srgbClr val="000000"/>
                </a:solidFill>
                <a:latin typeface="Tahoma"/>
              </a:rPr>
              <a:t>The remaining white precipitate is magnesium</a:t>
            </a:r>
          </a:p>
          <a:p>
            <a:pPr fontAlgn="ctr"/>
            <a:endParaRPr lang="en-US" sz="9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1466" y="2619178"/>
            <a:ext cx="1195670" cy="290266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Sulphate ions (SO</a:t>
            </a:r>
            <a:r>
              <a:rPr lang="en-GB" sz="900" baseline="-25000" dirty="0">
                <a:solidFill>
                  <a:schemeClr val="tx1"/>
                </a:solidFill>
              </a:rPr>
              <a:t>4</a:t>
            </a:r>
            <a:r>
              <a:rPr lang="en-GB" sz="900" baseline="30000" dirty="0">
                <a:solidFill>
                  <a:schemeClr val="tx1"/>
                </a:solidFill>
              </a:rPr>
              <a:t>2-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8" name="Rectangle 97"/>
          <p:cNvSpPr/>
          <p:nvPr/>
        </p:nvSpPr>
        <p:spPr>
          <a:xfrm>
            <a:off x="72719" y="575199"/>
            <a:ext cx="4594680" cy="2829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72719" y="3473286"/>
            <a:ext cx="4594679" cy="326808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85968" y="3909688"/>
            <a:ext cx="4992264" cy="2831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Cu(OH)</a:t>
            </a:r>
            <a:r>
              <a:rPr lang="en-GB" baseline="-25000" dirty="0"/>
              <a:t> 2</a:t>
            </a:r>
            <a:r>
              <a:rPr lang="en-GB" dirty="0"/>
              <a:t> + Na</a:t>
            </a:r>
            <a:r>
              <a:rPr lang="en-GB" baseline="-25000" dirty="0"/>
              <a:t>2</a:t>
            </a:r>
            <a:r>
              <a:rPr lang="en-GB" dirty="0"/>
              <a:t>SO</a:t>
            </a:r>
            <a:r>
              <a:rPr lang="en-GB" baseline="-25000" dirty="0"/>
              <a:t>4</a:t>
            </a:r>
            <a:endParaRPr lang="en-GB" dirty="0"/>
          </a:p>
          <a:p>
            <a:r>
              <a:rPr lang="en-GB" dirty="0"/>
              <a:t>Cu </a:t>
            </a:r>
            <a:r>
              <a:rPr lang="en-GB" baseline="30000" dirty="0"/>
              <a:t>2+</a:t>
            </a:r>
            <a:r>
              <a:rPr lang="en-GB" dirty="0"/>
              <a:t> + OH </a:t>
            </a:r>
            <a:r>
              <a:rPr lang="en-GB" baseline="30000" dirty="0"/>
              <a:t>-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</a:t>
            </a:r>
            <a:r>
              <a:rPr lang="en-GB" dirty="0"/>
              <a:t> Cu(OH)</a:t>
            </a:r>
            <a:r>
              <a:rPr lang="en-GB" baseline="-25000" dirty="0"/>
              <a:t>2</a:t>
            </a:r>
            <a:endParaRPr lang="en-GB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4819444" y="3966689"/>
            <a:ext cx="2056825" cy="43168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3.6 &amp; 3.7 Instrumental Methods</a:t>
            </a:r>
          </a:p>
        </p:txBody>
      </p:sp>
      <p:pic>
        <p:nvPicPr>
          <p:cNvPr id="107" name="Picture 106"/>
          <p:cNvPicPr/>
          <p:nvPr/>
        </p:nvPicPr>
        <p:blipFill rotWithShape="1">
          <a:blip r:embed="rId2"/>
          <a:srcRect t="42679"/>
          <a:stretch/>
        </p:blipFill>
        <p:spPr>
          <a:xfrm>
            <a:off x="177350" y="1630331"/>
            <a:ext cx="2615410" cy="1341310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717960"/>
              </p:ext>
            </p:extLst>
          </p:nvPr>
        </p:nvGraphicFramePr>
        <p:xfrm>
          <a:off x="2753717" y="978764"/>
          <a:ext cx="1473381" cy="164668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3793">
                  <a:extLst>
                    <a:ext uri="{9D8B030D-6E8A-4147-A177-3AD203B41FA5}">
                      <a16:colId xmlns:a16="http://schemas.microsoft.com/office/drawing/2014/main" val="190616653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3534864923"/>
                    </a:ext>
                  </a:extLst>
                </a:gridCol>
              </a:tblGrid>
              <a:tr h="3792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Metal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Colour of flame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240426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Lithium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Crimson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184194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Sodium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Yellow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738953"/>
                  </a:ext>
                </a:extLst>
              </a:tr>
              <a:tr h="2285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Potassium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Liliac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779417"/>
                  </a:ext>
                </a:extLst>
              </a:tr>
              <a:tr h="240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Calcium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Red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897908"/>
                  </a:ext>
                </a:extLst>
              </a:tr>
              <a:tr h="240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Copper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Green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698646"/>
                  </a:ext>
                </a:extLst>
              </a:tr>
            </a:tbl>
          </a:graphicData>
        </a:graphic>
      </p:graphicFrame>
      <p:sp>
        <p:nvSpPr>
          <p:cNvPr id="108" name="TextBox 107"/>
          <p:cNvSpPr txBox="1"/>
          <p:nvPr/>
        </p:nvSpPr>
        <p:spPr>
          <a:xfrm>
            <a:off x="2751849" y="2764311"/>
            <a:ext cx="1769104" cy="5539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dirty="0"/>
              <a:t>Only works for pure samples as in mixtures some colours can </a:t>
            </a:r>
            <a:r>
              <a:rPr lang="en-GB" sz="1000" b="1" dirty="0"/>
              <a:t>“mask” </a:t>
            </a:r>
            <a:r>
              <a:rPr lang="en-GB" sz="1000" dirty="0"/>
              <a:t>others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07317"/>
              </p:ext>
            </p:extLst>
          </p:nvPr>
        </p:nvGraphicFramePr>
        <p:xfrm>
          <a:off x="332656" y="4420844"/>
          <a:ext cx="1958085" cy="1807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9547">
                  <a:extLst>
                    <a:ext uri="{9D8B030D-6E8A-4147-A177-3AD203B41FA5}">
                      <a16:colId xmlns:a16="http://schemas.microsoft.com/office/drawing/2014/main" val="1533036736"/>
                    </a:ext>
                  </a:extLst>
                </a:gridCol>
                <a:gridCol w="768538">
                  <a:extLst>
                    <a:ext uri="{9D8B030D-6E8A-4147-A177-3AD203B41FA5}">
                      <a16:colId xmlns:a16="http://schemas.microsoft.com/office/drawing/2014/main" val="1926728729"/>
                    </a:ext>
                  </a:extLst>
                </a:gridCol>
              </a:tblGrid>
              <a:tr h="2501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Metal 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Colour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976604"/>
                  </a:ext>
                </a:extLst>
              </a:tr>
              <a:tr h="2611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Iron (III), Fe</a:t>
                      </a:r>
                      <a:r>
                        <a:rPr lang="en-GB" sz="1000" baseline="30000">
                          <a:effectLst/>
                        </a:rPr>
                        <a:t>2+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Pale green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79180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Iron (II), Fe </a:t>
                      </a:r>
                      <a:r>
                        <a:rPr lang="en-GB" sz="1000" baseline="30000">
                          <a:effectLst/>
                        </a:rPr>
                        <a:t>3+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Brown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9868765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Copper (II), Cu </a:t>
                      </a:r>
                      <a:r>
                        <a:rPr lang="en-GB" sz="1000" baseline="30000">
                          <a:effectLst/>
                        </a:rPr>
                        <a:t>2+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Blue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9107217"/>
                  </a:ext>
                </a:extLst>
              </a:tr>
              <a:tr h="244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Calcium, Ca</a:t>
                      </a:r>
                      <a:r>
                        <a:rPr lang="en-GB" sz="1000" baseline="30000" dirty="0">
                          <a:effectLst/>
                        </a:rPr>
                        <a:t>2+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White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845695"/>
                  </a:ext>
                </a:extLst>
              </a:tr>
              <a:tr h="2383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Magnesium,</a:t>
                      </a:r>
                      <a:r>
                        <a:rPr lang="en-GB" sz="1000" baseline="0" dirty="0">
                          <a:effectLst/>
                        </a:rPr>
                        <a:t> Mg</a:t>
                      </a:r>
                      <a:r>
                        <a:rPr lang="en-GB" sz="1000" baseline="30000" dirty="0">
                          <a:effectLst/>
                        </a:rPr>
                        <a:t>2+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White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621577"/>
                  </a:ext>
                </a:extLst>
              </a:tr>
              <a:tr h="3069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>
                          <a:effectLst/>
                        </a:rPr>
                        <a:t>Aluminium, Al </a:t>
                      </a:r>
                      <a:r>
                        <a:rPr lang="en-GB" sz="1000" baseline="30000">
                          <a:effectLst/>
                        </a:rPr>
                        <a:t>3+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dirty="0">
                          <a:effectLst/>
                        </a:rPr>
                        <a:t>White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7954508"/>
                  </a:ext>
                </a:extLst>
              </a:tr>
            </a:tbl>
          </a:graphicData>
        </a:graphic>
      </p:graphicFrame>
      <p:sp>
        <p:nvSpPr>
          <p:cNvPr id="109" name="Rectangle 108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389473" y="4443087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White precipitates?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121990" y="6253394"/>
            <a:ext cx="2209468" cy="557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CuSO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en-GB" sz="105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NaOH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Cu(OH)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Na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 </a:t>
            </a:r>
            <a:r>
              <a:rPr lang="en-GB" sz="105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2+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OH </a:t>
            </a:r>
            <a:r>
              <a:rPr lang="en-GB" sz="105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Cu(OH)</a:t>
            </a:r>
            <a:r>
              <a:rPr lang="en-GB" sz="105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332656" y="6338143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Example Reactions:</a:t>
            </a:r>
          </a:p>
        </p:txBody>
      </p:sp>
      <p:pic>
        <p:nvPicPr>
          <p:cNvPr id="2052" name="Picture 4" descr="Image result for halide tes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7" t="17213" r="18850" b="-706"/>
          <a:stretch/>
        </p:blipFill>
        <p:spPr bwMode="auto">
          <a:xfrm>
            <a:off x="4981466" y="910800"/>
            <a:ext cx="1728193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Rectangle 11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8162" y="3016519"/>
            <a:ext cx="1721497" cy="45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dilute hydrochloric acid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Barium Chloride solution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988162" y="3498710"/>
            <a:ext cx="2396467" cy="2250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RESULT – white precipitate of Barium Sulphate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7019" y="771072"/>
            <a:ext cx="1301905" cy="233110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Carbonate ions (CO</a:t>
            </a:r>
            <a:r>
              <a:rPr lang="en-GB" sz="900" baseline="-25000" dirty="0">
                <a:solidFill>
                  <a:schemeClr val="tx1"/>
                </a:solidFill>
              </a:rPr>
              <a:t>3</a:t>
            </a:r>
            <a:r>
              <a:rPr lang="en-GB" sz="900" baseline="30000" dirty="0">
                <a:solidFill>
                  <a:schemeClr val="tx1"/>
                </a:solidFill>
              </a:rPr>
              <a:t>2-</a:t>
            </a:r>
            <a:r>
              <a:rPr lang="en-GB" sz="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7019" y="1131190"/>
            <a:ext cx="1721497" cy="4501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Add any acid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</a:rPr>
              <a:t>Bubble any gas that is made through Limewater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24577" y="1715846"/>
            <a:ext cx="1703940" cy="5864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RESULT – if the limewater goes milky then the gas was carbon dioxide which means the sample WAS a carbonate</a:t>
            </a:r>
          </a:p>
        </p:txBody>
      </p:sp>
      <p:pic>
        <p:nvPicPr>
          <p:cNvPr id="2054" name="Picture 6" descr="Image result for bubble through limewa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577" y="2390077"/>
            <a:ext cx="1411359" cy="108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/>
          <p:cNvSpPr/>
          <p:nvPr/>
        </p:nvSpPr>
        <p:spPr>
          <a:xfrm>
            <a:off x="7473280" y="627231"/>
            <a:ext cx="2088232" cy="285064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ectangle 116"/>
          <p:cNvSpPr/>
          <p:nvPr/>
        </p:nvSpPr>
        <p:spPr>
          <a:xfrm>
            <a:off x="4840971" y="510334"/>
            <a:ext cx="2109149" cy="2025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 117"/>
          <p:cNvSpPr/>
          <p:nvPr/>
        </p:nvSpPr>
        <p:spPr>
          <a:xfrm>
            <a:off x="4833166" y="2561201"/>
            <a:ext cx="2568106" cy="1237553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7360612" y="4011892"/>
            <a:ext cx="1886329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u="sng" dirty="0"/>
              <a:t>More accurate, more sensitive and quicker!!!</a:t>
            </a:r>
          </a:p>
        </p:txBody>
      </p:sp>
      <p:pic>
        <p:nvPicPr>
          <p:cNvPr id="120" name="Content Placeholder 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840" y="4691829"/>
            <a:ext cx="1696720" cy="1767840"/>
          </a:xfrm>
          <a:prstGeom prst="rect">
            <a:avLst/>
          </a:prstGeom>
        </p:spPr>
      </p:pic>
      <p:pic>
        <p:nvPicPr>
          <p:cNvPr id="121" name="Picture 120"/>
          <p:cNvPicPr/>
          <p:nvPr/>
        </p:nvPicPr>
        <p:blipFill>
          <a:blip r:embed="rId6"/>
          <a:stretch>
            <a:fillRect/>
          </a:stretch>
        </p:blipFill>
        <p:spPr>
          <a:xfrm>
            <a:off x="5352761" y="5768045"/>
            <a:ext cx="1869316" cy="824290"/>
          </a:xfrm>
          <a:prstGeom prst="rect">
            <a:avLst/>
          </a:prstGeom>
        </p:spPr>
      </p:pic>
      <p:sp>
        <p:nvSpPr>
          <p:cNvPr id="122" name="Rectangle 12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781301" y="4626897"/>
            <a:ext cx="289937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1000" dirty="0"/>
              <a:t>A sample is placed in a flame and as the ions in the sample heat up they transfer energy as light. </a:t>
            </a:r>
          </a:p>
          <a:p>
            <a:r>
              <a:rPr lang="en-GB" sz="1000" dirty="0"/>
              <a:t>This light passes through a spectroscope and produces a line spectrum.  </a:t>
            </a:r>
          </a:p>
          <a:p>
            <a:r>
              <a:rPr lang="en-GB" sz="1000" dirty="0"/>
              <a:t>The line spectrum can be used to identify the metal ions in the solution as well as their concentrations.</a:t>
            </a:r>
            <a:endParaRPr lang="en-GB" sz="1000" b="1" u="sng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309" y="116632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457843"/>
              </p:ext>
            </p:extLst>
          </p:nvPr>
        </p:nvGraphicFramePr>
        <p:xfrm>
          <a:off x="200472" y="4077072"/>
          <a:ext cx="4608512" cy="163068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443469">
                  <a:extLst>
                    <a:ext uri="{9D8B030D-6E8A-4147-A177-3AD203B41FA5}">
                      <a16:colId xmlns:a16="http://schemas.microsoft.com/office/drawing/2014/main" val="1134964541"/>
                    </a:ext>
                  </a:extLst>
                </a:gridCol>
                <a:gridCol w="3165043">
                  <a:extLst>
                    <a:ext uri="{9D8B030D-6E8A-4147-A177-3AD203B41FA5}">
                      <a16:colId xmlns:a16="http://schemas.microsoft.com/office/drawing/2014/main" val="11850886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Cation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A positively charged ion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21436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Anion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negatively charged 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79388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Instrumental method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Elements and compounds can be detected and identified using instrumental methods. Advantages of using an instrumental technique rather than a chemical test: its quicker, more sensitive and more accurate.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4606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Flame Test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simple test to identify cations based on the colour that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compound causes in a Bunsen flame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3275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Precipitate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solid formed when two liquids are mixed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102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Flame spectroscopy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instrumental method that can identify ions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371055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674765"/>
              </p:ext>
            </p:extLst>
          </p:nvPr>
        </p:nvGraphicFramePr>
        <p:xfrm>
          <a:off x="128464" y="764704"/>
          <a:ext cx="468052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Describe how to carry out a flame test?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positive results of a flame test for sodium, Lithium and Potassium?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will the flame test not work for mixtures of different compounds?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how to use sodium hydroxide to test for metal 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Which 3 cations form white precipitates and how could you correctly identify each of them?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the test and positive results for the three halide ions?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would you test a compound to see if it contains a carbonate 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result would you get if you added barium chloride to a compound containing a sulphate 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flame spectroscopy?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3 advantages of using instrumental methods of analysis?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19010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28577</TotalTime>
  <Words>568</Words>
  <Application>Microsoft Office PowerPoint</Application>
  <PresentationFormat>A4 Paper (210x297 mm)</PresentationFormat>
  <Paragraphs>92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Calibri</vt:lpstr>
      <vt:lpstr>Calibri Light</vt:lpstr>
      <vt:lpstr>Gill Sans</vt:lpstr>
      <vt:lpstr>News Gothic MT</vt:lpstr>
      <vt:lpstr>Tahoma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322</cp:revision>
  <cp:lastPrinted>2017-10-27T15:58:48Z</cp:lastPrinted>
  <dcterms:created xsi:type="dcterms:W3CDTF">2016-03-05T09:38:04Z</dcterms:created>
  <dcterms:modified xsi:type="dcterms:W3CDTF">2020-01-08T19:56:56Z</dcterms:modified>
</cp:coreProperties>
</file>