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75" r:id="rId2"/>
    <p:sldMasterId id="2147483705" r:id="rId3"/>
  </p:sldMasterIdLst>
  <p:notesMasterIdLst>
    <p:notesMasterId r:id="rId6"/>
  </p:notesMasterIdLst>
  <p:sldIdLst>
    <p:sldId id="343" r:id="rId4"/>
    <p:sldId id="344" r:id="rId5"/>
  </p:sldIdLst>
  <p:sldSz cx="9906000" cy="6858000" type="A4"/>
  <p:notesSz cx="9990138" cy="14374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k Simpkins" initials="MS" lastIdx="55" clrIdx="0">
    <p:extLst/>
  </p:cmAuthor>
  <p:cmAuthor id="2" name="Amanda Fleck" initials="AF" lastIdx="1" clrIdx="1">
    <p:extLst/>
  </p:cmAuthor>
  <p:cmAuthor id="3" name="Amanda Fleck" initials="AF [2]" lastIdx="1" clrIdx="2">
    <p:extLst/>
  </p:cmAuthor>
  <p:cmAuthor id="4" name="Amanda Fleck" initials="AF [3]" lastIdx="1" clrIdx="3">
    <p:extLst/>
  </p:cmAuthor>
  <p:cmAuthor id="5" name="Amanda Fleck" initials="AF [4]" lastIdx="1" clrIdx="4">
    <p:extLst/>
  </p:cmAuthor>
  <p:cmAuthor id="6" name="Amanda Fleck" initials="AF [5]" lastIdx="1" clrIdx="5">
    <p:extLst/>
  </p:cmAuthor>
  <p:cmAuthor id="7" name="Amanda Fleck" initials="AF [6]" lastIdx="1" clrIdx="6">
    <p:extLst/>
  </p:cmAuthor>
  <p:cmAuthor id="8" name="Amanda Fleck" initials="AF [7]" lastIdx="1" clrIdx="7">
    <p:extLst/>
  </p:cmAuthor>
  <p:cmAuthor id="9" name="Amanda Fleck" initials="AF [8]" lastIdx="1" clrIdx="8">
    <p:extLst/>
  </p:cmAuthor>
  <p:cmAuthor id="10" name="Amanda Fleck" initials="AF [9]" lastIdx="1" clrIdx="9">
    <p:extLst/>
  </p:cmAuthor>
  <p:cmAuthor id="11" name="Amanda Fleck" initials="AF [10]" lastIdx="1" clrIdx="10">
    <p:extLst/>
  </p:cmAuthor>
  <p:cmAuthor id="12" name="Amanda Fleck" initials="AF [11]" lastIdx="1" clrIdx="11">
    <p:extLst/>
  </p:cmAuthor>
  <p:cmAuthor id="13" name="Tracy Barrett" initials="TB" lastIdx="68" clrIdx="12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CD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7220" autoAdjust="0"/>
    <p:restoredTop sz="95046" autoAdjust="0"/>
  </p:normalViewPr>
  <p:slideViewPr>
    <p:cSldViewPr>
      <p:cViewPr varScale="1">
        <p:scale>
          <a:sx n="114" d="100"/>
          <a:sy n="114" d="100"/>
        </p:scale>
        <p:origin x="810" y="114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-10232"/>
    </p:cViewPr>
  </p:sorterViewPr>
  <p:notesViewPr>
    <p:cSldViewPr>
      <p:cViewPr varScale="1">
        <p:scale>
          <a:sx n="85" d="100"/>
          <a:sy n="85" d="100"/>
        </p:scale>
        <p:origin x="1952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58766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r">
              <a:defRPr sz="1700"/>
            </a:lvl1pPr>
          </a:lstStyle>
          <a:p>
            <a:fld id="{E42D2026-0859-4913-9377-3DA08F595AD2}" type="datetimeFigureOut">
              <a:rPr lang="en-US" smtClean="0"/>
              <a:t>11/30/2021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90663" y="1797050"/>
            <a:ext cx="7008812" cy="4852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579" tIns="66289" rIns="132579" bIns="662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9014" y="6917879"/>
            <a:ext cx="7992110" cy="5660083"/>
          </a:xfrm>
          <a:prstGeom prst="rect">
            <a:avLst/>
          </a:prstGeom>
        </p:spPr>
        <p:txBody>
          <a:bodyPr vert="horz" lIns="132579" tIns="66289" rIns="132579" bIns="662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58766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r">
              <a:defRPr sz="1700"/>
            </a:lvl1pPr>
          </a:lstStyle>
          <a:p>
            <a:fld id="{2C9D32D9-63A9-423F-8B77-368638260D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704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87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971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39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4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691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7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67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365126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758" y="1681163"/>
            <a:ext cx="419113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758" y="2505075"/>
            <a:ext cx="419113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77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77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364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585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641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688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606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682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42844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0739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Drag picture to placeholder or click icon to add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233" y="1257300"/>
            <a:ext cx="9163050" cy="74930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33" y="2133600"/>
            <a:ext cx="9163050" cy="4165600"/>
          </a:xfrm>
        </p:spPr>
        <p:txBody>
          <a:bodyPr/>
          <a:lstStyle>
            <a:lvl1pPr>
              <a:defRPr>
                <a:latin typeface="News Gothic MT"/>
                <a:cs typeface="News Gothic MT"/>
              </a:defRPr>
            </a:lvl1pPr>
            <a:lvl2pPr>
              <a:defRPr>
                <a:latin typeface="News Gothic MT"/>
                <a:cs typeface="News Gothic MT"/>
              </a:defRPr>
            </a:lvl2pPr>
            <a:lvl3pPr>
              <a:defRPr>
                <a:latin typeface="News Gothic MT"/>
                <a:cs typeface="News Gothic MT"/>
              </a:defRPr>
            </a:lvl3pPr>
            <a:lvl4pPr>
              <a:defRPr>
                <a:latin typeface="News Gothic MT"/>
                <a:cs typeface="News Gothic MT"/>
              </a:defRPr>
            </a:lvl4pPr>
            <a:lvl5pPr>
              <a:defRPr>
                <a:latin typeface="News Gothic MT"/>
                <a:cs typeface="News Gothic M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95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384550" y="6356355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99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title"/>
          </p:nvPr>
        </p:nvSpPr>
        <p:spPr>
          <a:xfrm>
            <a:off x="495300" y="92080"/>
            <a:ext cx="8915400" cy="150812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defRPr sz="4425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lvl="0">
              <a:defRPr sz="1800"/>
            </a:pPr>
            <a:r>
              <a:rPr lang="en-US" sz="4425"/>
              <a:t>Click to edit Master title style</a:t>
            </a:r>
            <a:endParaRPr sz="4425"/>
          </a:p>
        </p:txBody>
      </p:sp>
      <p:sp>
        <p:nvSpPr>
          <p:cNvPr id="7" name="Shape 7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5257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1pPr>
            <a:lvl2pPr marL="0" indent="240506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2pPr>
            <a:lvl3pPr marL="0" indent="481013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3pPr>
            <a:lvl4pPr marL="0" indent="722709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4pPr>
            <a:lvl5pPr marL="0" indent="963215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5pPr>
          </a:lstStyle>
          <a:p>
            <a:pPr lvl="0">
              <a:defRPr sz="1800"/>
            </a:pPr>
            <a:r>
              <a:rPr lang="en-US" sz="2250"/>
              <a:t>Click to edit Master text styles</a:t>
            </a:r>
          </a:p>
          <a:p>
            <a:pPr lvl="1">
              <a:defRPr sz="1800"/>
            </a:pPr>
            <a:r>
              <a:rPr lang="en-US" sz="2250"/>
              <a:t>Second level</a:t>
            </a:r>
          </a:p>
          <a:p>
            <a:pPr lvl="2">
              <a:defRPr sz="1800"/>
            </a:pPr>
            <a:r>
              <a:rPr lang="en-US" sz="2250"/>
              <a:t>Third level</a:t>
            </a:r>
          </a:p>
          <a:p>
            <a:pPr lvl="3">
              <a:defRPr sz="1800"/>
            </a:pPr>
            <a:r>
              <a:rPr lang="en-US" sz="2250"/>
              <a:t>Fourth level</a:t>
            </a:r>
          </a:p>
          <a:p>
            <a:pPr lvl="4">
              <a:defRPr sz="1800"/>
            </a:pPr>
            <a:r>
              <a:rPr lang="en-US" sz="2250"/>
              <a:t>Fifth level</a:t>
            </a:r>
            <a:endParaRPr sz="2250"/>
          </a:p>
        </p:txBody>
      </p:sp>
    </p:spTree>
    <p:extLst/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2683" y="2130428"/>
            <a:ext cx="9286875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2683" y="3886200"/>
            <a:ext cx="928687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1038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81363" y="6356354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96113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53692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71651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196126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78691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97183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653012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4654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802558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121604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71180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031513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356" y="2420888"/>
            <a:ext cx="971152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D89A918-85DA-49CA-9E4A-C7D80BF9F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7973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00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5373" y="16872"/>
            <a:ext cx="1115574" cy="10206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4" y="16872"/>
            <a:ext cx="2740956" cy="8315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561059"/>
            <a:ext cx="9906000" cy="2264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better hope – brighter</a:t>
            </a:r>
            <a:r>
              <a:rPr lang="en-GB" sz="900" baseline="0" dirty="0">
                <a:latin typeface="Arial" panose="020B0604020202020204" pitchFamily="34" charset="0"/>
                <a:cs typeface="Arial" panose="020B0604020202020204" pitchFamily="34" charset="0"/>
              </a:rPr>
              <a:t> future</a:t>
            </a: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45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424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ysicsandmathstutor.com/chemistry-revision/gcse-aqa/organic-chemistry/" TargetMode="External"/><Relationship Id="rId2" Type="http://schemas.openxmlformats.org/officeDocument/2006/relationships/hyperlink" Target="https://www.youtube.com/watch?v=ED9EU3FfzyU" TargetMode="External"/><Relationship Id="rId1" Type="http://schemas.openxmlformats.org/officeDocument/2006/relationships/slideLayout" Target="../slideLayouts/slideLayout34.xml"/><Relationship Id="rId4" Type="http://schemas.openxmlformats.org/officeDocument/2006/relationships/hyperlink" Target="https://www.physicsandmathstutor.com/chemistry-revision/gcse-aqa/atomic-structure-and-periodic-tabl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21617CE3-B5DB-4C6F-82E8-9E39F4EE16AC}"/>
              </a:ext>
            </a:extLst>
          </p:cNvPr>
          <p:cNvSpPr/>
          <p:nvPr/>
        </p:nvSpPr>
        <p:spPr>
          <a:xfrm>
            <a:off x="437381" y="67565"/>
            <a:ext cx="2292180" cy="49625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C7 part 2 – Organic Chemistry (Triple)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223447" y="580945"/>
            <a:ext cx="2629552" cy="6152977"/>
            <a:chOff x="72720" y="637406"/>
            <a:chExt cx="2305876" cy="6152977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0173E5C-1054-475C-A9F0-95BE6D3B59CD}"/>
                </a:ext>
              </a:extLst>
            </p:cNvPr>
            <p:cNvSpPr/>
            <p:nvPr/>
          </p:nvSpPr>
          <p:spPr>
            <a:xfrm>
              <a:off x="209519" y="965227"/>
              <a:ext cx="2089388" cy="36933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en-GB" sz="900" dirty="0"/>
                <a:t>Hydrocarbons with a functional group of a </a:t>
              </a:r>
              <a:r>
                <a:rPr lang="en-GB" sz="900" b="1" u="sng" dirty="0"/>
                <a:t>double bond, C=C.</a:t>
              </a: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7D3140B4-A7E6-4447-9815-81A31BBDC4BA}"/>
                </a:ext>
              </a:extLst>
            </p:cNvPr>
            <p:cNvSpPr/>
            <p:nvPr/>
          </p:nvSpPr>
          <p:spPr>
            <a:xfrm>
              <a:off x="589130" y="680074"/>
              <a:ext cx="1323440" cy="243478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>
                  <a:solidFill>
                    <a:schemeClr val="tx1"/>
                  </a:solidFill>
                </a:rPr>
                <a:t>2.1 &amp; 2.2 Alkenes </a:t>
              </a: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72720" y="637406"/>
              <a:ext cx="2305876" cy="6152977"/>
            </a:xfrm>
            <a:prstGeom prst="rect">
              <a:avLst/>
            </a:prstGeom>
            <a:noFill/>
            <a:ln cmpd="dbl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D0173E5C-1054-475C-A9F0-95BE6D3B59CD}"/>
                </a:ext>
              </a:extLst>
            </p:cNvPr>
            <p:cNvSpPr/>
            <p:nvPr/>
          </p:nvSpPr>
          <p:spPr>
            <a:xfrm>
              <a:off x="209519" y="1546964"/>
              <a:ext cx="783041" cy="23083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en-GB" sz="900" b="1" u="sng" dirty="0"/>
                <a:t>Unsaturated </a:t>
              </a:r>
            </a:p>
          </p:txBody>
        </p:sp>
        <p:sp>
          <p:nvSpPr>
            <p:cNvPr id="2" name="Down Arrow 1"/>
            <p:cNvSpPr/>
            <p:nvPr/>
          </p:nvSpPr>
          <p:spPr>
            <a:xfrm>
              <a:off x="488504" y="1334559"/>
              <a:ext cx="100626" cy="222233"/>
            </a:xfrm>
            <a:prstGeom prst="downArrow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D0173E5C-1054-475C-A9F0-95BE6D3B59CD}"/>
                </a:ext>
              </a:extLst>
            </p:cNvPr>
            <p:cNvSpPr/>
            <p:nvPr/>
          </p:nvSpPr>
          <p:spPr>
            <a:xfrm>
              <a:off x="1364052" y="1546799"/>
              <a:ext cx="783041" cy="23083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en-GB" sz="900" b="1" u="sng" dirty="0"/>
                <a:t>C</a:t>
              </a:r>
              <a:r>
                <a:rPr lang="en-GB" sz="900" b="1" u="sng" baseline="-25000" dirty="0"/>
                <a:t>n</a:t>
              </a:r>
              <a:r>
                <a:rPr lang="en-GB" sz="900" b="1" u="sng" dirty="0"/>
                <a:t>H</a:t>
              </a:r>
              <a:r>
                <a:rPr lang="en-GB" sz="900" b="1" u="sng" baseline="-25000" dirty="0"/>
                <a:t>2n</a:t>
              </a:r>
              <a:endParaRPr lang="en-GB" sz="900" b="1" u="sng" dirty="0"/>
            </a:p>
          </p:txBody>
        </p:sp>
        <p:sp>
          <p:nvSpPr>
            <p:cNvPr id="21" name="Down Arrow 20"/>
            <p:cNvSpPr/>
            <p:nvPr/>
          </p:nvSpPr>
          <p:spPr>
            <a:xfrm>
              <a:off x="1666856" y="1324566"/>
              <a:ext cx="100626" cy="222233"/>
            </a:xfrm>
            <a:prstGeom prst="downArrow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2" name="Picture 2" descr="http://www.ochempal.org/wp-content/images/A/alkene1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0483" y="1910813"/>
              <a:ext cx="841111" cy="7409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D0173E5C-1054-475C-A9F0-95BE6D3B59CD}"/>
                </a:ext>
              </a:extLst>
            </p:cNvPr>
            <p:cNvSpPr/>
            <p:nvPr/>
          </p:nvSpPr>
          <p:spPr>
            <a:xfrm>
              <a:off x="1297539" y="2009020"/>
              <a:ext cx="983613" cy="646331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en-GB" sz="900" dirty="0" err="1"/>
                <a:t>Ethene</a:t>
              </a:r>
              <a:r>
                <a:rPr lang="en-GB" sz="900" dirty="0"/>
                <a:t> C</a:t>
              </a:r>
              <a:r>
                <a:rPr lang="en-GB" sz="900" baseline="-25000" dirty="0"/>
                <a:t>2</a:t>
              </a:r>
              <a:r>
                <a:rPr lang="en-GB" sz="900" dirty="0"/>
                <a:t>H</a:t>
              </a:r>
              <a:r>
                <a:rPr lang="en-GB" sz="900" baseline="-25000" dirty="0"/>
                <a:t>4</a:t>
              </a:r>
              <a:endParaRPr lang="en-GB" sz="900" dirty="0"/>
            </a:p>
            <a:p>
              <a:r>
                <a:rPr lang="en-GB" sz="900" dirty="0"/>
                <a:t>Propene C</a:t>
              </a:r>
              <a:r>
                <a:rPr lang="en-GB" sz="900" baseline="-25000" dirty="0"/>
                <a:t>3</a:t>
              </a:r>
              <a:r>
                <a:rPr lang="en-GB" sz="900" dirty="0"/>
                <a:t>H</a:t>
              </a:r>
              <a:r>
                <a:rPr lang="en-GB" sz="900" baseline="-25000" dirty="0"/>
                <a:t>6</a:t>
              </a:r>
              <a:endParaRPr lang="en-GB" sz="900" dirty="0"/>
            </a:p>
            <a:p>
              <a:r>
                <a:rPr lang="en-GB" sz="900" dirty="0" err="1"/>
                <a:t>Butene</a:t>
              </a:r>
              <a:r>
                <a:rPr lang="en-GB" sz="900" dirty="0"/>
                <a:t> C</a:t>
              </a:r>
              <a:r>
                <a:rPr lang="en-GB" sz="900" baseline="-25000" dirty="0"/>
                <a:t>4</a:t>
              </a:r>
              <a:r>
                <a:rPr lang="en-GB" sz="900" dirty="0"/>
                <a:t>H</a:t>
              </a:r>
              <a:r>
                <a:rPr lang="en-GB" sz="900" baseline="-25000" dirty="0"/>
                <a:t>8</a:t>
              </a:r>
              <a:endParaRPr lang="en-GB" sz="900" dirty="0"/>
            </a:p>
            <a:p>
              <a:r>
                <a:rPr lang="en-GB" sz="900" dirty="0"/>
                <a:t>Pentene C</a:t>
              </a:r>
              <a:r>
                <a:rPr lang="en-GB" sz="900" baseline="-25000" dirty="0"/>
                <a:t>5</a:t>
              </a:r>
              <a:r>
                <a:rPr lang="en-GB" sz="900" dirty="0"/>
                <a:t>H</a:t>
              </a:r>
              <a:r>
                <a:rPr lang="en-GB" sz="900" baseline="-25000" dirty="0"/>
                <a:t>10</a:t>
              </a:r>
              <a:endParaRPr lang="en-GB" sz="900" dirty="0"/>
            </a:p>
          </p:txBody>
        </p:sp>
        <p:sp>
          <p:nvSpPr>
            <p:cNvPr id="24" name="Down Arrow 23"/>
            <p:cNvSpPr/>
            <p:nvPr/>
          </p:nvSpPr>
          <p:spPr>
            <a:xfrm>
              <a:off x="1684014" y="1786787"/>
              <a:ext cx="100626" cy="222233"/>
            </a:xfrm>
            <a:prstGeom prst="downArrow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D0173E5C-1054-475C-A9F0-95BE6D3B59CD}"/>
                </a:ext>
              </a:extLst>
            </p:cNvPr>
            <p:cNvSpPr/>
            <p:nvPr/>
          </p:nvSpPr>
          <p:spPr>
            <a:xfrm>
              <a:off x="180964" y="2991088"/>
              <a:ext cx="2089388" cy="507831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en-GB" sz="900" b="1" u="sng" dirty="0"/>
                <a:t>Combustion - </a:t>
              </a:r>
              <a:r>
                <a:rPr lang="en-GB" sz="900" dirty="0"/>
                <a:t> same as alkanes, but smokier flames due to more incomplete combustion.</a:t>
              </a:r>
              <a:endParaRPr lang="en-GB" sz="900" b="1" u="sng" dirty="0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7D3140B4-A7E6-4447-9815-81A31BBDC4BA}"/>
                </a:ext>
              </a:extLst>
            </p:cNvPr>
            <p:cNvSpPr/>
            <p:nvPr/>
          </p:nvSpPr>
          <p:spPr>
            <a:xfrm>
              <a:off x="289440" y="2755845"/>
              <a:ext cx="1478041" cy="169099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>
                  <a:solidFill>
                    <a:schemeClr val="tx1"/>
                  </a:solidFill>
                </a:rPr>
                <a:t>Chemical Reactions: </a:t>
              </a: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D0173E5C-1054-475C-A9F0-95BE6D3B59CD}"/>
                </a:ext>
              </a:extLst>
            </p:cNvPr>
            <p:cNvSpPr/>
            <p:nvPr/>
          </p:nvSpPr>
          <p:spPr>
            <a:xfrm>
              <a:off x="191764" y="3528402"/>
              <a:ext cx="2089388" cy="646331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en-GB" sz="900" dirty="0"/>
                <a:t>React with </a:t>
              </a:r>
              <a:r>
                <a:rPr lang="en-GB" sz="900" b="1" u="sng" dirty="0"/>
                <a:t>hydrogen, water and the halogens</a:t>
              </a:r>
              <a:r>
                <a:rPr lang="en-GB" sz="900" dirty="0"/>
                <a:t>, by the addition of atoms </a:t>
              </a:r>
              <a:r>
                <a:rPr lang="en-GB" sz="900" i="1" dirty="0"/>
                <a:t>across the double carbon-carbon bond </a:t>
              </a:r>
              <a:r>
                <a:rPr lang="en-GB" sz="900" dirty="0"/>
                <a:t>to give a carbon-carbon single bond.</a:t>
              </a:r>
            </a:p>
          </p:txBody>
        </p:sp>
        <p:pic>
          <p:nvPicPr>
            <p:cNvPr id="30" name="Picture 4" descr="https://cornellbiochem.wikispaces.com/file/view/Chlorine_and_etene_addition.png/177901789/Chlorine_and_etene_addition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226" y="4226746"/>
              <a:ext cx="2064926" cy="4512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D0173E5C-1054-475C-A9F0-95BE6D3B59CD}"/>
                </a:ext>
              </a:extLst>
            </p:cNvPr>
            <p:cNvSpPr/>
            <p:nvPr/>
          </p:nvSpPr>
          <p:spPr>
            <a:xfrm>
              <a:off x="180964" y="4737473"/>
              <a:ext cx="2089388" cy="156966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endParaRPr lang="en-GB" sz="900" dirty="0"/>
            </a:p>
            <a:p>
              <a:r>
                <a:rPr lang="en-GB" sz="900" dirty="0"/>
                <a:t>C</a:t>
              </a:r>
              <a:r>
                <a:rPr lang="en-GB" sz="900" baseline="-25000" dirty="0"/>
                <a:t>2</a:t>
              </a:r>
              <a:r>
                <a:rPr lang="en-GB" sz="900" dirty="0"/>
                <a:t>H</a:t>
              </a:r>
              <a:r>
                <a:rPr lang="en-GB" sz="900" baseline="-25000" dirty="0"/>
                <a:t>4</a:t>
              </a:r>
              <a:r>
                <a:rPr lang="en-GB" sz="900" dirty="0"/>
                <a:t> + H</a:t>
              </a:r>
              <a:r>
                <a:rPr lang="en-GB" sz="900" baseline="-25000" dirty="0"/>
                <a:t>2 </a:t>
              </a:r>
              <a:r>
                <a:rPr lang="en-GB" sz="900" dirty="0"/>
                <a:t>         </a:t>
              </a:r>
              <a:r>
                <a:rPr lang="en-GB" sz="900" dirty="0">
                  <a:sym typeface="Wingdings" panose="05000000000000000000" pitchFamily="2" charset="2"/>
                </a:rPr>
                <a:t></a:t>
              </a:r>
              <a:r>
                <a:rPr lang="en-GB" sz="900" dirty="0"/>
                <a:t>	C</a:t>
              </a:r>
              <a:r>
                <a:rPr lang="en-GB" sz="900" baseline="-25000" dirty="0"/>
                <a:t>2</a:t>
              </a:r>
              <a:r>
                <a:rPr lang="en-GB" sz="900" dirty="0"/>
                <a:t>H</a:t>
              </a:r>
              <a:r>
                <a:rPr lang="en-GB" sz="900" baseline="-25000" dirty="0"/>
                <a:t>6</a:t>
              </a:r>
              <a:endParaRPr lang="en-GB" sz="900" dirty="0"/>
            </a:p>
            <a:p>
              <a:endParaRPr lang="en-GB" sz="900" baseline="-25000" dirty="0"/>
            </a:p>
            <a:p>
              <a:endParaRPr lang="en-GB" sz="900" dirty="0"/>
            </a:p>
            <a:p>
              <a:r>
                <a:rPr lang="en-GB" sz="900" dirty="0"/>
                <a:t>C</a:t>
              </a:r>
              <a:r>
                <a:rPr lang="en-GB" sz="900" baseline="-25000" dirty="0"/>
                <a:t>2</a:t>
              </a:r>
              <a:r>
                <a:rPr lang="en-GB" sz="900" dirty="0"/>
                <a:t>H</a:t>
              </a:r>
              <a:r>
                <a:rPr lang="en-GB" sz="900" baseline="-25000" dirty="0"/>
                <a:t>4</a:t>
              </a:r>
              <a:r>
                <a:rPr lang="en-GB" sz="900" dirty="0"/>
                <a:t> + Br</a:t>
              </a:r>
              <a:r>
                <a:rPr lang="en-GB" sz="900" baseline="-25000" dirty="0"/>
                <a:t>2</a:t>
              </a:r>
              <a:r>
                <a:rPr lang="en-GB" sz="900" dirty="0"/>
                <a:t>        </a:t>
              </a:r>
              <a:r>
                <a:rPr lang="en-GB" sz="900" dirty="0">
                  <a:sym typeface="Wingdings" panose="05000000000000000000" pitchFamily="2" charset="2"/>
                </a:rPr>
                <a:t></a:t>
              </a:r>
              <a:r>
                <a:rPr lang="en-GB" sz="900" dirty="0"/>
                <a:t>	CH</a:t>
              </a:r>
              <a:r>
                <a:rPr lang="en-GB" sz="900" baseline="-25000" dirty="0"/>
                <a:t>2</a:t>
              </a:r>
              <a:r>
                <a:rPr lang="en-GB" sz="900" dirty="0"/>
                <a:t>BrCH</a:t>
              </a:r>
              <a:r>
                <a:rPr lang="en-GB" sz="900" baseline="-25000" dirty="0"/>
                <a:t>2</a:t>
              </a:r>
              <a:r>
                <a:rPr lang="en-GB" sz="900" dirty="0"/>
                <a:t>Br  </a:t>
              </a:r>
            </a:p>
            <a:p>
              <a:r>
                <a:rPr lang="en-GB" sz="900" dirty="0"/>
                <a:t>  (orange)	(colourless)</a:t>
              </a:r>
            </a:p>
            <a:p>
              <a:endParaRPr lang="en-GB" sz="900" dirty="0"/>
            </a:p>
            <a:p>
              <a:endParaRPr lang="en-GB" sz="900" dirty="0"/>
            </a:p>
            <a:p>
              <a:r>
                <a:rPr lang="en-GB" sz="900" dirty="0"/>
                <a:t>C</a:t>
              </a:r>
              <a:r>
                <a:rPr lang="en-GB" sz="900" baseline="-25000" dirty="0"/>
                <a:t>2</a:t>
              </a:r>
              <a:r>
                <a:rPr lang="en-GB" sz="900" dirty="0"/>
                <a:t>H</a:t>
              </a:r>
              <a:r>
                <a:rPr lang="en-GB" sz="900" baseline="-25000" dirty="0"/>
                <a:t>4</a:t>
              </a:r>
              <a:r>
                <a:rPr lang="en-GB" sz="900" dirty="0"/>
                <a:t> + H</a:t>
              </a:r>
              <a:r>
                <a:rPr lang="en-GB" sz="900" baseline="-25000" dirty="0"/>
                <a:t>2</a:t>
              </a:r>
              <a:r>
                <a:rPr lang="en-GB" sz="900" dirty="0"/>
                <a:t>O      </a:t>
              </a:r>
              <a:r>
                <a:rPr lang="en-GB" sz="900" dirty="0">
                  <a:sym typeface="Wingdings" panose="05000000000000000000" pitchFamily="2" charset="2"/>
                </a:rPr>
                <a:t></a:t>
              </a:r>
              <a:r>
                <a:rPr lang="en-GB" sz="900" dirty="0"/>
                <a:t>	C</a:t>
              </a:r>
              <a:r>
                <a:rPr lang="en-GB" sz="900" baseline="-25000" dirty="0"/>
                <a:t>2</a:t>
              </a:r>
              <a:r>
                <a:rPr lang="en-GB" sz="900" dirty="0"/>
                <a:t>H</a:t>
              </a:r>
              <a:r>
                <a:rPr lang="en-GB" sz="900" baseline="-25000" dirty="0"/>
                <a:t>5</a:t>
              </a:r>
              <a:r>
                <a:rPr lang="en-GB" sz="900" dirty="0"/>
                <a:t>OH</a:t>
              </a:r>
            </a:p>
            <a:p>
              <a:r>
                <a:rPr lang="en-GB" sz="900" dirty="0"/>
                <a:t>     (steam)</a:t>
              </a:r>
            </a:p>
            <a:p>
              <a:endParaRPr lang="en-GB" sz="900" dirty="0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642292" y="4729965"/>
              <a:ext cx="700536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/>
                <a:t>Ni, 150 </a:t>
              </a:r>
              <a:r>
                <a:rPr lang="en-GB" sz="1000" baseline="30000" dirty="0" err="1"/>
                <a:t>o</a:t>
              </a:r>
              <a:r>
                <a:rPr lang="en-GB" sz="1000" dirty="0" err="1"/>
                <a:t>C</a:t>
              </a:r>
              <a:endParaRPr lang="en-GB" sz="1000" dirty="0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01038" y="5094700"/>
              <a:ext cx="967586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/>
                <a:t>Room temp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538817" y="5657440"/>
              <a:ext cx="102980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/>
                <a:t>Catalyst  H</a:t>
              </a:r>
              <a:r>
                <a:rPr lang="en-GB" sz="1000" baseline="-25000" dirty="0"/>
                <a:t>3</a:t>
              </a:r>
              <a:r>
                <a:rPr lang="en-GB" sz="1000" dirty="0"/>
                <a:t>PO</a:t>
              </a:r>
              <a:r>
                <a:rPr lang="en-GB" sz="1000" baseline="-25000" dirty="0"/>
                <a:t>4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693065" y="5881112"/>
              <a:ext cx="121950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/>
                <a:t>300 </a:t>
              </a:r>
              <a:r>
                <a:rPr lang="en-GB" sz="1000" baseline="30000" dirty="0" err="1"/>
                <a:t>o</a:t>
              </a:r>
              <a:r>
                <a:rPr lang="en-GB" sz="1000" dirty="0" err="1"/>
                <a:t>C</a:t>
              </a:r>
              <a:r>
                <a:rPr lang="en-GB" sz="1000" dirty="0"/>
                <a:t>, 60-70 </a:t>
              </a:r>
              <a:r>
                <a:rPr lang="en-GB" sz="1000" dirty="0" err="1"/>
                <a:t>atm</a:t>
              </a:r>
              <a:endParaRPr lang="en-GB" sz="1000" dirty="0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3224818" y="150997"/>
            <a:ext cx="2898161" cy="6582925"/>
            <a:chOff x="2501752" y="207457"/>
            <a:chExt cx="2425540" cy="6582925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13D0BBDB-7BD2-49F4-A671-0BF7A739FB9F}"/>
                </a:ext>
              </a:extLst>
            </p:cNvPr>
            <p:cNvSpPr/>
            <p:nvPr/>
          </p:nvSpPr>
          <p:spPr>
            <a:xfrm>
              <a:off x="2673315" y="315272"/>
              <a:ext cx="1998739" cy="213341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/>
                <a:t>2.3 Reactions of Alcohols</a:t>
              </a: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6B1CCDE2-105B-4CEF-8789-C3C5D26A6220}"/>
                </a:ext>
              </a:extLst>
            </p:cNvPr>
            <p:cNvSpPr/>
            <p:nvPr/>
          </p:nvSpPr>
          <p:spPr>
            <a:xfrm>
              <a:off x="2643805" y="616695"/>
              <a:ext cx="2072969" cy="233134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>
                  <a:solidFill>
                    <a:schemeClr val="tx1"/>
                  </a:solidFill>
                </a:rPr>
                <a:t>Functional group of </a:t>
              </a:r>
              <a:r>
                <a:rPr lang="en-GB" sz="1050" b="1" dirty="0">
                  <a:solidFill>
                    <a:schemeClr val="tx1"/>
                  </a:solidFill>
                </a:rPr>
                <a:t>-OH</a:t>
              </a: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2501752" y="207457"/>
              <a:ext cx="2425540" cy="6582925"/>
            </a:xfrm>
            <a:prstGeom prst="rect">
              <a:avLst/>
            </a:prstGeom>
            <a:noFill/>
            <a:ln cmpd="dbl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7" name="Picture 6" descr="http://chubbyriceball.files.wordpress.com/2011/08/529px-ethanol-structure-svg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0527" y="1070087"/>
              <a:ext cx="1183828" cy="67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6B1CCDE2-105B-4CEF-8789-C3C5D26A6220}"/>
                </a:ext>
              </a:extLst>
            </p:cNvPr>
            <p:cNvSpPr/>
            <p:nvPr/>
          </p:nvSpPr>
          <p:spPr>
            <a:xfrm>
              <a:off x="3835933" y="1083044"/>
              <a:ext cx="995980" cy="72008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900" dirty="0">
                  <a:solidFill>
                    <a:schemeClr val="tx1"/>
                  </a:solidFill>
                </a:rPr>
                <a:t>methanol CH</a:t>
              </a:r>
              <a:r>
                <a:rPr lang="en-GB" sz="900" baseline="-25000" dirty="0">
                  <a:solidFill>
                    <a:schemeClr val="tx1"/>
                  </a:solidFill>
                </a:rPr>
                <a:t>3</a:t>
              </a:r>
              <a:r>
                <a:rPr lang="en-GB" sz="900" dirty="0">
                  <a:solidFill>
                    <a:schemeClr val="tx1"/>
                  </a:solidFill>
                </a:rPr>
                <a:t>OH</a:t>
              </a:r>
            </a:p>
            <a:p>
              <a:r>
                <a:rPr lang="en-GB" sz="900" dirty="0">
                  <a:solidFill>
                    <a:schemeClr val="tx1"/>
                  </a:solidFill>
                </a:rPr>
                <a:t>ethanol C</a:t>
              </a:r>
              <a:r>
                <a:rPr lang="en-GB" sz="900" baseline="-25000" dirty="0">
                  <a:solidFill>
                    <a:schemeClr val="tx1"/>
                  </a:solidFill>
                </a:rPr>
                <a:t>2</a:t>
              </a:r>
              <a:r>
                <a:rPr lang="en-GB" sz="900" dirty="0">
                  <a:solidFill>
                    <a:schemeClr val="tx1"/>
                  </a:solidFill>
                </a:rPr>
                <a:t>H</a:t>
              </a:r>
              <a:r>
                <a:rPr lang="en-GB" sz="900" baseline="-25000" dirty="0">
                  <a:solidFill>
                    <a:schemeClr val="tx1"/>
                  </a:solidFill>
                </a:rPr>
                <a:t>5</a:t>
              </a:r>
              <a:r>
                <a:rPr lang="en-GB" sz="900" dirty="0">
                  <a:solidFill>
                    <a:schemeClr val="tx1"/>
                  </a:solidFill>
                </a:rPr>
                <a:t>OH</a:t>
              </a:r>
            </a:p>
            <a:p>
              <a:r>
                <a:rPr lang="en-GB" sz="900" dirty="0">
                  <a:solidFill>
                    <a:schemeClr val="tx1"/>
                  </a:solidFill>
                </a:rPr>
                <a:t>propanol C</a:t>
              </a:r>
              <a:r>
                <a:rPr lang="en-GB" sz="900" baseline="-25000" dirty="0">
                  <a:solidFill>
                    <a:schemeClr val="tx1"/>
                  </a:solidFill>
                </a:rPr>
                <a:t>3</a:t>
              </a:r>
              <a:r>
                <a:rPr lang="en-GB" sz="900" dirty="0">
                  <a:solidFill>
                    <a:schemeClr val="tx1"/>
                  </a:solidFill>
                </a:rPr>
                <a:t>H</a:t>
              </a:r>
              <a:r>
                <a:rPr lang="en-GB" sz="900" baseline="-25000" dirty="0">
                  <a:solidFill>
                    <a:schemeClr val="tx1"/>
                  </a:solidFill>
                </a:rPr>
                <a:t>7</a:t>
              </a:r>
              <a:r>
                <a:rPr lang="en-GB" sz="900" dirty="0">
                  <a:solidFill>
                    <a:schemeClr val="tx1"/>
                  </a:solidFill>
                </a:rPr>
                <a:t>OH</a:t>
              </a:r>
            </a:p>
            <a:p>
              <a:r>
                <a:rPr lang="en-GB" sz="900" dirty="0">
                  <a:solidFill>
                    <a:schemeClr val="tx1"/>
                  </a:solidFill>
                </a:rPr>
                <a:t>butanol C</a:t>
              </a:r>
              <a:r>
                <a:rPr lang="en-GB" sz="900" baseline="-25000" dirty="0">
                  <a:solidFill>
                    <a:schemeClr val="tx1"/>
                  </a:solidFill>
                </a:rPr>
                <a:t>4</a:t>
              </a:r>
              <a:r>
                <a:rPr lang="en-GB" sz="900" dirty="0">
                  <a:solidFill>
                    <a:schemeClr val="tx1"/>
                  </a:solidFill>
                </a:rPr>
                <a:t>H</a:t>
              </a:r>
              <a:r>
                <a:rPr lang="en-GB" sz="900" baseline="-25000" dirty="0">
                  <a:solidFill>
                    <a:schemeClr val="tx1"/>
                  </a:solidFill>
                </a:rPr>
                <a:t>9</a:t>
              </a:r>
              <a:r>
                <a:rPr lang="en-GB" sz="900" dirty="0">
                  <a:solidFill>
                    <a:schemeClr val="tx1"/>
                  </a:solidFill>
                </a:rPr>
                <a:t>OH</a:t>
              </a: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13D0BBDB-7BD2-49F4-A671-0BF7A739FB9F}"/>
                </a:ext>
              </a:extLst>
            </p:cNvPr>
            <p:cNvSpPr/>
            <p:nvPr/>
          </p:nvSpPr>
          <p:spPr>
            <a:xfrm>
              <a:off x="2580726" y="1865977"/>
              <a:ext cx="1193629" cy="14304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/>
                <a:t>Reaction with:</a:t>
              </a: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6B1CCDE2-105B-4CEF-8789-C3C5D26A6220}"/>
                </a:ext>
              </a:extLst>
            </p:cNvPr>
            <p:cNvSpPr/>
            <p:nvPr/>
          </p:nvSpPr>
          <p:spPr>
            <a:xfrm>
              <a:off x="3204648" y="2248232"/>
              <a:ext cx="1573789" cy="17793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900" dirty="0">
                  <a:solidFill>
                    <a:schemeClr val="tx1"/>
                  </a:solidFill>
                </a:rPr>
                <a:t>Fizz – give off Hydrogen gas </a:t>
              </a: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6B1CCDE2-105B-4CEF-8789-C3C5D26A6220}"/>
                </a:ext>
              </a:extLst>
            </p:cNvPr>
            <p:cNvSpPr/>
            <p:nvPr/>
          </p:nvSpPr>
          <p:spPr>
            <a:xfrm>
              <a:off x="2580727" y="2070294"/>
              <a:ext cx="788098" cy="14263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>
                  <a:solidFill>
                    <a:schemeClr val="tx1"/>
                  </a:solidFill>
                </a:rPr>
                <a:t>Sodium</a:t>
              </a:r>
              <a:endParaRPr lang="en-GB" sz="1050" b="1" dirty="0">
                <a:solidFill>
                  <a:schemeClr val="tx1"/>
                </a:solidFill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6B1CCDE2-105B-4CEF-8789-C3C5D26A6220}"/>
                </a:ext>
              </a:extLst>
            </p:cNvPr>
            <p:cNvSpPr/>
            <p:nvPr/>
          </p:nvSpPr>
          <p:spPr>
            <a:xfrm>
              <a:off x="3204648" y="2639460"/>
              <a:ext cx="1573789" cy="17793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900" dirty="0">
                  <a:solidFill>
                    <a:schemeClr val="tx1"/>
                  </a:solidFill>
                </a:rPr>
                <a:t>Dissolve</a:t>
              </a: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6B1CCDE2-105B-4CEF-8789-C3C5D26A6220}"/>
                </a:ext>
              </a:extLst>
            </p:cNvPr>
            <p:cNvSpPr/>
            <p:nvPr/>
          </p:nvSpPr>
          <p:spPr>
            <a:xfrm>
              <a:off x="2580726" y="2452140"/>
              <a:ext cx="788098" cy="14263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>
                  <a:solidFill>
                    <a:schemeClr val="tx1"/>
                  </a:solidFill>
                </a:rPr>
                <a:t>Water</a:t>
              </a:r>
              <a:endParaRPr lang="en-GB" sz="1050" b="1" dirty="0">
                <a:solidFill>
                  <a:schemeClr val="tx1"/>
                </a:solidFill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6B1CCDE2-105B-4CEF-8789-C3C5D26A6220}"/>
                </a:ext>
              </a:extLst>
            </p:cNvPr>
            <p:cNvSpPr/>
            <p:nvPr/>
          </p:nvSpPr>
          <p:spPr>
            <a:xfrm>
              <a:off x="3204648" y="3037656"/>
              <a:ext cx="1573789" cy="25790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900">
                  <a:solidFill>
                    <a:schemeClr val="tx1"/>
                  </a:solidFill>
                </a:rPr>
                <a:t>Combustion to make carbon dioxide and water</a:t>
              </a:r>
              <a:endParaRPr lang="en-GB" sz="900" dirty="0">
                <a:solidFill>
                  <a:schemeClr val="tx1"/>
                </a:solidFill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6B1CCDE2-105B-4CEF-8789-C3C5D26A6220}"/>
                </a:ext>
              </a:extLst>
            </p:cNvPr>
            <p:cNvSpPr/>
            <p:nvPr/>
          </p:nvSpPr>
          <p:spPr>
            <a:xfrm>
              <a:off x="2580726" y="2848469"/>
              <a:ext cx="860106" cy="141134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>
                  <a:solidFill>
                    <a:schemeClr val="tx1"/>
                  </a:solidFill>
                </a:rPr>
                <a:t>Oxygen (air)</a:t>
              </a:r>
              <a:endParaRPr lang="en-GB" sz="1050" b="1" dirty="0">
                <a:solidFill>
                  <a:schemeClr val="tx1"/>
                </a:solidFill>
              </a:endParaRPr>
            </a:p>
          </p:txBody>
        </p:sp>
        <p:sp>
          <p:nvSpPr>
            <p:cNvPr id="4" name="Rectangle 3"/>
            <p:cNvSpPr/>
            <p:nvPr/>
          </p:nvSpPr>
          <p:spPr>
            <a:xfrm>
              <a:off x="2559606" y="3280526"/>
              <a:ext cx="2334273" cy="29249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>
                  <a:solidFill>
                    <a:schemeClr val="tx1"/>
                  </a:solidFill>
                </a:rPr>
                <a:t> C</a:t>
              </a:r>
              <a:r>
                <a:rPr lang="en-GB" sz="1050" baseline="-25000" dirty="0">
                  <a:solidFill>
                    <a:schemeClr val="tx1"/>
                  </a:solidFill>
                </a:rPr>
                <a:t>2</a:t>
              </a:r>
              <a:r>
                <a:rPr lang="en-GB" sz="1050" dirty="0">
                  <a:solidFill>
                    <a:schemeClr val="tx1"/>
                  </a:solidFill>
                </a:rPr>
                <a:t>H</a:t>
              </a:r>
              <a:r>
                <a:rPr lang="en-GB" sz="1050" baseline="-25000" dirty="0">
                  <a:solidFill>
                    <a:schemeClr val="tx1"/>
                  </a:solidFill>
                </a:rPr>
                <a:t>5</a:t>
              </a:r>
              <a:r>
                <a:rPr lang="en-GB" sz="1050" dirty="0">
                  <a:solidFill>
                    <a:schemeClr val="tx1"/>
                  </a:solidFill>
                </a:rPr>
                <a:t>OH +  3O</a:t>
              </a:r>
              <a:r>
                <a:rPr lang="en-GB" sz="1050" baseline="-25000" dirty="0">
                  <a:solidFill>
                    <a:schemeClr val="tx1"/>
                  </a:solidFill>
                </a:rPr>
                <a:t>2</a:t>
              </a:r>
              <a:r>
                <a:rPr lang="en-GB" sz="1050" dirty="0">
                  <a:solidFill>
                    <a:schemeClr val="tx1"/>
                  </a:solidFill>
                </a:rPr>
                <a:t>     </a:t>
              </a:r>
              <a:r>
                <a:rPr lang="en-GB" sz="1050" dirty="0">
                  <a:solidFill>
                    <a:schemeClr val="tx1"/>
                  </a:solidFill>
                  <a:sym typeface="Wingdings" panose="05000000000000000000" pitchFamily="2" charset="2"/>
                </a:rPr>
                <a:t></a:t>
              </a:r>
              <a:r>
                <a:rPr lang="en-GB" sz="1050" dirty="0">
                  <a:solidFill>
                    <a:schemeClr val="tx1"/>
                  </a:solidFill>
                </a:rPr>
                <a:t>     2CO</a:t>
              </a:r>
              <a:r>
                <a:rPr lang="en-GB" sz="1050" baseline="-25000" dirty="0">
                  <a:solidFill>
                    <a:schemeClr val="tx1"/>
                  </a:solidFill>
                </a:rPr>
                <a:t>2</a:t>
              </a:r>
              <a:r>
                <a:rPr lang="en-GB" sz="1050" dirty="0">
                  <a:solidFill>
                    <a:schemeClr val="tx1"/>
                  </a:solidFill>
                </a:rPr>
                <a:t> +  3H</a:t>
              </a:r>
              <a:r>
                <a:rPr lang="en-GB" sz="1050" baseline="-25000" dirty="0">
                  <a:solidFill>
                    <a:schemeClr val="tx1"/>
                  </a:solidFill>
                </a:rPr>
                <a:t>2</a:t>
              </a:r>
              <a:r>
                <a:rPr lang="en-GB" sz="1050" dirty="0">
                  <a:solidFill>
                    <a:schemeClr val="tx1"/>
                  </a:solidFill>
                </a:rPr>
                <a:t>O</a:t>
              </a: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6B1CCDE2-105B-4CEF-8789-C3C5D26A6220}"/>
                </a:ext>
              </a:extLst>
            </p:cNvPr>
            <p:cNvSpPr/>
            <p:nvPr/>
          </p:nvSpPr>
          <p:spPr>
            <a:xfrm>
              <a:off x="3204648" y="3936175"/>
              <a:ext cx="1654266" cy="43408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900" dirty="0">
                  <a:solidFill>
                    <a:schemeClr val="tx1"/>
                  </a:solidFill>
                </a:rPr>
                <a:t>Form Carboxylic acids. Also made slowly if alcohols left in air (sour wine!)</a:t>
              </a: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6B1CCDE2-105B-4CEF-8789-C3C5D26A6220}"/>
                </a:ext>
              </a:extLst>
            </p:cNvPr>
            <p:cNvSpPr/>
            <p:nvPr/>
          </p:nvSpPr>
          <p:spPr>
            <a:xfrm>
              <a:off x="2576661" y="3558501"/>
              <a:ext cx="1564305" cy="349943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>
                  <a:solidFill>
                    <a:schemeClr val="tx1"/>
                  </a:solidFill>
                </a:rPr>
                <a:t>Oxidising agents</a:t>
              </a:r>
            </a:p>
            <a:p>
              <a:pPr algn="ctr"/>
              <a:r>
                <a:rPr lang="en-GB" sz="1050" dirty="0">
                  <a:solidFill>
                    <a:schemeClr val="tx1"/>
                  </a:solidFill>
                </a:rPr>
                <a:t>(potassium dichromate)</a:t>
              </a: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13D0BBDB-7BD2-49F4-A671-0BF7A739FB9F}"/>
                </a:ext>
              </a:extLst>
            </p:cNvPr>
            <p:cNvSpPr/>
            <p:nvPr/>
          </p:nvSpPr>
          <p:spPr>
            <a:xfrm>
              <a:off x="2590527" y="4416857"/>
              <a:ext cx="1193629" cy="14304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/>
                <a:t>Used as:</a:t>
              </a: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6B1CCDE2-105B-4CEF-8789-C3C5D26A6220}"/>
                </a:ext>
              </a:extLst>
            </p:cNvPr>
            <p:cNvSpPr/>
            <p:nvPr/>
          </p:nvSpPr>
          <p:spPr>
            <a:xfrm>
              <a:off x="3261160" y="4599377"/>
              <a:ext cx="1564305" cy="18916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>
                  <a:solidFill>
                    <a:schemeClr val="tx1"/>
                  </a:solidFill>
                </a:rPr>
                <a:t>Solvents (</a:t>
              </a:r>
              <a:r>
                <a:rPr lang="en-GB" sz="1050" dirty="0" err="1">
                  <a:solidFill>
                    <a:schemeClr val="tx1"/>
                  </a:solidFill>
                </a:rPr>
                <a:t>eg</a:t>
              </a:r>
              <a:r>
                <a:rPr lang="en-GB" sz="1050" dirty="0">
                  <a:solidFill>
                    <a:schemeClr val="tx1"/>
                  </a:solidFill>
                </a:rPr>
                <a:t> perfumes)</a:t>
              </a: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6B1CCDE2-105B-4CEF-8789-C3C5D26A6220}"/>
                </a:ext>
              </a:extLst>
            </p:cNvPr>
            <p:cNvSpPr/>
            <p:nvPr/>
          </p:nvSpPr>
          <p:spPr>
            <a:xfrm>
              <a:off x="3261160" y="4842507"/>
              <a:ext cx="1564305" cy="18916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>
                  <a:solidFill>
                    <a:schemeClr val="tx1"/>
                  </a:solidFill>
                </a:rPr>
                <a:t>Fuels</a:t>
              </a: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6B1CCDE2-105B-4CEF-8789-C3C5D26A6220}"/>
                </a:ext>
              </a:extLst>
            </p:cNvPr>
            <p:cNvSpPr/>
            <p:nvPr/>
          </p:nvSpPr>
          <p:spPr>
            <a:xfrm>
              <a:off x="3261160" y="5095443"/>
              <a:ext cx="1564305" cy="18916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>
                  <a:solidFill>
                    <a:schemeClr val="tx1"/>
                  </a:solidFill>
                </a:rPr>
                <a:t>Mouthwash</a:t>
              </a:r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6B1CCDE2-105B-4CEF-8789-C3C5D26A6220}"/>
                </a:ext>
              </a:extLst>
            </p:cNvPr>
            <p:cNvSpPr/>
            <p:nvPr/>
          </p:nvSpPr>
          <p:spPr>
            <a:xfrm>
              <a:off x="3261160" y="5336787"/>
              <a:ext cx="1564305" cy="18916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>
                  <a:solidFill>
                    <a:schemeClr val="tx1"/>
                  </a:solidFill>
                </a:rPr>
                <a:t>Alcoholic drinks</a:t>
              </a:r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13D0BBDB-7BD2-49F4-A671-0BF7A739FB9F}"/>
                </a:ext>
              </a:extLst>
            </p:cNvPr>
            <p:cNvSpPr/>
            <p:nvPr/>
          </p:nvSpPr>
          <p:spPr>
            <a:xfrm>
              <a:off x="2550674" y="5585918"/>
              <a:ext cx="1193629" cy="14304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/>
                <a:t>Made by:</a:t>
              </a:r>
            </a:p>
          </p:txBody>
        </p:sp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6B1CCDE2-105B-4CEF-8789-C3C5D26A6220}"/>
                </a:ext>
              </a:extLst>
            </p:cNvPr>
            <p:cNvSpPr/>
            <p:nvPr/>
          </p:nvSpPr>
          <p:spPr>
            <a:xfrm>
              <a:off x="2550674" y="5768448"/>
              <a:ext cx="2291828" cy="27042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>
                  <a:solidFill>
                    <a:schemeClr val="tx1"/>
                  </a:solidFill>
                </a:rPr>
                <a:t>Fermentations of sugar – using yeast at 35</a:t>
              </a:r>
              <a:r>
                <a:rPr lang="en-GB" sz="1050" baseline="30000" dirty="0">
                  <a:solidFill>
                    <a:schemeClr val="tx1"/>
                  </a:solidFill>
                </a:rPr>
                <a:t>o</a:t>
              </a:r>
              <a:r>
                <a:rPr lang="en-GB" sz="1050" dirty="0">
                  <a:solidFill>
                    <a:schemeClr val="tx1"/>
                  </a:solidFill>
                </a:rPr>
                <a:t>C</a:t>
              </a:r>
            </a:p>
          </p:txBody>
        </p:sp>
        <p:sp>
          <p:nvSpPr>
            <p:cNvPr id="5" name="Rectangle 4"/>
            <p:cNvSpPr/>
            <p:nvPr/>
          </p:nvSpPr>
          <p:spPr>
            <a:xfrm>
              <a:off x="2649509" y="6030269"/>
              <a:ext cx="2022545" cy="2539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50" dirty="0"/>
                <a:t> C</a:t>
              </a:r>
              <a:r>
                <a:rPr lang="en-GB" sz="1050" baseline="-25000" dirty="0"/>
                <a:t>6</a:t>
              </a:r>
              <a:r>
                <a:rPr lang="en-GB" sz="1050" dirty="0"/>
                <a:t>H</a:t>
              </a:r>
              <a:r>
                <a:rPr lang="en-GB" sz="1050" baseline="-25000" dirty="0"/>
                <a:t>12</a:t>
              </a:r>
              <a:r>
                <a:rPr lang="en-GB" sz="1050" dirty="0"/>
                <a:t>O</a:t>
              </a:r>
              <a:r>
                <a:rPr lang="en-GB" sz="1050" baseline="-25000" dirty="0"/>
                <a:t>6</a:t>
              </a:r>
              <a:r>
                <a:rPr lang="en-GB" sz="1050" dirty="0"/>
                <a:t>   </a:t>
              </a:r>
              <a:r>
                <a:rPr lang="en-GB" sz="1050" dirty="0">
                  <a:sym typeface="Wingdings" panose="05000000000000000000" pitchFamily="2" charset="2"/>
                </a:rPr>
                <a:t>      </a:t>
              </a:r>
              <a:r>
                <a:rPr lang="en-GB" sz="1050" dirty="0"/>
                <a:t> 2 C</a:t>
              </a:r>
              <a:r>
                <a:rPr lang="en-GB" sz="1050" baseline="-25000" dirty="0"/>
                <a:t>2</a:t>
              </a:r>
              <a:r>
                <a:rPr lang="en-GB" sz="1050" dirty="0"/>
                <a:t>H</a:t>
              </a:r>
              <a:r>
                <a:rPr lang="en-GB" sz="1050" baseline="-25000" dirty="0"/>
                <a:t>5</a:t>
              </a:r>
              <a:r>
                <a:rPr lang="en-GB" sz="1050" dirty="0"/>
                <a:t>OH   +  2CO</a:t>
              </a:r>
              <a:r>
                <a:rPr lang="en-GB" sz="1050" baseline="-25000" dirty="0"/>
                <a:t>2</a:t>
              </a:r>
              <a:endParaRPr lang="en-GB" sz="1050" dirty="0"/>
            </a:p>
          </p:txBody>
        </p:sp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6B1CCDE2-105B-4CEF-8789-C3C5D26A6220}"/>
                </a:ext>
              </a:extLst>
            </p:cNvPr>
            <p:cNvSpPr/>
            <p:nvPr/>
          </p:nvSpPr>
          <p:spPr>
            <a:xfrm>
              <a:off x="2567086" y="6343688"/>
              <a:ext cx="2291828" cy="27042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>
                  <a:solidFill>
                    <a:schemeClr val="tx1"/>
                  </a:solidFill>
                </a:rPr>
                <a:t>Or from alkenes</a:t>
              </a:r>
            </a:p>
          </p:txBody>
        </p:sp>
      </p:grpSp>
      <p:sp>
        <p:nvSpPr>
          <p:cNvPr id="6" name="Right Arrow 5"/>
          <p:cNvSpPr/>
          <p:nvPr/>
        </p:nvSpPr>
        <p:spPr>
          <a:xfrm rot="11761684">
            <a:off x="2037595" y="6075048"/>
            <a:ext cx="1453031" cy="307220"/>
          </a:xfrm>
          <a:prstGeom prst="righ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/>
          <p:cNvGrpSpPr/>
          <p:nvPr/>
        </p:nvGrpSpPr>
        <p:grpSpPr>
          <a:xfrm>
            <a:off x="6476487" y="816787"/>
            <a:ext cx="2941009" cy="5490346"/>
            <a:chOff x="4953706" y="207457"/>
            <a:chExt cx="2627251" cy="5318498"/>
          </a:xfrm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9B25FA74-160C-44D8-91EF-D6274CF7EE94}"/>
                </a:ext>
              </a:extLst>
            </p:cNvPr>
            <p:cNvSpPr/>
            <p:nvPr/>
          </p:nvSpPr>
          <p:spPr>
            <a:xfrm>
              <a:off x="5008451" y="603721"/>
              <a:ext cx="2180784" cy="246108"/>
            </a:xfrm>
            <a:prstGeom prst="rect">
              <a:avLst/>
            </a:prstGeom>
            <a:solidFill>
              <a:srgbClr val="D1CDDF"/>
            </a:solidFill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>
                  <a:solidFill>
                    <a:schemeClr val="tx1"/>
                  </a:solidFill>
                </a:rPr>
                <a:t>Functional group </a:t>
              </a:r>
              <a:r>
                <a:rPr lang="en-GB" sz="1050" b="1" dirty="0">
                  <a:solidFill>
                    <a:schemeClr val="tx1"/>
                  </a:solidFill>
                </a:rPr>
                <a:t>-COOH</a:t>
              </a: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AE5D3B47-E15A-404E-B56C-1E9AB7F11A7E}"/>
                </a:ext>
              </a:extLst>
            </p:cNvPr>
            <p:cNvSpPr/>
            <p:nvPr/>
          </p:nvSpPr>
          <p:spPr>
            <a:xfrm>
              <a:off x="5317027" y="299221"/>
              <a:ext cx="1584176" cy="229391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/>
                <a:t>2.4 Carboxylic Acids</a:t>
              </a: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4968788" y="207457"/>
              <a:ext cx="2372013" cy="5318498"/>
            </a:xfrm>
            <a:prstGeom prst="rect">
              <a:avLst/>
            </a:prstGeom>
            <a:noFill/>
            <a:ln cmpd="dbl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68" name="Picture 10" descr="http://www.macroevolution.net/images/ethanoic-acid.svg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40515" y="1265896"/>
              <a:ext cx="865513" cy="5539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6B1CCDE2-105B-4CEF-8789-C3C5D26A6220}"/>
                </a:ext>
              </a:extLst>
            </p:cNvPr>
            <p:cNvSpPr/>
            <p:nvPr/>
          </p:nvSpPr>
          <p:spPr>
            <a:xfrm>
              <a:off x="5762381" y="902155"/>
              <a:ext cx="1421022" cy="727482"/>
            </a:xfrm>
            <a:prstGeom prst="rect">
              <a:avLst/>
            </a:prstGeom>
            <a:solidFill>
              <a:srgbClr val="D1CDDF"/>
            </a:solidFill>
            <a:ln>
              <a:solidFill>
                <a:schemeClr val="accent6"/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en-GB" sz="900" dirty="0" err="1">
                  <a:solidFill>
                    <a:schemeClr val="tx1"/>
                  </a:solidFill>
                </a:rPr>
                <a:t>methanoic</a:t>
              </a:r>
              <a:r>
                <a:rPr lang="en-GB" sz="900" dirty="0">
                  <a:solidFill>
                    <a:schemeClr val="tx1"/>
                  </a:solidFill>
                </a:rPr>
                <a:t> acid, HCOOH</a:t>
              </a:r>
            </a:p>
            <a:p>
              <a:r>
                <a:rPr lang="en-GB" sz="900" dirty="0">
                  <a:solidFill>
                    <a:schemeClr val="tx1"/>
                  </a:solidFill>
                </a:rPr>
                <a:t>ethanoic acid, CH</a:t>
              </a:r>
              <a:r>
                <a:rPr lang="en-GB" sz="900" baseline="-25000" dirty="0">
                  <a:solidFill>
                    <a:schemeClr val="tx1"/>
                  </a:solidFill>
                </a:rPr>
                <a:t>3</a:t>
              </a:r>
              <a:r>
                <a:rPr lang="en-GB" sz="900" dirty="0">
                  <a:solidFill>
                    <a:schemeClr val="tx1"/>
                  </a:solidFill>
                </a:rPr>
                <a:t>COOH</a:t>
              </a:r>
            </a:p>
            <a:p>
              <a:r>
                <a:rPr lang="en-GB" sz="900" dirty="0" err="1">
                  <a:solidFill>
                    <a:schemeClr val="tx1"/>
                  </a:solidFill>
                </a:rPr>
                <a:t>propanoic</a:t>
              </a:r>
              <a:r>
                <a:rPr lang="en-GB" sz="900" dirty="0">
                  <a:solidFill>
                    <a:schemeClr val="tx1"/>
                  </a:solidFill>
                </a:rPr>
                <a:t> acid, C</a:t>
              </a:r>
              <a:r>
                <a:rPr lang="en-GB" sz="900" baseline="-25000" dirty="0">
                  <a:solidFill>
                    <a:schemeClr val="tx1"/>
                  </a:solidFill>
                </a:rPr>
                <a:t>2</a:t>
              </a:r>
              <a:r>
                <a:rPr lang="en-GB" sz="900" dirty="0">
                  <a:solidFill>
                    <a:schemeClr val="tx1"/>
                  </a:solidFill>
                </a:rPr>
                <a:t>H</a:t>
              </a:r>
              <a:r>
                <a:rPr lang="en-GB" sz="900" baseline="-25000" dirty="0">
                  <a:solidFill>
                    <a:schemeClr val="tx1"/>
                  </a:solidFill>
                </a:rPr>
                <a:t>5</a:t>
              </a:r>
              <a:r>
                <a:rPr lang="en-GB" sz="900" dirty="0">
                  <a:solidFill>
                    <a:schemeClr val="tx1"/>
                  </a:solidFill>
                </a:rPr>
                <a:t>COOH</a:t>
              </a:r>
            </a:p>
            <a:p>
              <a:r>
                <a:rPr lang="en-GB" sz="900" dirty="0" err="1">
                  <a:solidFill>
                    <a:schemeClr val="tx1"/>
                  </a:solidFill>
                </a:rPr>
                <a:t>butanoic</a:t>
              </a:r>
              <a:r>
                <a:rPr lang="en-GB" sz="900" dirty="0">
                  <a:solidFill>
                    <a:schemeClr val="tx1"/>
                  </a:solidFill>
                </a:rPr>
                <a:t> acid, C</a:t>
              </a:r>
              <a:r>
                <a:rPr lang="en-GB" sz="900" baseline="-25000" dirty="0">
                  <a:solidFill>
                    <a:schemeClr val="tx1"/>
                  </a:solidFill>
                </a:rPr>
                <a:t>3</a:t>
              </a:r>
              <a:r>
                <a:rPr lang="en-GB" sz="900" dirty="0">
                  <a:solidFill>
                    <a:schemeClr val="tx1"/>
                  </a:solidFill>
                </a:rPr>
                <a:t>H</a:t>
              </a:r>
              <a:r>
                <a:rPr lang="en-GB" sz="900" baseline="-25000" dirty="0">
                  <a:solidFill>
                    <a:schemeClr val="tx1"/>
                  </a:solidFill>
                </a:rPr>
                <a:t>7</a:t>
              </a:r>
              <a:r>
                <a:rPr lang="en-GB" sz="900" dirty="0">
                  <a:solidFill>
                    <a:schemeClr val="tx1"/>
                  </a:solidFill>
                </a:rPr>
                <a:t>COOH</a:t>
              </a:r>
            </a:p>
            <a:p>
              <a:endParaRPr lang="en-GB" sz="900" dirty="0">
                <a:solidFill>
                  <a:schemeClr val="tx1"/>
                </a:solidFill>
              </a:endParaRPr>
            </a:p>
          </p:txBody>
        </p: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9B25FA74-160C-44D8-91EF-D6274CF7EE94}"/>
                </a:ext>
              </a:extLst>
            </p:cNvPr>
            <p:cNvSpPr/>
            <p:nvPr/>
          </p:nvSpPr>
          <p:spPr>
            <a:xfrm>
              <a:off x="6084927" y="1681963"/>
              <a:ext cx="1028656" cy="187260"/>
            </a:xfrm>
            <a:prstGeom prst="rect">
              <a:avLst/>
            </a:prstGeom>
            <a:solidFill>
              <a:srgbClr val="D1CDDF"/>
            </a:solidFill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b="1" u="sng" dirty="0">
                  <a:solidFill>
                    <a:schemeClr val="tx1"/>
                  </a:solidFill>
                </a:rPr>
                <a:t>WEAK</a:t>
              </a:r>
              <a:r>
                <a:rPr lang="en-GB" sz="1050" dirty="0">
                  <a:solidFill>
                    <a:schemeClr val="tx1"/>
                  </a:solidFill>
                </a:rPr>
                <a:t> ACIDS</a:t>
              </a:r>
              <a:endParaRPr lang="en-GB" sz="1050" b="1" dirty="0">
                <a:solidFill>
                  <a:schemeClr val="tx1"/>
                </a:solidFill>
              </a:endParaRPr>
            </a:p>
          </p:txBody>
        </p: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9B25FA74-160C-44D8-91EF-D6274CF7EE94}"/>
                </a:ext>
              </a:extLst>
            </p:cNvPr>
            <p:cNvSpPr/>
            <p:nvPr/>
          </p:nvSpPr>
          <p:spPr>
            <a:xfrm>
              <a:off x="5042375" y="1939929"/>
              <a:ext cx="1028656" cy="187260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b="1" u="sng" dirty="0">
                  <a:solidFill>
                    <a:schemeClr val="bg1"/>
                  </a:solidFill>
                </a:rPr>
                <a:t>Reactions</a:t>
              </a:r>
              <a:endParaRPr lang="en-GB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9B25FA74-160C-44D8-91EF-D6274CF7EE94}"/>
                </a:ext>
              </a:extLst>
            </p:cNvPr>
            <p:cNvSpPr/>
            <p:nvPr/>
          </p:nvSpPr>
          <p:spPr>
            <a:xfrm>
              <a:off x="5045640" y="2179179"/>
              <a:ext cx="1028656" cy="187260"/>
            </a:xfrm>
            <a:prstGeom prst="rect">
              <a:avLst/>
            </a:prstGeom>
            <a:solidFill>
              <a:srgbClr val="D1CDDF"/>
            </a:solidFill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>
                  <a:solidFill>
                    <a:schemeClr val="tx1"/>
                  </a:solidFill>
                </a:rPr>
                <a:t>As all ACIDS</a:t>
              </a:r>
              <a:endParaRPr lang="en-GB" sz="1050" b="1" dirty="0">
                <a:solidFill>
                  <a:schemeClr val="tx1"/>
                </a:solidFill>
              </a:endParaRPr>
            </a:p>
          </p:txBody>
        </p: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9B25FA74-160C-44D8-91EF-D6274CF7EE94}"/>
                </a:ext>
              </a:extLst>
            </p:cNvPr>
            <p:cNvSpPr/>
            <p:nvPr/>
          </p:nvSpPr>
          <p:spPr>
            <a:xfrm>
              <a:off x="5584515" y="2407428"/>
              <a:ext cx="1711762" cy="582173"/>
            </a:xfrm>
            <a:prstGeom prst="rect">
              <a:avLst/>
            </a:prstGeom>
            <a:solidFill>
              <a:srgbClr val="D1CDDF"/>
            </a:solidFill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>
                  <a:solidFill>
                    <a:schemeClr val="tx1"/>
                  </a:solidFill>
                </a:rPr>
                <a:t>e.g. react with carbonates to form a salt, carbon dioxide and water</a:t>
              </a:r>
              <a:endParaRPr lang="en-GB" sz="1050" b="1" dirty="0">
                <a:solidFill>
                  <a:schemeClr val="tx1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4953706" y="3061959"/>
              <a:ext cx="2627251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00" dirty="0"/>
                <a:t>2CH</a:t>
              </a:r>
              <a:r>
                <a:rPr lang="en-GB" sz="1000" baseline="-25000" dirty="0"/>
                <a:t>3</a:t>
              </a:r>
              <a:r>
                <a:rPr lang="en-GB" sz="1000" dirty="0"/>
                <a:t>COOH + Na</a:t>
              </a:r>
              <a:r>
                <a:rPr lang="en-GB" sz="1000" baseline="-25000" dirty="0"/>
                <a:t>2</a:t>
              </a:r>
              <a:r>
                <a:rPr lang="en-GB" sz="1000" dirty="0"/>
                <a:t>CO</a:t>
              </a:r>
              <a:r>
                <a:rPr lang="en-GB" sz="1000" baseline="-25000" dirty="0"/>
                <a:t>3</a:t>
              </a:r>
              <a:r>
                <a:rPr lang="en-GB" sz="1000" dirty="0"/>
                <a:t>   </a:t>
              </a:r>
              <a:r>
                <a:rPr lang="en-GB" sz="1000" dirty="0">
                  <a:sym typeface="Wingdings" panose="05000000000000000000" pitchFamily="2" charset="2"/>
                </a:rPr>
                <a:t></a:t>
              </a:r>
              <a:r>
                <a:rPr lang="en-GB" sz="1000" dirty="0"/>
                <a:t>  </a:t>
              </a:r>
            </a:p>
            <a:p>
              <a:r>
                <a:rPr lang="en-GB" sz="1000" dirty="0"/>
                <a:t>	  2CH</a:t>
              </a:r>
              <a:r>
                <a:rPr lang="en-GB" sz="1000" baseline="-25000" dirty="0"/>
                <a:t>3</a:t>
              </a:r>
              <a:r>
                <a:rPr lang="en-GB" sz="1000" dirty="0"/>
                <a:t>COONa + CO</a:t>
              </a:r>
              <a:r>
                <a:rPr lang="en-GB" sz="1000" baseline="-25000" dirty="0"/>
                <a:t>2</a:t>
              </a:r>
              <a:r>
                <a:rPr lang="en-GB" sz="1000" dirty="0"/>
                <a:t> + H</a:t>
              </a:r>
              <a:r>
                <a:rPr lang="en-GB" sz="1000" baseline="-25000" dirty="0"/>
                <a:t>2</a:t>
              </a:r>
              <a:r>
                <a:rPr lang="en-GB" sz="1000" dirty="0"/>
                <a:t>O</a:t>
              </a:r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9B25FA74-160C-44D8-91EF-D6274CF7EE94}"/>
                </a:ext>
              </a:extLst>
            </p:cNvPr>
            <p:cNvSpPr/>
            <p:nvPr/>
          </p:nvSpPr>
          <p:spPr>
            <a:xfrm>
              <a:off x="5025378" y="3434176"/>
              <a:ext cx="1028656" cy="187260"/>
            </a:xfrm>
            <a:prstGeom prst="rect">
              <a:avLst/>
            </a:prstGeom>
            <a:solidFill>
              <a:srgbClr val="D1CDDF"/>
            </a:solidFill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>
                  <a:solidFill>
                    <a:schemeClr val="tx1"/>
                  </a:solidFill>
                </a:rPr>
                <a:t>Water</a:t>
              </a:r>
              <a:endParaRPr lang="en-GB" sz="1050" b="1" dirty="0">
                <a:solidFill>
                  <a:schemeClr val="tx1"/>
                </a:solidFill>
              </a:endParaRPr>
            </a:p>
          </p:txBody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9B25FA74-160C-44D8-91EF-D6274CF7EE94}"/>
                </a:ext>
              </a:extLst>
            </p:cNvPr>
            <p:cNvSpPr/>
            <p:nvPr/>
          </p:nvSpPr>
          <p:spPr>
            <a:xfrm>
              <a:off x="5649507" y="3655887"/>
              <a:ext cx="1646770" cy="337768"/>
            </a:xfrm>
            <a:prstGeom prst="rect">
              <a:avLst/>
            </a:prstGeom>
            <a:solidFill>
              <a:srgbClr val="D1CDDF"/>
            </a:solidFill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>
                  <a:solidFill>
                    <a:schemeClr val="tx1"/>
                  </a:solidFill>
                </a:rPr>
                <a:t>Dissolve to form acids with pH around 4.0</a:t>
              </a:r>
              <a:endParaRPr lang="en-GB" sz="1050" b="1" dirty="0">
                <a:solidFill>
                  <a:schemeClr val="tx1"/>
                </a:solidFill>
              </a:endParaRPr>
            </a:p>
          </p:txBody>
        </p:sp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9B25FA74-160C-44D8-91EF-D6274CF7EE94}"/>
                </a:ext>
              </a:extLst>
            </p:cNvPr>
            <p:cNvSpPr/>
            <p:nvPr/>
          </p:nvSpPr>
          <p:spPr>
            <a:xfrm>
              <a:off x="5040515" y="4059584"/>
              <a:ext cx="1028656" cy="187260"/>
            </a:xfrm>
            <a:prstGeom prst="rect">
              <a:avLst/>
            </a:prstGeom>
            <a:solidFill>
              <a:srgbClr val="D1CDDF"/>
            </a:solidFill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 err="1">
                  <a:solidFill>
                    <a:schemeClr val="tx1"/>
                  </a:solidFill>
                </a:rPr>
                <a:t>Acohols</a:t>
              </a:r>
              <a:endParaRPr lang="en-GB" sz="1050" b="1" dirty="0">
                <a:solidFill>
                  <a:schemeClr val="tx1"/>
                </a:solidFill>
              </a:endParaRPr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9B25FA74-160C-44D8-91EF-D6274CF7EE94}"/>
                </a:ext>
              </a:extLst>
            </p:cNvPr>
            <p:cNvSpPr/>
            <p:nvPr/>
          </p:nvSpPr>
          <p:spPr>
            <a:xfrm>
              <a:off x="5660102" y="4297079"/>
              <a:ext cx="1646770" cy="250121"/>
            </a:xfrm>
            <a:prstGeom prst="rect">
              <a:avLst/>
            </a:prstGeom>
            <a:solidFill>
              <a:srgbClr val="D1CDDF"/>
            </a:solidFill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>
                  <a:solidFill>
                    <a:schemeClr val="tx1"/>
                  </a:solidFill>
                </a:rPr>
                <a:t>React to make esters</a:t>
              </a:r>
              <a:endParaRPr lang="en-GB" sz="1050" b="1" dirty="0">
                <a:solidFill>
                  <a:schemeClr val="tx1"/>
                </a:solidFill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4996034" y="4989518"/>
              <a:ext cx="228782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00" dirty="0"/>
                <a:t>CH</a:t>
              </a:r>
              <a:r>
                <a:rPr lang="en-GB" sz="1000" baseline="-25000" dirty="0"/>
                <a:t>3</a:t>
              </a:r>
              <a:r>
                <a:rPr lang="en-GB" sz="1000" dirty="0"/>
                <a:t>COOH   +  C</a:t>
              </a:r>
              <a:r>
                <a:rPr lang="en-GB" sz="1000" baseline="-25000" dirty="0"/>
                <a:t>2</a:t>
              </a:r>
              <a:r>
                <a:rPr lang="en-GB" sz="1000" dirty="0"/>
                <a:t>H</a:t>
              </a:r>
              <a:r>
                <a:rPr lang="en-GB" sz="1000" baseline="-25000" dirty="0"/>
                <a:t>5</a:t>
              </a:r>
              <a:r>
                <a:rPr lang="en-GB" sz="1000" dirty="0"/>
                <a:t>OH             		</a:t>
              </a:r>
              <a:r>
                <a:rPr lang="en-GB" sz="1000" dirty="0">
                  <a:sym typeface="Wingdings" panose="05000000000000000000" pitchFamily="2" charset="2"/>
                </a:rPr>
                <a:t> </a:t>
              </a:r>
              <a:r>
                <a:rPr lang="en-GB" sz="1000" dirty="0"/>
                <a:t>CH</a:t>
              </a:r>
              <a:r>
                <a:rPr lang="en-GB" sz="1000" baseline="-25000" dirty="0"/>
                <a:t>3</a:t>
              </a:r>
              <a:r>
                <a:rPr lang="en-GB" sz="1000" dirty="0"/>
                <a:t>COOC</a:t>
              </a:r>
              <a:r>
                <a:rPr lang="en-GB" sz="1000" baseline="-25000" dirty="0"/>
                <a:t>2</a:t>
              </a:r>
              <a:r>
                <a:rPr lang="en-GB" sz="1000" dirty="0"/>
                <a:t>H</a:t>
              </a:r>
              <a:r>
                <a:rPr lang="en-GB" sz="1000" baseline="-25000" dirty="0"/>
                <a:t>5</a:t>
              </a:r>
              <a:r>
                <a:rPr lang="en-GB" sz="1000" dirty="0"/>
                <a:t>  + H</a:t>
              </a:r>
              <a:r>
                <a:rPr lang="en-GB" sz="1000" baseline="-25000" dirty="0"/>
                <a:t>2</a:t>
              </a:r>
              <a:r>
                <a:rPr lang="en-GB" sz="1000" dirty="0"/>
                <a:t>O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4975821" y="4547200"/>
              <a:ext cx="2259685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00" dirty="0"/>
                <a:t>Ethanoic acid + ethanol             </a:t>
              </a:r>
            </a:p>
            <a:p>
              <a:r>
                <a:rPr lang="en-GB" sz="1000" dirty="0">
                  <a:sym typeface="Wingdings" panose="05000000000000000000" pitchFamily="2" charset="2"/>
                </a:rPr>
                <a:t>                       </a:t>
              </a:r>
              <a:r>
                <a:rPr lang="en-GB" sz="1000" dirty="0"/>
                <a:t> ethyl ethanoate + water</a:t>
              </a:r>
            </a:p>
          </p:txBody>
        </p:sp>
      </p:grpSp>
      <p:pic>
        <p:nvPicPr>
          <p:cNvPr id="71" name="Picture 70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550" y="76534"/>
            <a:ext cx="688881" cy="7081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259594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2390857"/>
              </p:ext>
            </p:extLst>
          </p:nvPr>
        </p:nvGraphicFramePr>
        <p:xfrm>
          <a:off x="128464" y="764704"/>
          <a:ext cx="4680520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9204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311316">
                  <a:extLst>
                    <a:ext uri="{9D8B030D-6E8A-4147-A177-3AD203B41FA5}">
                      <a16:colId xmlns:a16="http://schemas.microsoft.com/office/drawing/2014/main" val="1085467855"/>
                    </a:ext>
                  </a:extLst>
                </a:gridCol>
              </a:tblGrid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Explain how alkenes differ from alkanes?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2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Name and give the formulae of the first 4 alkenes?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0776550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3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the product of reacting </a:t>
                      </a:r>
                      <a:r>
                        <a:rPr lang="en-GB" sz="900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Ethene</a:t>
                      </a: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with phosphoric acid?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747754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4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the functional group of an alcohol?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7782503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5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Name the first four alcohols?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927446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6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Give three uses of alcohols?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/>
                        <a:t>7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are the reagents and conditions for producing ethanol by fermentation?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88911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8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the functional group of a carboxylic acid?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1947932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9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are the products of reacting a carboxylic acid with a metal carbonate?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1442712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10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How are esters made?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7225577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3258268"/>
              </p:ext>
            </p:extLst>
          </p:nvPr>
        </p:nvGraphicFramePr>
        <p:xfrm>
          <a:off x="128464" y="3429000"/>
          <a:ext cx="4680520" cy="2833039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98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99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064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Hydrocarbon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molecule made of hydrogen and carbon atoms only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7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Homologous Series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/>
                        <a:t>a group of organic chemicals with  similar chemical properties and the same general formula.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54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Alcohols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homologous series with the functional group –OH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03977472"/>
                  </a:ext>
                </a:extLst>
              </a:tr>
              <a:tr h="2633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General formula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This shows the number of atoms of each element in a substance which has  ‘n’ carbon atoms.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47289434"/>
                  </a:ext>
                </a:extLst>
              </a:tr>
              <a:tr h="127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Saturated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Molecule containing no double bonds.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7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Unsaturated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Molecule containing double bond(s).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Cracking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process of using heat to turn large hydrocarbons into smaller, more useful molecules.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05732153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Alkenes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group of unsaturated hydrocarbons, with the general formula C</a:t>
                      </a:r>
                      <a:r>
                        <a:rPr lang="en-GB" sz="900" baseline="-250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</a:t>
                      </a:r>
                      <a:r>
                        <a:rPr lang="en-GB" sz="9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en-GB" sz="900" baseline="-250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2n</a:t>
                      </a:r>
                      <a:endParaRPr lang="en-GB" sz="9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82158288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Unsaturated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When hydrocarbons like alkenes have a double bond and so have the potential to bond with extra hydrogen atoms.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84075248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Bromine water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Used to test for alkenes – turns from orange to colourless.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88704257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Polymers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long molecule made of lots of monomers joined together.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28657590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Carboxylic Acid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homologous series containing</a:t>
                      </a:r>
                      <a:r>
                        <a:rPr lang="en-GB" sz="900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the functional group – COOH</a:t>
                      </a: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46155620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Esters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homologous series containing</a:t>
                      </a:r>
                      <a:r>
                        <a:rPr lang="en-GB" sz="900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the functional group –COO- </a:t>
                      </a: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made by</a:t>
                      </a:r>
                      <a:r>
                        <a:rPr lang="en-GB" sz="900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reacting an alcohol and a carboxylic acid</a:t>
                      </a: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91314069"/>
                  </a:ext>
                </a:extLst>
              </a:tr>
            </a:tbl>
          </a:graphicData>
        </a:graphic>
      </p:graphicFrame>
      <p:sp>
        <p:nvSpPr>
          <p:cNvPr id="6" name="TextBox 1">
            <a:extLst>
              <a:ext uri="{FF2B5EF4-FFF2-40B4-BE49-F238E27FC236}">
                <a16:creationId xmlns:a16="http://schemas.microsoft.com/office/drawing/2014/main" id="{1123AA86-2D30-485A-B03D-1C3BEDF39816}"/>
              </a:ext>
            </a:extLst>
          </p:cNvPr>
          <p:cNvSpPr txBox="1"/>
          <p:nvPr/>
        </p:nvSpPr>
        <p:spPr>
          <a:xfrm>
            <a:off x="5092718" y="1186648"/>
            <a:ext cx="45365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Watch the video at </a:t>
            </a:r>
            <a:r>
              <a:rPr lang="en-GB" dirty="0">
                <a:hlinkClick r:id="rId2"/>
              </a:rPr>
              <a:t>https://www.youtube.com/watch?v=ED9EU3FfzyU</a:t>
            </a:r>
            <a:r>
              <a:rPr lang="en-GB" dirty="0"/>
              <a:t> . What would be produced if propanoic acid reacted with (a) magnesium; (b) sodium carbonate;(c) methanol?</a:t>
            </a:r>
          </a:p>
          <a:p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EB9AF79-E982-4AB1-8D47-6BD747E9F7BE}"/>
              </a:ext>
            </a:extLst>
          </p:cNvPr>
          <p:cNvSpPr/>
          <p:nvPr/>
        </p:nvSpPr>
        <p:spPr>
          <a:xfrm>
            <a:off x="5092718" y="1282153"/>
            <a:ext cx="4536504" cy="144785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E0BDB39-CC02-49AA-849F-D0DF1BD19E29}"/>
              </a:ext>
            </a:extLst>
          </p:cNvPr>
          <p:cNvSpPr/>
          <p:nvPr/>
        </p:nvSpPr>
        <p:spPr>
          <a:xfrm>
            <a:off x="5080302" y="2869812"/>
            <a:ext cx="4536504" cy="144785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579AC95-2729-4F56-BA66-F9C30A2E586C}"/>
              </a:ext>
            </a:extLst>
          </p:cNvPr>
          <p:cNvSpPr/>
          <p:nvPr/>
        </p:nvSpPr>
        <p:spPr>
          <a:xfrm>
            <a:off x="5089258" y="2848877"/>
            <a:ext cx="4248472" cy="147732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Follow this link to more notes and questions</a:t>
            </a:r>
          </a:p>
          <a:p>
            <a:r>
              <a:rPr lang="en-GB" dirty="0">
                <a:hlinkClick r:id="rId3"/>
              </a:rPr>
              <a:t>AQA GCSE Chemistry Topic 7: Organic Chemistry Revision - PMT (physicsandmathstutor.com)</a:t>
            </a:r>
            <a:endParaRPr lang="en-GB" dirty="0">
              <a:hlinkClick r:id="rId4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CFDFC43-35A4-4875-AE56-BAEDB93D565A}"/>
              </a:ext>
            </a:extLst>
          </p:cNvPr>
          <p:cNvSpPr/>
          <p:nvPr/>
        </p:nvSpPr>
        <p:spPr>
          <a:xfrm>
            <a:off x="6171989" y="769563"/>
            <a:ext cx="2233945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u="sng" dirty="0"/>
              <a:t>Stretch and Challenge</a:t>
            </a:r>
          </a:p>
        </p:txBody>
      </p:sp>
    </p:spTree>
    <p:extLst>
      <p:ext uri="{BB962C8B-B14F-4D97-AF65-F5344CB8AC3E}">
        <p14:creationId xmlns:p14="http://schemas.microsoft.com/office/powerpoint/2010/main" val="477232083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IXL Sci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FF99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IXL Sci" id="{2CFE4A30-D880-BA4E-B779-8E17F61ECAC9}" vid="{3D4DF9ED-AD7F-6943-859C-106C4E33968D}"/>
    </a:ext>
  </a:ext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30853</TotalTime>
  <Words>666</Words>
  <Application>Microsoft Office PowerPoint</Application>
  <PresentationFormat>A4 Paper (210x297 mm)</PresentationFormat>
  <Paragraphs>121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12" baseType="lpstr">
      <vt:lpstr>Arial</vt:lpstr>
      <vt:lpstr>Calibri</vt:lpstr>
      <vt:lpstr>Calibri Light</vt:lpstr>
      <vt:lpstr>Gill Sans</vt:lpstr>
      <vt:lpstr>News Gothic MT</vt:lpstr>
      <vt:lpstr>Times New Roman</vt:lpstr>
      <vt:lpstr>Wingdings</vt:lpstr>
      <vt:lpstr>Custom Design</vt:lpstr>
      <vt:lpstr>PIXL Sci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zarina shaffi</dc:creator>
  <cp:lastModifiedBy>Dr R Berry (St Ambrose College)</cp:lastModifiedBy>
  <cp:revision>318</cp:revision>
  <cp:lastPrinted>2017-10-27T15:58:48Z</cp:lastPrinted>
  <dcterms:created xsi:type="dcterms:W3CDTF">2016-03-05T09:38:04Z</dcterms:created>
  <dcterms:modified xsi:type="dcterms:W3CDTF">2021-11-30T15:38:44Z</dcterms:modified>
</cp:coreProperties>
</file>