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 id="257" r:id="rId6"/>
  </p:sldIdLst>
  <p:sldSz cx="6858000" cy="9906000" type="A4"/>
  <p:notesSz cx="6794500" cy="9931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1"/>
    <p:restoredTop sz="95906" autoAdjust="0"/>
  </p:normalViewPr>
  <p:slideViewPr>
    <p:cSldViewPr snapToGrid="0">
      <p:cViewPr varScale="1">
        <p:scale>
          <a:sx n="46" d="100"/>
          <a:sy n="46" d="100"/>
        </p:scale>
        <p:origin x="153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342773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14212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1408663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843388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2673957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75721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274145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2"/>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225110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2"/>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642558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465790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0C1B557-13D7-854E-9166-406B5DEDA16E}" type="datetimeFigureOut">
              <a:rPr lang="en-GB" smtClean="0"/>
              <a:t>01/07/2025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3588E95-DEC4-C04A-BEE4-8241FC40FB19}" type="slidenum">
              <a:rPr lang="en-GB" smtClean="0"/>
              <a:t>‹#›</a:t>
            </a:fld>
            <a:endParaRPr lang="en-GB" dirty="0"/>
          </a:p>
        </p:txBody>
      </p:sp>
    </p:spTree>
    <p:extLst>
      <p:ext uri="{BB962C8B-B14F-4D97-AF65-F5344CB8AC3E}">
        <p14:creationId xmlns:p14="http://schemas.microsoft.com/office/powerpoint/2010/main" val="3561169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7"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90C1B557-13D7-854E-9166-406B5DEDA16E}" type="datetimeFigureOut">
              <a:rPr lang="en-GB" smtClean="0"/>
              <a:t>01/07/2025</a:t>
            </a:fld>
            <a:endParaRPr lang="en-GB"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23588E95-DEC4-C04A-BEE4-8241FC40FB19}" type="slidenum">
              <a:rPr lang="en-GB" smtClean="0"/>
              <a:t>‹#›</a:t>
            </a:fld>
            <a:endParaRPr lang="en-GB" dirty="0"/>
          </a:p>
        </p:txBody>
      </p:sp>
    </p:spTree>
    <p:extLst>
      <p:ext uri="{BB962C8B-B14F-4D97-AF65-F5344CB8AC3E}">
        <p14:creationId xmlns:p14="http://schemas.microsoft.com/office/powerpoint/2010/main" val="40245326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C3A8-AC6D-1978-3953-5BA3EBFC8E2D}"/>
              </a:ext>
            </a:extLst>
          </p:cNvPr>
          <p:cNvSpPr>
            <a:spLocks noGrp="1"/>
          </p:cNvSpPr>
          <p:nvPr>
            <p:ph type="ctrTitle"/>
          </p:nvPr>
        </p:nvSpPr>
        <p:spPr>
          <a:xfrm>
            <a:off x="514350" y="-87086"/>
            <a:ext cx="5829300" cy="548747"/>
          </a:xfrm>
        </p:spPr>
        <p:txBody>
          <a:bodyPr>
            <a:normAutofit/>
          </a:bodyPr>
          <a:lstStyle/>
          <a:p>
            <a:pPr algn="l"/>
            <a:r>
              <a:rPr lang="en-GB" sz="1400" b="1" u="sng" dirty="0"/>
              <a:t>Year 8 History Unit 4 Why did Nazi Germany defeated in World War Two</a:t>
            </a:r>
          </a:p>
        </p:txBody>
      </p:sp>
      <p:sp>
        <p:nvSpPr>
          <p:cNvPr id="6" name="Rounded Rectangle 5">
            <a:extLst>
              <a:ext uri="{FF2B5EF4-FFF2-40B4-BE49-F238E27FC236}">
                <a16:creationId xmlns:a16="http://schemas.microsoft.com/office/drawing/2014/main" id="{AF9AD1E0-0493-7008-4F51-0B952743C243}"/>
              </a:ext>
            </a:extLst>
          </p:cNvPr>
          <p:cNvSpPr/>
          <p:nvPr/>
        </p:nvSpPr>
        <p:spPr>
          <a:xfrm>
            <a:off x="4293904" y="461661"/>
            <a:ext cx="2374899" cy="1495910"/>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r>
              <a:rPr lang="en-GB" sz="1050" b="1" u="sng" dirty="0">
                <a:solidFill>
                  <a:schemeClr val="tx1"/>
                </a:solidFill>
              </a:rPr>
              <a:t>Key Topics</a:t>
            </a:r>
          </a:p>
          <a:p>
            <a:pPr marL="342900" indent="-342900">
              <a:buAutoNum type="arabicParenR"/>
            </a:pPr>
            <a:r>
              <a:rPr lang="en-GB" sz="1050" dirty="0">
                <a:solidFill>
                  <a:schemeClr val="tx1"/>
                </a:solidFill>
              </a:rPr>
              <a:t>Blitzkrieg</a:t>
            </a:r>
          </a:p>
          <a:p>
            <a:pPr marL="342900" indent="-342900">
              <a:buAutoNum type="arabicParenR"/>
            </a:pPr>
            <a:r>
              <a:rPr lang="en-GB" sz="1050" dirty="0">
                <a:solidFill>
                  <a:schemeClr val="tx1"/>
                </a:solidFill>
              </a:rPr>
              <a:t>Dunkirk</a:t>
            </a:r>
          </a:p>
          <a:p>
            <a:pPr marL="342900" indent="-342900">
              <a:buAutoNum type="arabicParenR"/>
            </a:pPr>
            <a:r>
              <a:rPr lang="en-GB" sz="1050" dirty="0">
                <a:solidFill>
                  <a:schemeClr val="tx1"/>
                </a:solidFill>
              </a:rPr>
              <a:t>Battle of Britain .</a:t>
            </a:r>
          </a:p>
          <a:p>
            <a:pPr marL="342900" indent="-342900">
              <a:buAutoNum type="arabicParenR"/>
            </a:pPr>
            <a:r>
              <a:rPr lang="en-GB" sz="1050" dirty="0">
                <a:solidFill>
                  <a:schemeClr val="tx1"/>
                </a:solidFill>
              </a:rPr>
              <a:t>The Soviet Union</a:t>
            </a:r>
          </a:p>
          <a:p>
            <a:pPr marL="342900" indent="-342900">
              <a:buAutoNum type="arabicParenR"/>
            </a:pPr>
            <a:r>
              <a:rPr lang="en-GB" sz="1050" dirty="0">
                <a:solidFill>
                  <a:schemeClr val="tx1"/>
                </a:solidFill>
              </a:rPr>
              <a:t>American Entry</a:t>
            </a:r>
          </a:p>
          <a:p>
            <a:pPr marL="342900" indent="-342900">
              <a:buAutoNum type="arabicParenR"/>
            </a:pPr>
            <a:r>
              <a:rPr lang="en-GB" sz="1050" dirty="0">
                <a:solidFill>
                  <a:schemeClr val="tx1"/>
                </a:solidFill>
              </a:rPr>
              <a:t>D Day.</a:t>
            </a:r>
          </a:p>
          <a:p>
            <a:r>
              <a:rPr lang="en-GB" sz="1050" dirty="0">
                <a:solidFill>
                  <a:schemeClr val="tx1"/>
                </a:solidFill>
              </a:rPr>
              <a:t>7)          Dresden </a:t>
            </a:r>
          </a:p>
          <a:p>
            <a:pPr marL="228600" indent="-228600">
              <a:buAutoNum type="arabicParenR" startAt="6"/>
            </a:pPr>
            <a:endParaRPr lang="en-GB" sz="1000" dirty="0">
              <a:solidFill>
                <a:schemeClr val="tx1"/>
              </a:solidFill>
            </a:endParaRPr>
          </a:p>
        </p:txBody>
      </p:sp>
      <p:sp>
        <p:nvSpPr>
          <p:cNvPr id="9" name="Rounded Rectangle 8">
            <a:extLst>
              <a:ext uri="{FF2B5EF4-FFF2-40B4-BE49-F238E27FC236}">
                <a16:creationId xmlns:a16="http://schemas.microsoft.com/office/drawing/2014/main" id="{804931FF-4E2E-18F3-803C-82F509C7C000}"/>
              </a:ext>
            </a:extLst>
          </p:cNvPr>
          <p:cNvSpPr/>
          <p:nvPr/>
        </p:nvSpPr>
        <p:spPr>
          <a:xfrm>
            <a:off x="257580" y="8088384"/>
            <a:ext cx="6342840" cy="1226106"/>
          </a:xfrm>
          <a:prstGeom prst="roundRect">
            <a:avLst>
              <a:gd name="adj" fmla="val 8508"/>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spAutoFit/>
          </a:bodyPr>
          <a:lstStyle/>
          <a:p>
            <a:r>
              <a:rPr lang="en-GB" sz="1000" b="1" u="sng" dirty="0">
                <a:solidFill>
                  <a:schemeClr val="tx1"/>
                </a:solidFill>
              </a:rPr>
              <a:t>Assessment – </a:t>
            </a:r>
            <a:r>
              <a:rPr lang="en-GB" sz="1000" b="1" dirty="0">
                <a:solidFill>
                  <a:schemeClr val="tx1"/>
                </a:solidFill>
              </a:rPr>
              <a:t>Source interpretation exercise . Kill Skill: Interpretation. </a:t>
            </a:r>
          </a:p>
          <a:p>
            <a:r>
              <a:rPr lang="en-GB" sz="1000" b="1" dirty="0">
                <a:solidFill>
                  <a:schemeClr val="tx1"/>
                </a:solidFill>
              </a:rPr>
              <a:t>Possible tasks </a:t>
            </a:r>
          </a:p>
          <a:p>
            <a:r>
              <a:rPr lang="en-GB" sz="1000" b="1" dirty="0">
                <a:solidFill>
                  <a:schemeClr val="tx1"/>
                </a:solidFill>
              </a:rPr>
              <a:t>- </a:t>
            </a:r>
            <a:r>
              <a:rPr lang="en-GB" sz="1000" dirty="0">
                <a:solidFill>
                  <a:schemeClr val="tx1"/>
                </a:solidFill>
              </a:rPr>
              <a:t>Research into the life of Heinz Guderian (The German General responsible for developing Blitzkrieg) Write an obituary on his life. Create an interview with him about his reasons for developing the idea.</a:t>
            </a:r>
            <a:endParaRPr lang="en-GB" sz="1000" b="1" dirty="0">
              <a:solidFill>
                <a:schemeClr val="tx1"/>
              </a:solidFill>
            </a:endParaRPr>
          </a:p>
          <a:p>
            <a:pPr marL="171450" indent="-171450">
              <a:buFontTx/>
              <a:buChar char="-"/>
            </a:pPr>
            <a:r>
              <a:rPr lang="en-GB" sz="1000" dirty="0">
                <a:solidFill>
                  <a:schemeClr val="tx1"/>
                </a:solidFill>
              </a:rPr>
              <a:t>Research into Bletchley Park and its links to the Dunkirk evacuation.</a:t>
            </a:r>
          </a:p>
          <a:p>
            <a:pPr marL="171450" indent="-171450">
              <a:buFontTx/>
              <a:buChar char="-"/>
            </a:pPr>
            <a:r>
              <a:rPr lang="en-GB" sz="1000" dirty="0">
                <a:solidFill>
                  <a:schemeClr val="tx1"/>
                </a:solidFill>
              </a:rPr>
              <a:t>Create a new PS5 game based on the Battle of Britain. </a:t>
            </a:r>
          </a:p>
          <a:p>
            <a:pPr marL="171450" indent="-171450">
              <a:buFontTx/>
              <a:buChar char="-"/>
            </a:pPr>
            <a:r>
              <a:rPr lang="en-GB" sz="1000" dirty="0">
                <a:solidFill>
                  <a:schemeClr val="tx1"/>
                </a:solidFill>
              </a:rPr>
              <a:t>Create a mind map on the weapons and technology used in D Day. </a:t>
            </a:r>
          </a:p>
        </p:txBody>
      </p:sp>
      <p:sp>
        <p:nvSpPr>
          <p:cNvPr id="11" name="Rounded Rectangle 10">
            <a:extLst>
              <a:ext uri="{FF2B5EF4-FFF2-40B4-BE49-F238E27FC236}">
                <a16:creationId xmlns:a16="http://schemas.microsoft.com/office/drawing/2014/main" id="{08E6856A-7FFB-EF25-2C9F-1CC140FBCD50}"/>
              </a:ext>
            </a:extLst>
          </p:cNvPr>
          <p:cNvSpPr/>
          <p:nvPr/>
        </p:nvSpPr>
        <p:spPr>
          <a:xfrm>
            <a:off x="198317" y="461661"/>
            <a:ext cx="4033035" cy="1506795"/>
          </a:xfrm>
          <a:prstGeom prst="round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r>
              <a:rPr lang="en-GB" sz="1050" b="1" u="sng" dirty="0">
                <a:solidFill>
                  <a:schemeClr val="tx1"/>
                </a:solidFill>
              </a:rPr>
              <a:t>Key Questions </a:t>
            </a:r>
            <a:endParaRPr lang="en-GB" sz="1200" b="1" u="sng" dirty="0">
              <a:solidFill>
                <a:schemeClr val="tx1"/>
              </a:solidFill>
            </a:endParaRPr>
          </a:p>
          <a:p>
            <a:pPr marL="228600" indent="-228600">
              <a:buAutoNum type="arabicParenR"/>
            </a:pPr>
            <a:r>
              <a:rPr lang="en-GB" sz="900" dirty="0">
                <a:solidFill>
                  <a:schemeClr val="tx1"/>
                </a:solidFill>
              </a:rPr>
              <a:t>Why did it only take a year for the majority of Europe to fall to the Nazis ?</a:t>
            </a:r>
          </a:p>
          <a:p>
            <a:pPr marL="228600" indent="-228600">
              <a:buAutoNum type="arabicParenR"/>
            </a:pPr>
            <a:r>
              <a:rPr lang="en-GB" sz="900" dirty="0">
                <a:solidFill>
                  <a:schemeClr val="tx1"/>
                </a:solidFill>
              </a:rPr>
              <a:t>How Should the miracle of Dunkirk be remembered.?</a:t>
            </a:r>
          </a:p>
          <a:p>
            <a:pPr marL="228600" indent="-228600">
              <a:buAutoNum type="arabicParenR"/>
            </a:pPr>
            <a:r>
              <a:rPr lang="en-GB" sz="900" dirty="0">
                <a:solidFill>
                  <a:schemeClr val="tx1"/>
                </a:solidFill>
              </a:rPr>
              <a:t>Why  was ‘so much, owed by so  many, to  so few’? </a:t>
            </a:r>
          </a:p>
          <a:p>
            <a:pPr marL="228600" indent="-228600">
              <a:buAutoNum type="arabicParenR"/>
            </a:pPr>
            <a:r>
              <a:rPr lang="en-GB" sz="900" dirty="0">
                <a:solidFill>
                  <a:schemeClr val="tx1"/>
                </a:solidFill>
              </a:rPr>
              <a:t>How did the Soviet Union contribute to the defeat of Nazi Germany?</a:t>
            </a:r>
          </a:p>
          <a:p>
            <a:pPr marL="228600" indent="-228600">
              <a:buAutoNum type="arabicParenR"/>
            </a:pPr>
            <a:r>
              <a:rPr lang="en-GB" sz="900" dirty="0">
                <a:solidFill>
                  <a:schemeClr val="tx1"/>
                </a:solidFill>
              </a:rPr>
              <a:t> Why did Churchill describe America as a ‘gigantic boiler’?</a:t>
            </a:r>
          </a:p>
          <a:p>
            <a:pPr marL="228600" indent="-228600">
              <a:buAutoNum type="arabicParenR"/>
            </a:pPr>
            <a:r>
              <a:rPr lang="en-GB" sz="900" dirty="0">
                <a:solidFill>
                  <a:schemeClr val="tx1"/>
                </a:solidFill>
              </a:rPr>
              <a:t>Why was D Day only the beginning of the end of World War Two? </a:t>
            </a:r>
          </a:p>
          <a:p>
            <a:pPr marL="228600" indent="-228600">
              <a:buAutoNum type="arabicParenR"/>
            </a:pPr>
            <a:r>
              <a:rPr lang="en-GB" sz="900" dirty="0">
                <a:solidFill>
                  <a:schemeClr val="tx1"/>
                </a:solidFill>
              </a:rPr>
              <a:t>Why has the bombing of Dresden been described as a war crime? </a:t>
            </a:r>
          </a:p>
        </p:txBody>
      </p:sp>
      <p:sp>
        <p:nvSpPr>
          <p:cNvPr id="10" name="Rounded Rectangle 7">
            <a:extLst>
              <a:ext uri="{FF2B5EF4-FFF2-40B4-BE49-F238E27FC236}">
                <a16:creationId xmlns:a16="http://schemas.microsoft.com/office/drawing/2014/main" id="{387429F4-9E07-483E-B6CC-E5605232E514}"/>
              </a:ext>
            </a:extLst>
          </p:cNvPr>
          <p:cNvSpPr/>
          <p:nvPr/>
        </p:nvSpPr>
        <p:spPr>
          <a:xfrm>
            <a:off x="257580" y="2080477"/>
            <a:ext cx="6342841" cy="5976551"/>
          </a:xfrm>
          <a:prstGeom prst="roundRect">
            <a:avLst>
              <a:gd name="adj" fmla="val 4356"/>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t">
            <a:spAutoFit/>
          </a:bodyPr>
          <a:lstStyle/>
          <a:p>
            <a:pPr algn="ctr"/>
            <a:r>
              <a:rPr lang="en-GB" sz="1000" b="1" u="sng" dirty="0">
                <a:solidFill>
                  <a:schemeClr val="tx1"/>
                </a:solidFill>
              </a:rPr>
              <a:t>KEY KNOWLEDGE</a:t>
            </a:r>
          </a:p>
          <a:p>
            <a:r>
              <a:rPr lang="en-GB" sz="1000" b="1" u="sng" dirty="0">
                <a:solidFill>
                  <a:schemeClr val="tx1"/>
                </a:solidFill>
              </a:rPr>
              <a:t> </a:t>
            </a:r>
            <a:r>
              <a:rPr lang="en-GB" sz="1000" dirty="0">
                <a:solidFill>
                  <a:schemeClr val="tx1"/>
                </a:solidFill>
              </a:rPr>
              <a:t>-    </a:t>
            </a:r>
            <a:r>
              <a:rPr lang="en-GB" sz="1000" b="1" u="sng" dirty="0">
                <a:solidFill>
                  <a:schemeClr val="tx1"/>
                </a:solidFill>
              </a:rPr>
              <a:t>Blitzkrieg</a:t>
            </a:r>
            <a:r>
              <a:rPr lang="en-GB" sz="1000" dirty="0">
                <a:solidFill>
                  <a:schemeClr val="tx1"/>
                </a:solidFill>
              </a:rPr>
              <a:t> ,meaning ‘</a:t>
            </a:r>
            <a:r>
              <a:rPr lang="en-GB" sz="1000" b="1" u="sng" dirty="0">
                <a:solidFill>
                  <a:schemeClr val="tx1"/>
                </a:solidFill>
              </a:rPr>
              <a:t>lightning war</a:t>
            </a:r>
            <a:r>
              <a:rPr lang="en-GB" sz="1000" dirty="0">
                <a:solidFill>
                  <a:schemeClr val="tx1"/>
                </a:solidFill>
              </a:rPr>
              <a:t>’ relied on the element of surprise, with fast moving and co-ordinated attacks to overwhelm the enemy before they could mount a defence. It integrated infantry ,tanks or panzers ,artillery and the German Luftwaffe  using the </a:t>
            </a:r>
            <a:r>
              <a:rPr lang="en-GB" sz="1000" b="1" u="sng" dirty="0">
                <a:solidFill>
                  <a:schemeClr val="tx1"/>
                </a:solidFill>
              </a:rPr>
              <a:t>Stuka Dive Bombers </a:t>
            </a:r>
            <a:r>
              <a:rPr lang="en-GB" sz="1000" dirty="0">
                <a:solidFill>
                  <a:schemeClr val="tx1"/>
                </a:solidFill>
              </a:rPr>
              <a:t>to break through enemy lines and disrupt rear positions simultaneously. German operations were successful during the campaigns of 193939-1941 involving The invasions of </a:t>
            </a:r>
            <a:r>
              <a:rPr lang="en-GB" sz="1000" b="1" u="sng" dirty="0">
                <a:solidFill>
                  <a:schemeClr val="tx1"/>
                </a:solidFill>
              </a:rPr>
              <a:t>Poland, Belgium, Netherlands and France </a:t>
            </a:r>
            <a:r>
              <a:rPr lang="en-GB" sz="1000" dirty="0">
                <a:solidFill>
                  <a:schemeClr val="tx1"/>
                </a:solidFill>
              </a:rPr>
              <a:t>between 1939-1941.</a:t>
            </a:r>
          </a:p>
          <a:p>
            <a:pPr marL="171450" indent="-171450">
              <a:buFontTx/>
              <a:buChar char="-"/>
            </a:pPr>
            <a:r>
              <a:rPr lang="en-GB" sz="1000" b="1" u="sng" dirty="0">
                <a:solidFill>
                  <a:schemeClr val="tx1"/>
                </a:solidFill>
              </a:rPr>
              <a:t>The Battle of Dunkirk 1940 </a:t>
            </a:r>
            <a:r>
              <a:rPr lang="en-GB" sz="1000" dirty="0">
                <a:solidFill>
                  <a:schemeClr val="tx1"/>
                </a:solidFill>
              </a:rPr>
              <a:t>during World War 11 saw the evacuation of Allied soldiers from the beaches and harbours of Dunkirk as they were being pushed back by the German forces. This operation known as </a:t>
            </a:r>
            <a:r>
              <a:rPr lang="en-GB" sz="1000" b="1" u="sng" dirty="0">
                <a:solidFill>
                  <a:schemeClr val="tx1"/>
                </a:solidFill>
              </a:rPr>
              <a:t>Operation Dynamo</a:t>
            </a:r>
            <a:r>
              <a:rPr lang="en-GB" sz="1000" dirty="0">
                <a:solidFill>
                  <a:schemeClr val="tx1"/>
                </a:solidFill>
              </a:rPr>
              <a:t>, successfully rescued over </a:t>
            </a:r>
            <a:r>
              <a:rPr lang="en-GB" sz="1000" b="1" u="sng" dirty="0">
                <a:solidFill>
                  <a:schemeClr val="tx1"/>
                </a:solidFill>
              </a:rPr>
              <a:t>338 000  </a:t>
            </a:r>
            <a:r>
              <a:rPr lang="en-GB" sz="1000" dirty="0">
                <a:solidFill>
                  <a:schemeClr val="tx1"/>
                </a:solidFill>
              </a:rPr>
              <a:t>troops and is often referred to as the </a:t>
            </a:r>
            <a:r>
              <a:rPr lang="en-GB" sz="1000" b="1" u="sng" dirty="0">
                <a:solidFill>
                  <a:schemeClr val="tx1"/>
                </a:solidFill>
              </a:rPr>
              <a:t>Miracle of Dunkirk </a:t>
            </a:r>
            <a:r>
              <a:rPr lang="en-GB" sz="1000" dirty="0">
                <a:solidFill>
                  <a:schemeClr val="tx1"/>
                </a:solidFill>
              </a:rPr>
              <a:t>and is often referred to as the Miracle of Dunkirk. Due to the unexpected scale of the rescue.</a:t>
            </a:r>
          </a:p>
          <a:p>
            <a:pPr marL="171450" indent="-171450">
              <a:buFontTx/>
              <a:buChar char="-"/>
            </a:pPr>
            <a:r>
              <a:rPr lang="en-GB" sz="1000" b="1" dirty="0">
                <a:solidFill>
                  <a:schemeClr val="tx1"/>
                </a:solidFill>
              </a:rPr>
              <a:t>The Battle of Britain (July –October 1940 )  </a:t>
            </a:r>
            <a:r>
              <a:rPr lang="en-GB" sz="1000" dirty="0">
                <a:solidFill>
                  <a:schemeClr val="tx1"/>
                </a:solidFill>
              </a:rPr>
              <a:t>was the  first major campaign in history fought entirely in the air. It pitted the   </a:t>
            </a:r>
            <a:r>
              <a:rPr lang="en-GB" sz="1000" b="1" u="sng" dirty="0">
                <a:solidFill>
                  <a:schemeClr val="tx1"/>
                </a:solidFill>
              </a:rPr>
              <a:t>German Luftwaffe </a:t>
            </a:r>
            <a:r>
              <a:rPr lang="en-GB" sz="1000" dirty="0">
                <a:solidFill>
                  <a:schemeClr val="tx1"/>
                </a:solidFill>
              </a:rPr>
              <a:t>against the </a:t>
            </a:r>
            <a:r>
              <a:rPr lang="en-GB" sz="1000" b="1" u="sng" dirty="0">
                <a:solidFill>
                  <a:schemeClr val="tx1"/>
                </a:solidFill>
              </a:rPr>
              <a:t>British Royal Air Force (RAF) </a:t>
            </a:r>
            <a:r>
              <a:rPr lang="en-GB" sz="1000" dirty="0">
                <a:solidFill>
                  <a:schemeClr val="tx1"/>
                </a:solidFill>
              </a:rPr>
              <a:t>in a struggle for air superiority over the United Kingdom. The RAF’s success in the Battle of Britain denied Hitler the air superiority needed for </a:t>
            </a:r>
            <a:r>
              <a:rPr lang="en-GB" sz="1000" b="1" u="sng" dirty="0">
                <a:solidFill>
                  <a:schemeClr val="tx1"/>
                </a:solidFill>
              </a:rPr>
              <a:t>Operation Sea Lion </a:t>
            </a:r>
            <a:r>
              <a:rPr lang="en-GB" sz="1000" dirty="0">
                <a:solidFill>
                  <a:schemeClr val="tx1"/>
                </a:solidFill>
              </a:rPr>
              <a:t>, the planned invasion of Britain. </a:t>
            </a:r>
          </a:p>
          <a:p>
            <a:pPr marL="171450" indent="-171450">
              <a:buFontTx/>
              <a:buChar char="-"/>
            </a:pPr>
            <a:r>
              <a:rPr lang="en-GB" sz="1000" dirty="0">
                <a:solidFill>
                  <a:schemeClr val="tx1"/>
                </a:solidFill>
              </a:rPr>
              <a:t>On </a:t>
            </a:r>
            <a:r>
              <a:rPr lang="en-GB" sz="1000" b="1" u="sng" dirty="0">
                <a:solidFill>
                  <a:schemeClr val="tx1"/>
                </a:solidFill>
              </a:rPr>
              <a:t>23</a:t>
            </a:r>
            <a:r>
              <a:rPr lang="en-GB" sz="1000" b="1" u="sng" baseline="30000" dirty="0">
                <a:solidFill>
                  <a:schemeClr val="tx1"/>
                </a:solidFill>
              </a:rPr>
              <a:t>rd</a:t>
            </a:r>
            <a:r>
              <a:rPr lang="en-GB" sz="1000" b="1" u="sng" dirty="0">
                <a:solidFill>
                  <a:schemeClr val="tx1"/>
                </a:solidFill>
              </a:rPr>
              <a:t> August 1939 </a:t>
            </a:r>
            <a:r>
              <a:rPr lang="en-GB" sz="1000" dirty="0">
                <a:solidFill>
                  <a:schemeClr val="tx1"/>
                </a:solidFill>
              </a:rPr>
              <a:t>Nazi Germany and the Soviet Union signed </a:t>
            </a:r>
            <a:r>
              <a:rPr lang="en-GB" sz="1000" b="1" u="sng" dirty="0">
                <a:solidFill>
                  <a:schemeClr val="tx1"/>
                </a:solidFill>
              </a:rPr>
              <a:t>the Nazi-Soviet Pact </a:t>
            </a:r>
            <a:r>
              <a:rPr lang="en-GB" sz="1000" dirty="0">
                <a:solidFill>
                  <a:schemeClr val="tx1"/>
                </a:solidFill>
              </a:rPr>
              <a:t>agreeing not to attack  each other .The pact included secret clauses dividing Eastern Europe into spheres of influence –Germany would control western Poland ,while the USSR would take Eastern Poland ,the Baltic states and parts of Finland and Romania. </a:t>
            </a:r>
            <a:r>
              <a:rPr lang="en-GB" sz="1000" b="1" u="sng" dirty="0">
                <a:solidFill>
                  <a:schemeClr val="tx1"/>
                </a:solidFill>
              </a:rPr>
              <a:t>Operation  Barbarossa  </a:t>
            </a:r>
            <a:r>
              <a:rPr lang="en-GB" sz="1000" dirty="0">
                <a:solidFill>
                  <a:schemeClr val="tx1"/>
                </a:solidFill>
              </a:rPr>
              <a:t>began  on </a:t>
            </a:r>
            <a:r>
              <a:rPr lang="en-GB" sz="1000" b="1" u="sng" dirty="0">
                <a:solidFill>
                  <a:schemeClr val="tx1"/>
                </a:solidFill>
              </a:rPr>
              <a:t>June 22</a:t>
            </a:r>
            <a:r>
              <a:rPr lang="en-GB" sz="1000" b="1" u="sng" baseline="30000" dirty="0">
                <a:solidFill>
                  <a:schemeClr val="tx1"/>
                </a:solidFill>
              </a:rPr>
              <a:t>nd</a:t>
            </a:r>
            <a:r>
              <a:rPr lang="en-GB" sz="1000" b="1" u="sng" dirty="0">
                <a:solidFill>
                  <a:schemeClr val="tx1"/>
                </a:solidFill>
              </a:rPr>
              <a:t>  1941 </a:t>
            </a:r>
            <a:r>
              <a:rPr lang="en-GB" sz="1000" dirty="0">
                <a:solidFill>
                  <a:schemeClr val="tx1"/>
                </a:solidFill>
              </a:rPr>
              <a:t>when Germany attacked the Soviet Union. The Battle of Stalingrad took place between 1942-1943 when Nazi Germany attacked and became in a protracted struggle with the Soviet Union for control over </a:t>
            </a:r>
            <a:r>
              <a:rPr lang="en-GB" sz="1000" b="1" u="sng" dirty="0">
                <a:solidFill>
                  <a:schemeClr val="tx1"/>
                </a:solidFill>
              </a:rPr>
              <a:t>the Soviet city of Stalingrad</a:t>
            </a:r>
            <a:r>
              <a:rPr lang="en-GB" sz="1000" dirty="0">
                <a:solidFill>
                  <a:schemeClr val="tx1"/>
                </a:solidFill>
              </a:rPr>
              <a:t>. </a:t>
            </a:r>
          </a:p>
          <a:p>
            <a:pPr marL="171450" indent="-171450">
              <a:buFontTx/>
              <a:buChar char="-"/>
            </a:pPr>
            <a:r>
              <a:rPr lang="en-GB" sz="1000" dirty="0">
                <a:solidFill>
                  <a:schemeClr val="tx1"/>
                </a:solidFill>
              </a:rPr>
              <a:t>In the years leading up to World War 11, the US adopted a strong i</a:t>
            </a:r>
            <a:r>
              <a:rPr lang="en-GB" sz="1000" b="1" u="sng" dirty="0">
                <a:solidFill>
                  <a:schemeClr val="tx1"/>
                </a:solidFill>
              </a:rPr>
              <a:t>solationist</a:t>
            </a:r>
            <a:r>
              <a:rPr lang="en-GB" sz="1000" dirty="0">
                <a:solidFill>
                  <a:schemeClr val="tx1"/>
                </a:solidFill>
              </a:rPr>
              <a:t> stance. Congress passed a series of </a:t>
            </a:r>
            <a:r>
              <a:rPr lang="en-GB" sz="1000" b="1" u="sng" dirty="0">
                <a:solidFill>
                  <a:schemeClr val="tx1"/>
                </a:solidFill>
              </a:rPr>
              <a:t>Neutrality Acts 1935-1939 </a:t>
            </a:r>
            <a:r>
              <a:rPr lang="en-GB" sz="1000" dirty="0">
                <a:solidFill>
                  <a:schemeClr val="tx1"/>
                </a:solidFill>
              </a:rPr>
              <a:t>aimed at preventing American involvements in foreign conflicts. The turning point came when Japan launched a surprise military strike on the US Naval base at </a:t>
            </a:r>
            <a:r>
              <a:rPr lang="en-GB" sz="1000" b="1" u="sng" dirty="0">
                <a:solidFill>
                  <a:schemeClr val="tx1"/>
                </a:solidFill>
              </a:rPr>
              <a:t>Pearl Harbour </a:t>
            </a:r>
            <a:r>
              <a:rPr lang="en-GB" sz="1000" dirty="0">
                <a:solidFill>
                  <a:schemeClr val="tx1"/>
                </a:solidFill>
              </a:rPr>
              <a:t>,Hawaii. It was a decisive moment that unified American opinion in favour of war. The impact of American entry into the war was incredibly significant for the Allies </a:t>
            </a:r>
          </a:p>
          <a:p>
            <a:r>
              <a:rPr lang="en-GB" sz="1000" dirty="0">
                <a:solidFill>
                  <a:schemeClr val="tx1"/>
                </a:solidFill>
              </a:rPr>
              <a:t>       </a:t>
            </a:r>
            <a:r>
              <a:rPr lang="en-GB" sz="1000" b="1" u="sng" dirty="0">
                <a:solidFill>
                  <a:schemeClr val="tx1"/>
                </a:solidFill>
              </a:rPr>
              <a:t>Operation Overlord </a:t>
            </a:r>
            <a:r>
              <a:rPr lang="en-GB" sz="1000" dirty="0">
                <a:solidFill>
                  <a:schemeClr val="tx1"/>
                </a:solidFill>
              </a:rPr>
              <a:t>was the  codename for the Allied Invasion of Normandy in France ,which began on the 6</a:t>
            </a:r>
            <a:r>
              <a:rPr lang="en-GB" sz="1000" baseline="30000" dirty="0">
                <a:solidFill>
                  <a:schemeClr val="tx1"/>
                </a:solidFill>
              </a:rPr>
              <a:t>th</a:t>
            </a:r>
            <a:r>
              <a:rPr lang="en-GB" sz="1000" dirty="0">
                <a:solidFill>
                  <a:schemeClr val="tx1"/>
                </a:solidFill>
              </a:rPr>
              <a:t>    </a:t>
            </a:r>
            <a:r>
              <a:rPr lang="en-GB" sz="1000" b="1" u="sng" dirty="0">
                <a:solidFill>
                  <a:schemeClr val="tx1"/>
                </a:solidFill>
              </a:rPr>
              <a:t>June 1944</a:t>
            </a:r>
            <a:r>
              <a:rPr lang="en-GB" sz="1000" dirty="0">
                <a:solidFill>
                  <a:schemeClr val="tx1"/>
                </a:solidFill>
              </a:rPr>
              <a:t>(</a:t>
            </a:r>
            <a:r>
              <a:rPr lang="en-GB" sz="1000" u="sng" dirty="0">
                <a:solidFill>
                  <a:schemeClr val="tx1"/>
                </a:solidFill>
              </a:rPr>
              <a:t>D Day </a:t>
            </a:r>
            <a:r>
              <a:rPr lang="en-GB" sz="1000" dirty="0">
                <a:solidFill>
                  <a:schemeClr val="tx1"/>
                </a:solidFill>
              </a:rPr>
              <a:t>) </a:t>
            </a:r>
            <a:r>
              <a:rPr lang="en-GB" sz="1000" u="sng" dirty="0">
                <a:solidFill>
                  <a:schemeClr val="tx1"/>
                </a:solidFill>
              </a:rPr>
              <a:t> </a:t>
            </a:r>
            <a:r>
              <a:rPr lang="en-GB" sz="1000" dirty="0">
                <a:solidFill>
                  <a:schemeClr val="tx1"/>
                </a:solidFill>
              </a:rPr>
              <a:t>The overall leader of the attack was </a:t>
            </a:r>
            <a:r>
              <a:rPr lang="en-GB" sz="1000" b="1" u="sng" dirty="0">
                <a:solidFill>
                  <a:schemeClr val="tx1"/>
                </a:solidFill>
              </a:rPr>
              <a:t>General Dwight D Eisenhower  </a:t>
            </a:r>
            <a:r>
              <a:rPr lang="en-GB" sz="1000" dirty="0">
                <a:solidFill>
                  <a:schemeClr val="tx1"/>
                </a:solidFill>
              </a:rPr>
              <a:t>who went on to be the President of the USA .It was the largest amphibious invasion in history ,involving over 156,000 Allied troops from the </a:t>
            </a:r>
            <a:r>
              <a:rPr lang="en-GB" sz="1000" b="1" u="sng" dirty="0">
                <a:solidFill>
                  <a:schemeClr val="tx1"/>
                </a:solidFill>
              </a:rPr>
              <a:t>United States, United Kingdom and Canada</a:t>
            </a:r>
            <a:r>
              <a:rPr lang="en-GB" sz="1000" dirty="0">
                <a:solidFill>
                  <a:schemeClr val="tx1"/>
                </a:solidFill>
              </a:rPr>
              <a:t>. The Normandy Coast was divided into five sectors: </a:t>
            </a:r>
            <a:r>
              <a:rPr lang="en-GB" sz="1000" b="1" u="sng" dirty="0">
                <a:solidFill>
                  <a:schemeClr val="tx1"/>
                </a:solidFill>
              </a:rPr>
              <a:t>Utah,   Omaha, Gold, Juno and Sword</a:t>
            </a:r>
            <a:r>
              <a:rPr lang="en-GB" sz="1000" dirty="0">
                <a:solidFill>
                  <a:schemeClr val="tx1"/>
                </a:solidFill>
              </a:rPr>
              <a:t>. American forces landed at Utah and Omaha; British forces at Gold AND Sword and Canadian forces at Juno. The final Allied push into Germany happened in 1945 which fell in </a:t>
            </a:r>
            <a:r>
              <a:rPr lang="en-GB" sz="1000" b="1" u="sng" dirty="0">
                <a:solidFill>
                  <a:schemeClr val="tx1"/>
                </a:solidFill>
              </a:rPr>
              <a:t>May 1945.</a:t>
            </a:r>
          </a:p>
          <a:p>
            <a:pPr marL="171450" indent="-171450">
              <a:buFontTx/>
              <a:buChar char="-"/>
            </a:pPr>
            <a:r>
              <a:rPr lang="en-GB" sz="1100" b="1" u="sng" dirty="0">
                <a:solidFill>
                  <a:schemeClr val="tx1"/>
                </a:solidFill>
              </a:rPr>
              <a:t>The bombing of Dresden </a:t>
            </a:r>
            <a:r>
              <a:rPr lang="en-GB" sz="1100" dirty="0">
                <a:solidFill>
                  <a:schemeClr val="tx1"/>
                </a:solidFill>
              </a:rPr>
              <a:t>occurred between 13</a:t>
            </a:r>
            <a:r>
              <a:rPr lang="en-GB" sz="1100" baseline="30000" dirty="0">
                <a:solidFill>
                  <a:schemeClr val="tx1"/>
                </a:solidFill>
              </a:rPr>
              <a:t>th</a:t>
            </a:r>
            <a:r>
              <a:rPr lang="en-GB" sz="1100" dirty="0">
                <a:solidFill>
                  <a:schemeClr val="tx1"/>
                </a:solidFill>
              </a:rPr>
              <a:t> and 15</a:t>
            </a:r>
            <a:r>
              <a:rPr lang="en-GB" sz="1100" baseline="30000" dirty="0">
                <a:solidFill>
                  <a:schemeClr val="tx1"/>
                </a:solidFill>
              </a:rPr>
              <a:t>th</a:t>
            </a:r>
            <a:r>
              <a:rPr lang="en-GB" sz="1100" dirty="0">
                <a:solidFill>
                  <a:schemeClr val="tx1"/>
                </a:solidFill>
              </a:rPr>
              <a:t> </a:t>
            </a:r>
            <a:r>
              <a:rPr lang="en-GB" sz="1100" b="1" u="sng" dirty="0">
                <a:solidFill>
                  <a:schemeClr val="tx1"/>
                </a:solidFill>
              </a:rPr>
              <a:t>February 1945</a:t>
            </a:r>
            <a:r>
              <a:rPr lang="en-GB" sz="1100" dirty="0">
                <a:solidFill>
                  <a:schemeClr val="tx1"/>
                </a:solidFill>
              </a:rPr>
              <a:t>, during the final months of World War 11. The attack was carried out by the British RAF and the United States Army Air Force. It is estimated that between 22,000 and 25,000 people were killed  the vast majority of them civilians. Over the course of three days nearly 4000 tons of high explosive and incendiary bombs were dropped on the city.</a:t>
            </a:r>
          </a:p>
        </p:txBody>
      </p:sp>
    </p:spTree>
    <p:extLst>
      <p:ext uri="{BB962C8B-B14F-4D97-AF65-F5344CB8AC3E}">
        <p14:creationId xmlns:p14="http://schemas.microsoft.com/office/powerpoint/2010/main" val="7541781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FFA5A-9EBA-587F-BB69-DD4F7F22F9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BCCF92-DB1B-01D2-2F52-CF4B6127C8BF}"/>
              </a:ext>
            </a:extLst>
          </p:cNvPr>
          <p:cNvSpPr>
            <a:spLocks noGrp="1"/>
          </p:cNvSpPr>
          <p:nvPr>
            <p:ph type="ctrTitle"/>
          </p:nvPr>
        </p:nvSpPr>
        <p:spPr>
          <a:xfrm>
            <a:off x="514350" y="0"/>
            <a:ext cx="5829300" cy="548747"/>
          </a:xfrm>
        </p:spPr>
        <p:txBody>
          <a:bodyPr>
            <a:normAutofit/>
          </a:bodyPr>
          <a:lstStyle/>
          <a:p>
            <a:r>
              <a:rPr lang="en-GB" sz="1400" b="1" u="sng" dirty="0"/>
              <a:t>Key Terms</a:t>
            </a:r>
          </a:p>
        </p:txBody>
      </p:sp>
      <p:sp>
        <p:nvSpPr>
          <p:cNvPr id="3" name="Rounded Rectangle 2">
            <a:extLst>
              <a:ext uri="{FF2B5EF4-FFF2-40B4-BE49-F238E27FC236}">
                <a16:creationId xmlns:a16="http://schemas.microsoft.com/office/drawing/2014/main" id="{E2FC892D-10FC-0E8E-0553-BBF09CCCDC8E}"/>
              </a:ext>
            </a:extLst>
          </p:cNvPr>
          <p:cNvSpPr/>
          <p:nvPr/>
        </p:nvSpPr>
        <p:spPr>
          <a:xfrm>
            <a:off x="232229" y="7523018"/>
            <a:ext cx="6352722" cy="2281993"/>
          </a:xfrm>
          <a:prstGeom prst="roundRect">
            <a:avLst>
              <a:gd name="adj" fmla="val 10404"/>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r>
              <a:rPr lang="en-GB" b="1" u="sng" dirty="0">
                <a:solidFill>
                  <a:schemeClr val="tx1"/>
                </a:solidFill>
              </a:rPr>
              <a:t>STRETCH AND CHALLENGE</a:t>
            </a:r>
          </a:p>
          <a:p>
            <a:r>
              <a:rPr lang="en-GB" sz="1200" dirty="0">
                <a:solidFill>
                  <a:schemeClr val="tx1"/>
                </a:solidFill>
              </a:rPr>
              <a:t>Aim to read the book ‘The Arsenal of Democracy’  by  A J Baine.</a:t>
            </a:r>
          </a:p>
          <a:p>
            <a:pPr marL="171450" indent="-171450">
              <a:buFontTx/>
              <a:buChar char="-"/>
            </a:pPr>
            <a:r>
              <a:rPr lang="en-GB" sz="1200" dirty="0">
                <a:solidFill>
                  <a:schemeClr val="tx1"/>
                </a:solidFill>
              </a:rPr>
              <a:t>Write a speech by President Franklyn D Roosevelt after the Pearl Harbour  in 1941 attack aiming to convince the US Congress to go to war against Japan.</a:t>
            </a:r>
          </a:p>
          <a:p>
            <a:pPr marL="171450" indent="-171450">
              <a:buFontTx/>
              <a:buChar char="-"/>
            </a:pPr>
            <a:r>
              <a:rPr lang="en-GB" sz="1200" dirty="0">
                <a:solidFill>
                  <a:schemeClr val="tx1"/>
                </a:solidFill>
              </a:rPr>
              <a:t>Watch the opening scenes to Stephen Spielberg's film, Saving Private Ryan and write a 500-word opinion piece on whether the Omaha beach scene is an accurate portrayal of war at this time. </a:t>
            </a:r>
          </a:p>
          <a:p>
            <a:pPr marL="171450" indent="-171450">
              <a:buFontTx/>
              <a:buChar char="-"/>
            </a:pPr>
            <a:r>
              <a:rPr lang="en-GB" sz="1200" dirty="0">
                <a:solidFill>
                  <a:schemeClr val="tx1"/>
                </a:solidFill>
              </a:rPr>
              <a:t>Create an emergency notification that would have been sent to members of the public in the City of Dresden in 1945.</a:t>
            </a:r>
          </a:p>
          <a:p>
            <a:pPr marL="171450" indent="-171450">
              <a:buFontTx/>
              <a:buChar char="-"/>
            </a:pPr>
            <a:r>
              <a:rPr lang="en-GB" sz="1200" dirty="0">
                <a:solidFill>
                  <a:schemeClr val="tx1"/>
                </a:solidFill>
              </a:rPr>
              <a:t>Write a 750-word  essay on ‘Was r the bombing of Dresden in eastern Germany was a war crime? </a:t>
            </a:r>
          </a:p>
          <a:p>
            <a:pPr marL="171450" indent="-171450">
              <a:buFontTx/>
              <a:buChar char="-"/>
            </a:pPr>
            <a:endParaRPr lang="en-GB" sz="1000" dirty="0">
              <a:solidFill>
                <a:schemeClr val="tx1"/>
              </a:solidFill>
            </a:endParaRPr>
          </a:p>
          <a:p>
            <a:pPr marL="171450" indent="-171450">
              <a:buFontTx/>
              <a:buChar char="-"/>
            </a:pPr>
            <a:endParaRPr lang="en-GB" sz="1000" dirty="0">
              <a:solidFill>
                <a:schemeClr val="tx1"/>
              </a:solidFill>
            </a:endParaRPr>
          </a:p>
        </p:txBody>
      </p:sp>
      <p:graphicFrame>
        <p:nvGraphicFramePr>
          <p:cNvPr id="4" name="Table 3">
            <a:extLst>
              <a:ext uri="{FF2B5EF4-FFF2-40B4-BE49-F238E27FC236}">
                <a16:creationId xmlns:a16="http://schemas.microsoft.com/office/drawing/2014/main" id="{026B93F6-F1CC-E8A5-1194-CDC1D621F66B}"/>
              </a:ext>
            </a:extLst>
          </p:cNvPr>
          <p:cNvGraphicFramePr>
            <a:graphicFrameLocks noGrp="1"/>
          </p:cNvGraphicFramePr>
          <p:nvPr>
            <p:extLst>
              <p:ext uri="{D42A27DB-BD31-4B8C-83A1-F6EECF244321}">
                <p14:modId xmlns:p14="http://schemas.microsoft.com/office/powerpoint/2010/main" val="570521726"/>
              </p:ext>
            </p:extLst>
          </p:nvPr>
        </p:nvGraphicFramePr>
        <p:xfrm>
          <a:off x="845392" y="16315"/>
          <a:ext cx="5390155" cy="7022239"/>
        </p:xfrm>
        <a:graphic>
          <a:graphicData uri="http://schemas.openxmlformats.org/drawingml/2006/table">
            <a:tbl>
              <a:tblPr firstRow="1" bandRow="1">
                <a:tableStyleId>{5940675A-B579-460E-94D1-54222C63F5DA}</a:tableStyleId>
              </a:tblPr>
              <a:tblGrid>
                <a:gridCol w="1357993">
                  <a:extLst>
                    <a:ext uri="{9D8B030D-6E8A-4147-A177-3AD203B41FA5}">
                      <a16:colId xmlns:a16="http://schemas.microsoft.com/office/drawing/2014/main" val="1736836681"/>
                    </a:ext>
                  </a:extLst>
                </a:gridCol>
                <a:gridCol w="4032162">
                  <a:extLst>
                    <a:ext uri="{9D8B030D-6E8A-4147-A177-3AD203B41FA5}">
                      <a16:colId xmlns:a16="http://schemas.microsoft.com/office/drawing/2014/main" val="2930458772"/>
                    </a:ext>
                  </a:extLst>
                </a:gridCol>
              </a:tblGrid>
              <a:tr h="471587">
                <a:tc>
                  <a:txBody>
                    <a:bodyPr/>
                    <a:lstStyle/>
                    <a:p>
                      <a:pPr algn="ctr"/>
                      <a:r>
                        <a:rPr lang="en-GB" b="1" dirty="0"/>
                        <a:t>Term</a:t>
                      </a:r>
                    </a:p>
                  </a:txBody>
                  <a:tcPr/>
                </a:tc>
                <a:tc>
                  <a:txBody>
                    <a:bodyPr/>
                    <a:lstStyle/>
                    <a:p>
                      <a:pPr algn="ctr"/>
                      <a:r>
                        <a:rPr lang="en-GB" b="1" dirty="0"/>
                        <a:t>Definition</a:t>
                      </a:r>
                    </a:p>
                  </a:txBody>
                  <a:tcPr/>
                </a:tc>
                <a:extLst>
                  <a:ext uri="{0D108BD9-81ED-4DB2-BD59-A6C34878D82A}">
                    <a16:rowId xmlns:a16="http://schemas.microsoft.com/office/drawing/2014/main" val="588956967"/>
                  </a:ext>
                </a:extLst>
              </a:tr>
              <a:tr h="524756">
                <a:tc>
                  <a:txBody>
                    <a:bodyPr/>
                    <a:lstStyle/>
                    <a:p>
                      <a:r>
                        <a:rPr lang="en-GB" sz="1200" b="1" dirty="0"/>
                        <a:t>Blitzkrieg</a:t>
                      </a:r>
                    </a:p>
                  </a:txBody>
                  <a:tcPr/>
                </a:tc>
                <a:tc>
                  <a:txBody>
                    <a:bodyPr/>
                    <a:lstStyle/>
                    <a:p>
                      <a:r>
                        <a:rPr lang="en-GB" sz="1000" b="0" dirty="0"/>
                        <a:t>Meaning ‘Lightning War’ in German ,was a military tactic developed by Germany in World War 11 . It involved a concentrated rapid attack using a combination of armoured and motorised infantry, artillery and air support to overwhelm and encircle opposition forces. </a:t>
                      </a:r>
                    </a:p>
                  </a:txBody>
                  <a:tcPr/>
                </a:tc>
                <a:extLst>
                  <a:ext uri="{0D108BD9-81ED-4DB2-BD59-A6C34878D82A}">
                    <a16:rowId xmlns:a16="http://schemas.microsoft.com/office/drawing/2014/main" val="1647428948"/>
                  </a:ext>
                </a:extLst>
              </a:tr>
              <a:tr h="556469">
                <a:tc>
                  <a:txBody>
                    <a:bodyPr/>
                    <a:lstStyle/>
                    <a:p>
                      <a:r>
                        <a:rPr lang="en-GB" sz="1200" dirty="0"/>
                        <a:t> </a:t>
                      </a:r>
                      <a:r>
                        <a:rPr lang="en-GB" sz="1200" b="1" dirty="0"/>
                        <a:t>Panzers </a:t>
                      </a:r>
                      <a:endParaRPr lang="en-GB" sz="1200" dirty="0"/>
                    </a:p>
                  </a:txBody>
                  <a:tcPr/>
                </a:tc>
                <a:tc>
                  <a:txBody>
                    <a:bodyPr/>
                    <a:lstStyle/>
                    <a:p>
                      <a:r>
                        <a:rPr lang="en-GB" sz="1000" dirty="0"/>
                        <a:t>This is a German word meaning ‘armour’ or ‘armoured’ ,and is most commonly known as a German tank of World War 11.</a:t>
                      </a:r>
                    </a:p>
                  </a:txBody>
                  <a:tcPr/>
                </a:tc>
                <a:extLst>
                  <a:ext uri="{0D108BD9-81ED-4DB2-BD59-A6C34878D82A}">
                    <a16:rowId xmlns:a16="http://schemas.microsoft.com/office/drawing/2014/main" val="2899721770"/>
                  </a:ext>
                </a:extLst>
              </a:tr>
              <a:tr h="56327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t>Spitfire </a:t>
                      </a:r>
                    </a:p>
                    <a:p>
                      <a:endParaRPr lang="en-GB" sz="1200" dirty="0"/>
                    </a:p>
                  </a:txBody>
                  <a:tcPr/>
                </a:tc>
                <a:tc>
                  <a:txBody>
                    <a:bodyPr/>
                    <a:lstStyle/>
                    <a:p>
                      <a:r>
                        <a:rPr lang="en-GB" sz="1000" dirty="0"/>
                        <a:t>This was a single-seat fighter aircraft that was used by the Royal Air Force and allied countries during the Battle of Britain and throughout World War 11.</a:t>
                      </a:r>
                    </a:p>
                  </a:txBody>
                  <a:tcPr/>
                </a:tc>
                <a:extLst>
                  <a:ext uri="{0D108BD9-81ED-4DB2-BD59-A6C34878D82A}">
                    <a16:rowId xmlns:a16="http://schemas.microsoft.com/office/drawing/2014/main" val="2248012455"/>
                  </a:ext>
                </a:extLst>
              </a:tr>
              <a:tr h="556469">
                <a:tc>
                  <a:txBody>
                    <a:bodyPr/>
                    <a:lstStyle/>
                    <a:p>
                      <a:r>
                        <a:rPr lang="en-GB" sz="1200" b="1" dirty="0"/>
                        <a:t>Scorched Earth Policy</a:t>
                      </a:r>
                    </a:p>
                  </a:txBody>
                  <a:tcPr/>
                </a:tc>
                <a:tc>
                  <a:txBody>
                    <a:bodyPr/>
                    <a:lstStyle/>
                    <a:p>
                      <a:r>
                        <a:rPr lang="en-GB" sz="1000" dirty="0"/>
                        <a:t>The policy of destroying resources and infrastructure to deny their use to the enemy. Used particularly by the Russians and Germans during ‘Operation Barbarossa’</a:t>
                      </a:r>
                    </a:p>
                  </a:txBody>
                  <a:tcPr/>
                </a:tc>
                <a:extLst>
                  <a:ext uri="{0D108BD9-81ED-4DB2-BD59-A6C34878D82A}">
                    <a16:rowId xmlns:a16="http://schemas.microsoft.com/office/drawing/2014/main" val="2381419121"/>
                  </a:ext>
                </a:extLst>
              </a:tr>
              <a:tr h="480832">
                <a:tc>
                  <a:txBody>
                    <a:bodyPr/>
                    <a:lstStyle/>
                    <a:p>
                      <a:r>
                        <a:rPr lang="en-GB" sz="1200" b="1" dirty="0"/>
                        <a:t>Isolationism </a:t>
                      </a:r>
                    </a:p>
                  </a:txBody>
                  <a:tcPr/>
                </a:tc>
                <a:tc>
                  <a:txBody>
                    <a:bodyPr/>
                    <a:lstStyle/>
                    <a:p>
                      <a:r>
                        <a:rPr lang="en-GB" sz="1000" dirty="0"/>
                        <a:t>A foreign policy that opposes involvement in the political affairs ,and especially the wars of other countries.</a:t>
                      </a:r>
                    </a:p>
                  </a:txBody>
                  <a:tcPr/>
                </a:tc>
                <a:extLst>
                  <a:ext uri="{0D108BD9-81ED-4DB2-BD59-A6C34878D82A}">
                    <a16:rowId xmlns:a16="http://schemas.microsoft.com/office/drawing/2014/main" val="1850524931"/>
                  </a:ext>
                </a:extLst>
              </a:tr>
              <a:tr h="673165">
                <a:tc>
                  <a:txBody>
                    <a:bodyPr/>
                    <a:lstStyle/>
                    <a:p>
                      <a:r>
                        <a:rPr lang="en-GB" sz="1200" b="1" dirty="0">
                          <a:solidFill>
                            <a:srgbClr val="141414"/>
                          </a:solidFill>
                          <a:latin typeface="Calibri" panose="020F0502020204030204" pitchFamily="34" charset="0"/>
                          <a:cs typeface="Calibri" panose="020F0502020204030204" pitchFamily="34" charset="0"/>
                        </a:rPr>
                        <a:t>Amphibious Landing </a:t>
                      </a:r>
                      <a:endParaRPr lang="en-GB" sz="1200" b="1" dirty="0"/>
                    </a:p>
                  </a:txBody>
                  <a:tcPr/>
                </a:tc>
                <a:tc>
                  <a:txBody>
                    <a:bodyPr/>
                    <a:lstStyle/>
                    <a:p>
                      <a:r>
                        <a:rPr lang="en-GB" sz="1000" dirty="0"/>
                        <a:t>A military operation involving the coordinated deployment of naval, air, and ground forces to land troops and equipment onto a hostile or potentially hostile shore. </a:t>
                      </a:r>
                    </a:p>
                  </a:txBody>
                  <a:tcPr/>
                </a:tc>
                <a:extLst>
                  <a:ext uri="{0D108BD9-81ED-4DB2-BD59-A6C34878D82A}">
                    <a16:rowId xmlns:a16="http://schemas.microsoft.com/office/drawing/2014/main" val="1573575383"/>
                  </a:ext>
                </a:extLst>
              </a:tr>
              <a:tr h="657150">
                <a:tc>
                  <a:txBody>
                    <a:bodyPr/>
                    <a:lstStyle/>
                    <a:p>
                      <a:r>
                        <a:rPr lang="en-GB" sz="1200" b="1" dirty="0"/>
                        <a:t>The Atlantic Wall</a:t>
                      </a:r>
                    </a:p>
                  </a:txBody>
                  <a:tcPr/>
                </a:tc>
                <a:tc>
                  <a:txBody>
                    <a:bodyPr/>
                    <a:lstStyle/>
                    <a:p>
                      <a:r>
                        <a:rPr lang="en-GB" sz="1000" dirty="0"/>
                        <a:t>The Atlantic Wall was an extensive system of coastal defences and fortifications built by Nazi Germany between 1942 and 1944 along the coast of continental Europe and Scandinavia.</a:t>
                      </a:r>
                    </a:p>
                  </a:txBody>
                  <a:tcPr/>
                </a:tc>
                <a:extLst>
                  <a:ext uri="{0D108BD9-81ED-4DB2-BD59-A6C34878D82A}">
                    <a16:rowId xmlns:a16="http://schemas.microsoft.com/office/drawing/2014/main" val="3985115963"/>
                  </a:ext>
                </a:extLst>
              </a:tr>
              <a:tr h="480832">
                <a:tc>
                  <a:txBody>
                    <a:bodyPr/>
                    <a:lstStyle/>
                    <a:p>
                      <a:r>
                        <a:rPr lang="en-GB" sz="1200" b="1" dirty="0"/>
                        <a:t>Incendiary Bombs </a:t>
                      </a:r>
                    </a:p>
                  </a:txBody>
                  <a:tcPr/>
                </a:tc>
                <a:tc>
                  <a:txBody>
                    <a:bodyPr/>
                    <a:lstStyle/>
                    <a:p>
                      <a:r>
                        <a:rPr lang="en-GB" sz="1000" dirty="0"/>
                        <a:t>Incendiary bombs ,designed to start fires were a significant weapon during World War 11 particularly effective in destroying urban and industrial areas. </a:t>
                      </a:r>
                    </a:p>
                  </a:txBody>
                  <a:tcPr/>
                </a:tc>
                <a:extLst>
                  <a:ext uri="{0D108BD9-81ED-4DB2-BD59-A6C34878D82A}">
                    <a16:rowId xmlns:a16="http://schemas.microsoft.com/office/drawing/2014/main" val="3227052804"/>
                  </a:ext>
                </a:extLst>
              </a:tr>
              <a:tr h="716336">
                <a:tc>
                  <a:txBody>
                    <a:bodyPr/>
                    <a:lstStyle/>
                    <a:p>
                      <a:r>
                        <a:rPr lang="en-GB" sz="1200" b="1" dirty="0"/>
                        <a:t>Operation Sea Lion</a:t>
                      </a:r>
                    </a:p>
                  </a:txBody>
                  <a:tcPr/>
                </a:tc>
                <a:tc>
                  <a:txBody>
                    <a:bodyPr/>
                    <a:lstStyle/>
                    <a:p>
                      <a:r>
                        <a:rPr lang="en-GB" sz="1000" dirty="0"/>
                        <a:t>Nazi Germany’s planned invasion of the UK during World War 2 ,specifically during the Battle of Britain </a:t>
                      </a:r>
                    </a:p>
                  </a:txBody>
                  <a:tcPr/>
                </a:tc>
                <a:extLst>
                  <a:ext uri="{0D108BD9-81ED-4DB2-BD59-A6C34878D82A}">
                    <a16:rowId xmlns:a16="http://schemas.microsoft.com/office/drawing/2014/main" val="490906870"/>
                  </a:ext>
                </a:extLst>
              </a:tr>
              <a:tr h="342900">
                <a:tc>
                  <a:txBody>
                    <a:bodyPr/>
                    <a:lstStyle/>
                    <a:p>
                      <a:r>
                        <a:rPr lang="en-GB" sz="1200" b="1" dirty="0"/>
                        <a:t>Luftwaffe </a:t>
                      </a:r>
                    </a:p>
                  </a:txBody>
                  <a:tcPr/>
                </a:tc>
                <a:tc>
                  <a:txBody>
                    <a:bodyPr/>
                    <a:lstStyle/>
                    <a:p>
                      <a:r>
                        <a:rPr lang="en-GB" sz="1200" dirty="0"/>
                        <a:t>Is a German word meaning ‘air weapon’ or air force . It specifically refers to the German air force who attacked </a:t>
                      </a:r>
                    </a:p>
                    <a:p>
                      <a:r>
                        <a:rPr lang="en-GB" sz="1200" dirty="0"/>
                        <a:t>Britain during the Battle of Britain.</a:t>
                      </a:r>
                    </a:p>
                  </a:txBody>
                  <a:tcPr/>
                </a:tc>
                <a:extLst>
                  <a:ext uri="{0D108BD9-81ED-4DB2-BD59-A6C34878D82A}">
                    <a16:rowId xmlns:a16="http://schemas.microsoft.com/office/drawing/2014/main" val="710243411"/>
                  </a:ext>
                </a:extLst>
              </a:tr>
              <a:tr h="0">
                <a:tc>
                  <a:txBody>
                    <a:bodyPr/>
                    <a:lstStyle/>
                    <a:p>
                      <a:r>
                        <a:rPr lang="en-GB" sz="1200" b="1" dirty="0"/>
                        <a:t>Bolshevism </a:t>
                      </a:r>
                    </a:p>
                  </a:txBody>
                  <a:tcPr/>
                </a:tc>
                <a:tc>
                  <a:txBody>
                    <a:bodyPr/>
                    <a:lstStyle/>
                    <a:p>
                      <a:r>
                        <a:rPr lang="en-GB" sz="1200" dirty="0"/>
                        <a:t>The Communist form of government adopted in Russia following the Bolshevik Revolution of 1917.</a:t>
                      </a:r>
                    </a:p>
                  </a:txBody>
                  <a:tcPr/>
                </a:tc>
                <a:extLst>
                  <a:ext uri="{0D108BD9-81ED-4DB2-BD59-A6C34878D82A}">
                    <a16:rowId xmlns:a16="http://schemas.microsoft.com/office/drawing/2014/main" val="4268628389"/>
                  </a:ext>
                </a:extLst>
              </a:tr>
            </a:tbl>
          </a:graphicData>
        </a:graphic>
      </p:graphicFrame>
    </p:spTree>
    <p:extLst>
      <p:ext uri="{BB962C8B-B14F-4D97-AF65-F5344CB8AC3E}">
        <p14:creationId xmlns:p14="http://schemas.microsoft.com/office/powerpoint/2010/main" val="1710333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3881DD372CD9B478C0E9D66AA310873" ma:contentTypeVersion="21" ma:contentTypeDescription="Create a new document." ma:contentTypeScope="" ma:versionID="9e01b09f9fa1e498cee4cd9d2b1d310c">
  <xsd:schema xmlns:xsd="http://www.w3.org/2001/XMLSchema" xmlns:xs="http://www.w3.org/2001/XMLSchema" xmlns:p="http://schemas.microsoft.com/office/2006/metadata/properties" xmlns:ns1="http://schemas.microsoft.com/sharepoint/v3" xmlns:ns2="3762d81a-201c-4c48-8238-be7e6fef0af8" xmlns:ns3="9fb69a6e-f3b3-4e46-9078-cfe226dd5f4f" targetNamespace="http://schemas.microsoft.com/office/2006/metadata/properties" ma:root="true" ma:fieldsID="0e7b623aea8237cb363ca7edefa03417" ns1:_="" ns2:_="" ns3:_="">
    <xsd:import namespace="http://schemas.microsoft.com/sharepoint/v3"/>
    <xsd:import namespace="3762d81a-201c-4c48-8238-be7e6fef0af8"/>
    <xsd:import namespace="9fb69a6e-f3b3-4e46-9078-cfe226dd5f4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3:SharedWithUsers" minOccurs="0"/>
                <xsd:element ref="ns3:SharedWithDetails" minOccurs="0"/>
                <xsd:element ref="ns1:AverageRating" minOccurs="0"/>
                <xsd:element ref="ns1:RatingCount" minOccurs="0"/>
                <xsd:element ref="ns1:RatedBy" minOccurs="0"/>
                <xsd:element ref="ns1:Ratings" minOccurs="0"/>
                <xsd:element ref="ns1:LikesCount" minOccurs="0"/>
                <xsd:element ref="ns1:LikedB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23" nillable="true" ma:displayName="Rating (0-5)" ma:decimals="2" ma:description="Average value of all the ratings that have been submitted" ma:internalName="AverageRating" ma:readOnly="true">
      <xsd:simpleType>
        <xsd:restriction base="dms:Number"/>
      </xsd:simpleType>
    </xsd:element>
    <xsd:element name="RatingCount" ma:index="24" nillable="true" ma:displayName="Number of Ratings" ma:decimals="0" ma:description="Number of ratings submitted" ma:internalName="RatingCount" ma:readOnly="true">
      <xsd:simpleType>
        <xsd:restriction base="dms:Number"/>
      </xsd:simpleType>
    </xsd:element>
    <xsd:element name="RatedBy" ma:index="25"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26" nillable="true" ma:displayName="User ratings" ma:description="User ratings for the item" ma:hidden="true" ma:internalName="Ratings">
      <xsd:simpleType>
        <xsd:restriction base="dms:Note"/>
      </xsd:simpleType>
    </xsd:element>
    <xsd:element name="LikesCount" ma:index="27" nillable="true" ma:displayName="Number of Likes" ma:internalName="LikesCount">
      <xsd:simpleType>
        <xsd:restriction base="dms:Unknown"/>
      </xsd:simpleType>
    </xsd:element>
    <xsd:element name="LikedBy" ma:index="28"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762d81a-201c-4c48-8238-be7e6fef0a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b39aab66-4305-4fda-9efc-d22ae305add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fb69a6e-f3b3-4e46-9078-cfe226dd5f4f"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0d2fd397-8bc6-488f-ac9a-acd3de634782}" ma:internalName="TaxCatchAll" ma:showField="CatchAllData" ma:web="9fb69a6e-f3b3-4e46-9078-cfe226dd5f4f">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ikesCount xmlns="http://schemas.microsoft.com/sharepoint/v3" xsi:nil="true"/>
    <TaxCatchAll xmlns="9fb69a6e-f3b3-4e46-9078-cfe226dd5f4f" xsi:nil="true"/>
    <Ratings xmlns="http://schemas.microsoft.com/sharepoint/v3" xsi:nil="true"/>
    <lcf76f155ced4ddcb4097134ff3c332f xmlns="3762d81a-201c-4c48-8238-be7e6fef0af8">
      <Terms xmlns="http://schemas.microsoft.com/office/infopath/2007/PartnerControls"/>
    </lcf76f155ced4ddcb4097134ff3c332f>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96101BB-4430-4D1A-B41B-B02C6162E0EE}"/>
</file>

<file path=customXml/itemProps2.xml><?xml version="1.0" encoding="utf-8"?>
<ds:datastoreItem xmlns:ds="http://schemas.openxmlformats.org/officeDocument/2006/customXml" ds:itemID="{7B80C839-F4A9-4391-9044-F60EF486EA99}">
  <ds:schemaRefs>
    <ds:schemaRef ds:uri="http://schemas.microsoft.com/office/2006/documentManagement/types"/>
    <ds:schemaRef ds:uri="http://schemas.microsoft.com/office/infopath/2007/PartnerControls"/>
    <ds:schemaRef ds:uri="http://purl.org/dc/dcmitype/"/>
    <ds:schemaRef ds:uri="http://www.w3.org/XML/1998/namespace"/>
    <ds:schemaRef ds:uri="2ce4e623-cf2d-4990-bf48-43255ba6484c"/>
    <ds:schemaRef ds:uri="http://schemas.openxmlformats.org/package/2006/metadata/core-properties"/>
    <ds:schemaRef ds:uri="http://schemas.microsoft.com/office/2006/metadata/properties"/>
    <ds:schemaRef ds:uri="http://purl.org/dc/terms/"/>
    <ds:schemaRef ds:uri="http://purl.org/dc/elements/1.1/"/>
  </ds:schemaRefs>
</ds:datastoreItem>
</file>

<file path=customXml/itemProps3.xml><?xml version="1.0" encoding="utf-8"?>
<ds:datastoreItem xmlns:ds="http://schemas.openxmlformats.org/officeDocument/2006/customXml" ds:itemID="{2A396DD4-6217-45E7-800C-200B89CB396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1843</TotalTime>
  <Words>1284</Words>
  <Application>Microsoft Office PowerPoint</Application>
  <PresentationFormat>A4 Paper (210x297 mm)</PresentationFormat>
  <Paragraphs>63</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Aptos Display</vt:lpstr>
      <vt:lpstr>Arial</vt:lpstr>
      <vt:lpstr>Calibri</vt:lpstr>
      <vt:lpstr>Office Theme</vt:lpstr>
      <vt:lpstr>Year 8 History Unit 4 Why did Nazi Germany defeated in World War Two</vt:lpstr>
      <vt:lpstr>Key Terms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Macroeconomics Unit 4.1 – Monetary Policy</dc:title>
  <dc:creator>Mr M Bancroft (St Ambrose College)</dc:creator>
  <cp:lastModifiedBy>Mrs G Scott (St Ambrose College)</cp:lastModifiedBy>
  <cp:revision>253</cp:revision>
  <cp:lastPrinted>2025-03-17T09:37:54Z</cp:lastPrinted>
  <dcterms:created xsi:type="dcterms:W3CDTF">2024-01-23T16:37:39Z</dcterms:created>
  <dcterms:modified xsi:type="dcterms:W3CDTF">2025-07-01T08:15:28Z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0x010100E3881DD372CD9B478C0E9D66AA310873</vt:lpwstr>
  </property>
</Properties>
</file>