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  <p:sldMasterId id="2147483717" r:id="rId4"/>
  </p:sldMasterIdLst>
  <p:notesMasterIdLst>
    <p:notesMasterId r:id="rId7"/>
  </p:notesMasterIdLst>
  <p:sldIdLst>
    <p:sldId id="340" r:id="rId5"/>
    <p:sldId id="342" r:id="rId6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/>
  <p:cmAuthor id="2" name="Amanda Fleck" initials="AF" lastIdx="1" clrIdx="1"/>
  <p:cmAuthor id="3" name="Amanda Fleck" initials="AF [2]" lastIdx="1" clrIdx="2"/>
  <p:cmAuthor id="4" name="Amanda Fleck" initials="AF [3]" lastIdx="1" clrIdx="3"/>
  <p:cmAuthor id="5" name="Amanda Fleck" initials="AF [4]" lastIdx="1" clrIdx="4"/>
  <p:cmAuthor id="6" name="Amanda Fleck" initials="AF [5]" lastIdx="1" clrIdx="5"/>
  <p:cmAuthor id="7" name="Amanda Fleck" initials="AF [6]" lastIdx="1" clrIdx="6"/>
  <p:cmAuthor id="8" name="Amanda Fleck" initials="AF [7]" lastIdx="1" clrIdx="7"/>
  <p:cmAuthor id="9" name="Amanda Fleck" initials="AF [8]" lastIdx="1" clrIdx="8"/>
  <p:cmAuthor id="10" name="Amanda Fleck" initials="AF [9]" lastIdx="1" clrIdx="9"/>
  <p:cmAuthor id="11" name="Amanda Fleck" initials="AF [10]" lastIdx="1" clrIdx="10"/>
  <p:cmAuthor id="12" name="Amanda Fleck" initials="AF [11]" lastIdx="1" clrIdx="11"/>
  <p:cmAuthor id="13" name="Tracy Barrett" initials="TB" lastIdx="68" clrIdx="1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220" autoAdjust="0"/>
    <p:restoredTop sz="95046" autoAdjust="0"/>
  </p:normalViewPr>
  <p:slideViewPr>
    <p:cSldViewPr>
      <p:cViewPr varScale="1">
        <p:scale>
          <a:sx n="114" d="100"/>
          <a:sy n="114" d="100"/>
        </p:scale>
        <p:origin x="810" y="11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6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6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r">
              <a:defRPr sz="1200"/>
            </a:lvl1pPr>
          </a:lstStyle>
          <a:p>
            <a:fld id="{E42D2026-0859-4913-9377-3DA08F595AD2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2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10" tIns="45505" rIns="91010" bIns="45505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4"/>
          </a:xfrm>
          <a:prstGeom prst="rect">
            <a:avLst/>
          </a:prstGeom>
        </p:spPr>
        <p:txBody>
          <a:bodyPr vert="horz" lIns="91010" tIns="45505" rIns="91010" bIns="45505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r">
              <a:defRPr sz="12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98" indent="0" algn="ctr">
              <a:buNone/>
              <a:defRPr sz="2000"/>
            </a:lvl2pPr>
            <a:lvl3pPr marL="914395" indent="0" algn="ctr">
              <a:buNone/>
              <a:defRPr sz="1800"/>
            </a:lvl3pPr>
            <a:lvl4pPr marL="1371592" indent="0" algn="ctr">
              <a:buNone/>
              <a:defRPr sz="1600"/>
            </a:lvl4pPr>
            <a:lvl5pPr marL="1828789" indent="0" algn="ctr">
              <a:buNone/>
              <a:defRPr sz="1600"/>
            </a:lvl5pPr>
            <a:lvl6pPr marL="2285987" indent="0" algn="ctr">
              <a:buNone/>
              <a:defRPr sz="1600"/>
            </a:lvl6pPr>
            <a:lvl7pPr marL="2743185" indent="0" algn="ctr">
              <a:buNone/>
              <a:defRPr sz="1600"/>
            </a:lvl7pPr>
            <a:lvl8pPr marL="3200381" indent="0" algn="ctr">
              <a:buNone/>
              <a:defRPr sz="1600"/>
            </a:lvl8pPr>
            <a:lvl9pPr marL="365757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80" y="1709741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80" y="4589466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9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8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8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8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7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1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9" y="365128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8" indent="0">
              <a:buNone/>
              <a:defRPr sz="2000" b="1"/>
            </a:lvl2pPr>
            <a:lvl3pPr marL="914395" indent="0">
              <a:buNone/>
              <a:defRPr sz="1800" b="1"/>
            </a:lvl3pPr>
            <a:lvl4pPr marL="1371592" indent="0">
              <a:buNone/>
              <a:defRPr sz="1600" b="1"/>
            </a:lvl4pPr>
            <a:lvl5pPr marL="1828789" indent="0">
              <a:buNone/>
              <a:defRPr sz="1600" b="1"/>
            </a:lvl5pPr>
            <a:lvl6pPr marL="2285987" indent="0">
              <a:buNone/>
              <a:defRPr sz="1600" b="1"/>
            </a:lvl6pPr>
            <a:lvl7pPr marL="2743185" indent="0">
              <a:buNone/>
              <a:defRPr sz="1600" b="1"/>
            </a:lvl7pPr>
            <a:lvl8pPr marL="3200381" indent="0">
              <a:buNone/>
              <a:defRPr sz="1600" b="1"/>
            </a:lvl8pPr>
            <a:lvl9pPr marL="365757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8" indent="0">
              <a:buNone/>
              <a:defRPr sz="2000" b="1"/>
            </a:lvl2pPr>
            <a:lvl3pPr marL="914395" indent="0">
              <a:buNone/>
              <a:defRPr sz="1800" b="1"/>
            </a:lvl3pPr>
            <a:lvl4pPr marL="1371592" indent="0">
              <a:buNone/>
              <a:defRPr sz="1600" b="1"/>
            </a:lvl4pPr>
            <a:lvl5pPr marL="1828789" indent="0">
              <a:buNone/>
              <a:defRPr sz="1600" b="1"/>
            </a:lvl5pPr>
            <a:lvl6pPr marL="2285987" indent="0">
              <a:buNone/>
              <a:defRPr sz="1600" b="1"/>
            </a:lvl6pPr>
            <a:lvl7pPr marL="2743185" indent="0">
              <a:buNone/>
              <a:defRPr sz="1600" b="1"/>
            </a:lvl7pPr>
            <a:lvl8pPr marL="3200381" indent="0">
              <a:buNone/>
              <a:defRPr sz="1600" b="1"/>
            </a:lvl8pPr>
            <a:lvl9pPr marL="365757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9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8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9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8" indent="0">
              <a:buNone/>
              <a:defRPr sz="1400"/>
            </a:lvl2pPr>
            <a:lvl3pPr marL="914395" indent="0">
              <a:buNone/>
              <a:defRPr sz="1200"/>
            </a:lvl3pPr>
            <a:lvl4pPr marL="1371592" indent="0">
              <a:buNone/>
              <a:defRPr sz="1000"/>
            </a:lvl4pPr>
            <a:lvl5pPr marL="1828789" indent="0">
              <a:buNone/>
              <a:defRPr sz="1000"/>
            </a:lvl5pPr>
            <a:lvl6pPr marL="2285987" indent="0">
              <a:buNone/>
              <a:defRPr sz="1000"/>
            </a:lvl6pPr>
            <a:lvl7pPr marL="2743185" indent="0">
              <a:buNone/>
              <a:defRPr sz="1000"/>
            </a:lvl7pPr>
            <a:lvl8pPr marL="3200381" indent="0">
              <a:buNone/>
              <a:defRPr sz="1000"/>
            </a:lvl8pPr>
            <a:lvl9pPr marL="365757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9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8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98" indent="0">
              <a:buNone/>
              <a:defRPr sz="2800"/>
            </a:lvl2pPr>
            <a:lvl3pPr marL="914395" indent="0">
              <a:buNone/>
              <a:defRPr sz="2400"/>
            </a:lvl3pPr>
            <a:lvl4pPr marL="1371592" indent="0">
              <a:buNone/>
              <a:defRPr sz="2000"/>
            </a:lvl4pPr>
            <a:lvl5pPr marL="1828789" indent="0">
              <a:buNone/>
              <a:defRPr sz="2000"/>
            </a:lvl5pPr>
            <a:lvl6pPr marL="2285987" indent="0">
              <a:buNone/>
              <a:defRPr sz="2000"/>
            </a:lvl6pPr>
            <a:lvl7pPr marL="2743185" indent="0">
              <a:buNone/>
              <a:defRPr sz="2000"/>
            </a:lvl7pPr>
            <a:lvl8pPr marL="3200381" indent="0">
              <a:buNone/>
              <a:defRPr sz="2000"/>
            </a:lvl8pPr>
            <a:lvl9pPr marL="3657579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9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8" indent="0">
              <a:buNone/>
              <a:defRPr sz="1400"/>
            </a:lvl2pPr>
            <a:lvl3pPr marL="914395" indent="0">
              <a:buNone/>
              <a:defRPr sz="1200"/>
            </a:lvl3pPr>
            <a:lvl4pPr marL="1371592" indent="0">
              <a:buNone/>
              <a:defRPr sz="1000"/>
            </a:lvl4pPr>
            <a:lvl5pPr marL="1828789" indent="0">
              <a:buNone/>
              <a:defRPr sz="1000"/>
            </a:lvl5pPr>
            <a:lvl6pPr marL="2285987" indent="0">
              <a:buNone/>
              <a:defRPr sz="1000"/>
            </a:lvl6pPr>
            <a:lvl7pPr marL="2743185" indent="0">
              <a:buNone/>
              <a:defRPr sz="1000"/>
            </a:lvl7pPr>
            <a:lvl8pPr marL="3200381" indent="0">
              <a:buNone/>
              <a:defRPr sz="1000"/>
            </a:lvl8pPr>
            <a:lvl9pPr marL="365757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3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9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98" indent="0" algn="ctr">
              <a:buNone/>
              <a:defRPr sz="1500"/>
            </a:lvl2pPr>
            <a:lvl3pPr marL="685796" indent="0" algn="ctr">
              <a:buNone/>
              <a:defRPr sz="1350"/>
            </a:lvl3pPr>
            <a:lvl4pPr marL="1028694" indent="0" algn="ctr">
              <a:buNone/>
              <a:defRPr sz="1200"/>
            </a:lvl4pPr>
            <a:lvl5pPr marL="1371592" indent="0" algn="ctr">
              <a:buNone/>
              <a:defRPr sz="1200"/>
            </a:lvl5pPr>
            <a:lvl6pPr marL="1714490" indent="0" algn="ctr">
              <a:buNone/>
              <a:defRPr sz="1200"/>
            </a:lvl6pPr>
            <a:lvl7pPr marL="2057388" indent="0" algn="ctr">
              <a:buNone/>
              <a:defRPr sz="1200"/>
            </a:lvl7pPr>
            <a:lvl8pPr marL="2400286" indent="0" algn="ctr">
              <a:buNone/>
              <a:defRPr sz="1200"/>
            </a:lvl8pPr>
            <a:lvl9pPr marL="2743185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9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898" indent="0">
              <a:buNone/>
              <a:defRPr sz="2100"/>
            </a:lvl2pPr>
            <a:lvl3pPr marL="685796" indent="0">
              <a:buNone/>
              <a:defRPr sz="1800"/>
            </a:lvl3pPr>
            <a:lvl4pPr marL="1028694" indent="0">
              <a:buNone/>
              <a:defRPr sz="1500"/>
            </a:lvl4pPr>
            <a:lvl5pPr marL="1371592" indent="0">
              <a:buNone/>
              <a:defRPr sz="1500"/>
            </a:lvl5pPr>
            <a:lvl6pPr marL="1714490" indent="0">
              <a:buNone/>
              <a:defRPr sz="1500"/>
            </a:lvl6pPr>
            <a:lvl7pPr marL="2057388" indent="0">
              <a:buNone/>
              <a:defRPr sz="1500"/>
            </a:lvl7pPr>
            <a:lvl8pPr marL="2400286" indent="0">
              <a:buNone/>
              <a:defRPr sz="1500"/>
            </a:lvl8pPr>
            <a:lvl9pPr marL="2743185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8" indent="0">
              <a:buNone/>
              <a:defRPr sz="1050"/>
            </a:lvl2pPr>
            <a:lvl3pPr marL="685796" indent="0">
              <a:buNone/>
              <a:defRPr sz="900"/>
            </a:lvl3pPr>
            <a:lvl4pPr marL="1028694" indent="0">
              <a:buNone/>
              <a:defRPr sz="750"/>
            </a:lvl4pPr>
            <a:lvl5pPr marL="1371592" indent="0">
              <a:buNone/>
              <a:defRPr sz="750"/>
            </a:lvl5pPr>
            <a:lvl6pPr marL="1714490" indent="0">
              <a:buNone/>
              <a:defRPr sz="750"/>
            </a:lvl6pPr>
            <a:lvl7pPr marL="2057388" indent="0">
              <a:buNone/>
              <a:defRPr sz="750"/>
            </a:lvl7pPr>
            <a:lvl8pPr marL="2400286" indent="0">
              <a:buNone/>
              <a:defRPr sz="750"/>
            </a:lvl8pPr>
            <a:lvl9pPr marL="2743185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3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9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7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7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7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2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4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30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6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4" y="6356356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6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4253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00417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39044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75318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09330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2267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47960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21605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88003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95667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69254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8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1A711D-BC26-467A-859E-6665958957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39F0BB-70C7-46A5-BD01-7F18AC0592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6278A9-97D7-4262-A241-811BDA3B6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E2F76B-C0C9-44B7-9A78-2DC3C7690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5DC705-D840-458A-BF5C-3CDA27E7F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95633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1CBFC3-346E-4143-9CAE-CBB83DDE40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BD4C09-8EEE-487D-896E-C109E5A57E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E2EB40-4CE5-4474-B5D4-3623F1697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6C7B31-EFC9-405E-98F5-E0B89EB042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E27D1D-FCAE-4A5B-9847-70B124286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52587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D0BC8-9D53-4AF4-9EEF-DBD3BA36A3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FFD6D8-28A6-4A8A-AE27-04A8E003D6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9360A4-6E03-411E-83B6-E4B70D4CA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9D8120-C5EA-4FCB-BDCA-234484FF7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701F47-AEC4-4A82-9D2D-6B1B12C9D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03703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4FE56-205D-4C31-98ED-24931190A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82721-46A2-4966-8681-DF7F0CD926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D892DA-36AB-4E3F-878B-E0D51AADF1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6E1E77-84CC-409F-A4E4-02371C7C1A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829423-6DB3-41A4-BF04-0BD87AB90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EAB71B-E563-4735-83DA-849A9D802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67462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FC4771-3528-499D-9A56-532FF66FBA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FC50C9-5F0C-483B-94BA-E9D04FBC44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1F67B8-9FB2-4DE5-B591-77275C5341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D54BC9A-597C-4F52-924D-2522FC69AD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9C6B4E-1823-450B-A90A-1211B30925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25B72F9-3663-4AE2-9050-372B1D1781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B27CD9-93BA-4497-A029-F8BCE6A2B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6600E8-2E6E-4252-B215-7D0D42EA8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55507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93E91A-8BB1-4F6A-B40E-B3F9E07CD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A03979E-3323-4580-8002-EED4E11B4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8AFB0D1-BF5F-4C1B-976C-0D2D9A5E8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FB44AC-7E28-431C-BFB4-5534EB396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125871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69A09F4-0D2A-4909-B245-731CEE93C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A7D2343-9BCA-4A7E-9E84-2CC619D2D1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AC7497-6CFE-4759-991E-10E26233D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7224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A48CE-9A70-40A2-88E6-83C46657A9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4DCD3C-4E7B-406F-9686-F588C1E3E9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94E72A-5C73-46E4-A0CE-0A20BEF196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070E75-58BE-497B-8F0C-AA66A836A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BBBFEA-B94A-4FE5-8355-77316A18F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6341E2-12A0-4B83-AF9F-BEC75FB3A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05518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4FD452-3558-4582-90EF-8968884F24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3C7D5A0-1E2E-4038-81D9-FEECF6401E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641CB9-9237-42F5-9DE1-E8C6BA4350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CDAEC4-165C-4743-87E7-74A3A4DCB2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F0B885-2A52-4D6C-9C0F-AC9FDA272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8C4D79-91B4-400A-B1A4-9ABDDFDE7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02449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4DA49-DA55-4CEF-B88C-50506C27C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04E67D-F20A-41AE-9870-6F24F8C90D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A4EC68-BD35-437A-B12B-3B7393BA4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920101-8064-4506-AE6C-F7EC8EA80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3685AB-2038-4688-8C46-21417C1E4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18938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BA9D68-EE6E-4176-9511-DCFAFC2812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72851C-E9DD-4848-A436-C9820394E5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10028E-AE45-4D19-A34F-FB2AC66B2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71084B-23E5-4AA9-9752-7FEDDEE77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0226C0-B42A-408A-A07C-4DE452EC1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08035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9715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1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8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395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8" indent="-228598" algn="l" defTabSz="914395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96" indent="-228598" algn="l" defTabSz="914395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93" indent="-228598" algn="l" defTabSz="914395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91" indent="-228598" algn="l" defTabSz="914395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88" indent="-228598" algn="l" defTabSz="914395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85" indent="-228598" algn="l" defTabSz="914395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83" indent="-228598" algn="l" defTabSz="914395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80" indent="-228598" algn="l" defTabSz="914395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77" indent="-228598" algn="l" defTabSz="914395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8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5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92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9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87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85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81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79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9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4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5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61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796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9" indent="-171449" algn="l" defTabSz="685796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47" indent="-171449" algn="l" defTabSz="6857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45" indent="-171449" algn="l" defTabSz="6857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43" indent="-171449" algn="l" defTabSz="6857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41" indent="-171449" algn="l" defTabSz="6857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39" indent="-171449" algn="l" defTabSz="6857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37" indent="-171449" algn="l" defTabSz="6857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35" indent="-171449" algn="l" defTabSz="6857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33" indent="-171449" algn="l" defTabSz="68579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9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8" algn="l" defTabSz="68579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96" algn="l" defTabSz="68579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94" algn="l" defTabSz="68579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92" algn="l" defTabSz="68579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90" algn="l" defTabSz="68579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88" algn="l" defTabSz="68579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86" algn="l" defTabSz="68579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85" algn="l" defTabSz="68579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026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F57C70-09C1-48F8-B864-AFE8453D2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44108B-04BC-4E7B-A13A-71351128E8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44C76E-3B16-47FD-A614-F6E64C0378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CAE8A5-4F3C-4530-BA2F-F678074E52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EFF8BF-05E5-4CA1-B4E6-D1E262F50D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743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29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ysicsandmathstutor.com/chemistry-revision/gcse-aqa/atomic-structure-and-periodic-table" TargetMode="External"/><Relationship Id="rId2" Type="http://schemas.openxmlformats.org/officeDocument/2006/relationships/hyperlink" Target="https://www.youtube.com/watch?v=9iHgcWVukGc" TargetMode="External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4A7695C9-6E91-4C5F-AFB3-BF5902B1E5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7734" y="1290323"/>
            <a:ext cx="1426425" cy="197258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8023E7D-E173-4B27-9497-55C8409457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6771" y="3290440"/>
            <a:ext cx="1344443" cy="1784010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2196771" y="121858"/>
            <a:ext cx="2972867" cy="6692156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54024" y="1290323"/>
            <a:ext cx="1886329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cs typeface="Arial" pitchFamily="34" charset="0"/>
              </a:rPr>
              <a:t>All substances are made of </a:t>
            </a:r>
            <a:r>
              <a:rPr lang="en-GB" sz="900" b="1" dirty="0">
                <a:cs typeface="Arial" pitchFamily="34" charset="0"/>
              </a:rPr>
              <a:t>atoms</a:t>
            </a:r>
            <a:r>
              <a:rPr lang="en-GB" sz="900" dirty="0">
                <a:cs typeface="Arial" pitchFamily="34" charset="0"/>
              </a:rPr>
              <a:t> that cannot be chemically broken down. It is the smallest part of an </a:t>
            </a:r>
            <a:r>
              <a:rPr lang="en-GB" sz="900" b="1" dirty="0">
                <a:cs typeface="Arial" pitchFamily="34" charset="0"/>
              </a:rPr>
              <a:t>element</a:t>
            </a:r>
            <a:r>
              <a:rPr lang="en-GB" sz="900" dirty="0">
                <a:cs typeface="Arial" pitchFamily="34" charset="0"/>
              </a:rPr>
              <a:t>. 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Elements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 are made of only one type of atom. </a:t>
            </a:r>
            <a:r>
              <a:rPr lang="en-GB" sz="900" dirty="0">
                <a:cs typeface="Arial" pitchFamily="34" charset="0"/>
              </a:rPr>
              <a:t>Each element has its own </a:t>
            </a:r>
            <a:r>
              <a:rPr lang="en-GB" sz="900" b="1" dirty="0">
                <a:cs typeface="Arial" pitchFamily="34" charset="0"/>
              </a:rPr>
              <a:t>symbol. </a:t>
            </a:r>
          </a:p>
          <a:p>
            <a:r>
              <a:rPr lang="en-GB" sz="900" dirty="0">
                <a:cs typeface="Arial" pitchFamily="34" charset="0"/>
              </a:rPr>
              <a:t>e.g. Na is sodium.</a:t>
            </a:r>
            <a:endParaRPr lang="en-GB" sz="9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2F7E272-CC55-4DB4-84FE-3F1EBB000385}"/>
              </a:ext>
            </a:extLst>
          </p:cNvPr>
          <p:cNvSpPr/>
          <p:nvPr/>
        </p:nvSpPr>
        <p:spPr>
          <a:xfrm>
            <a:off x="154024" y="2558187"/>
            <a:ext cx="1894943" cy="10618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>
                <a:cs typeface="Arial" pitchFamily="34" charset="0"/>
              </a:rPr>
              <a:t>Compounds</a:t>
            </a:r>
            <a:r>
              <a:rPr lang="en-GB" sz="900" dirty="0">
                <a:cs typeface="Arial" pitchFamily="34" charset="0"/>
              </a:rPr>
              <a:t> contain more than one type of atom.</a:t>
            </a:r>
          </a:p>
          <a:p>
            <a:r>
              <a:rPr lang="en-GB" sz="900" b="1" dirty="0">
                <a:cs typeface="Arial" pitchFamily="34" charset="0"/>
              </a:rPr>
              <a:t>Naming compounds- </a:t>
            </a:r>
          </a:p>
          <a:p>
            <a:r>
              <a:rPr lang="en-GB" sz="900" dirty="0">
                <a:cs typeface="Arial" pitchFamily="34" charset="0"/>
              </a:rPr>
              <a:t>Two elements = </a:t>
            </a:r>
            <a:r>
              <a:rPr lang="en-GB" sz="900" b="1" dirty="0">
                <a:cs typeface="Arial" pitchFamily="34" charset="0"/>
              </a:rPr>
              <a:t>ide</a:t>
            </a:r>
          </a:p>
          <a:p>
            <a:r>
              <a:rPr lang="en-GB" sz="900" dirty="0">
                <a:cs typeface="Arial" pitchFamily="34" charset="0"/>
              </a:rPr>
              <a:t>e.g. Na</a:t>
            </a:r>
            <a:r>
              <a:rPr lang="en-GB" sz="900" baseline="-25000" dirty="0">
                <a:cs typeface="Arial" pitchFamily="34" charset="0"/>
              </a:rPr>
              <a:t>2</a:t>
            </a:r>
            <a:r>
              <a:rPr lang="en-GB" sz="900" dirty="0">
                <a:cs typeface="Arial" pitchFamily="34" charset="0"/>
              </a:rPr>
              <a:t>S Sodium sulphide</a:t>
            </a:r>
          </a:p>
          <a:p>
            <a:r>
              <a:rPr lang="en-GB" sz="900" dirty="0">
                <a:cs typeface="Arial" pitchFamily="34" charset="0"/>
              </a:rPr>
              <a:t>Two or more including oxygen = </a:t>
            </a:r>
            <a:r>
              <a:rPr lang="en-GB" sz="900" b="1" dirty="0">
                <a:cs typeface="Arial" pitchFamily="34" charset="0"/>
              </a:rPr>
              <a:t>ate</a:t>
            </a:r>
          </a:p>
          <a:p>
            <a:r>
              <a:rPr lang="en-GB" sz="900" dirty="0">
                <a:cs typeface="Arial" pitchFamily="34" charset="0"/>
              </a:rPr>
              <a:t>e.g. Na</a:t>
            </a:r>
            <a:r>
              <a:rPr lang="en-GB" sz="900" baseline="-25000" dirty="0">
                <a:cs typeface="Arial" pitchFamily="34" charset="0"/>
              </a:rPr>
              <a:t>2</a:t>
            </a:r>
            <a:r>
              <a:rPr lang="en-GB" sz="900" dirty="0">
                <a:cs typeface="Arial" pitchFamily="34" charset="0"/>
              </a:rPr>
              <a:t>SO</a:t>
            </a:r>
            <a:r>
              <a:rPr lang="en-GB" sz="900" baseline="-25000" dirty="0">
                <a:cs typeface="Arial" pitchFamily="34" charset="0"/>
              </a:rPr>
              <a:t>4</a:t>
            </a:r>
            <a:r>
              <a:rPr lang="en-GB" sz="900" dirty="0">
                <a:cs typeface="Arial" pitchFamily="34" charset="0"/>
              </a:rPr>
              <a:t> = sodium sulphate</a:t>
            </a:r>
          </a:p>
        </p:txBody>
      </p:sp>
      <p:pic>
        <p:nvPicPr>
          <p:cNvPr id="1026" name="Picture 2" descr="Image result for element compound mixture">
            <a:extLst>
              <a:ext uri="{FF2B5EF4-FFF2-40B4-BE49-F238E27FC236}">
                <a16:creationId xmlns:a16="http://schemas.microsoft.com/office/drawing/2014/main" id="{D3150DA3-0864-486E-A0B8-89D5F82A1F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82" r="51157"/>
          <a:stretch/>
        </p:blipFill>
        <p:spPr bwMode="auto">
          <a:xfrm>
            <a:off x="29185" y="3623371"/>
            <a:ext cx="2113042" cy="1279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Image result for element compound mixture">
            <a:extLst>
              <a:ext uri="{FF2B5EF4-FFF2-40B4-BE49-F238E27FC236}">
                <a16:creationId xmlns:a16="http://schemas.microsoft.com/office/drawing/2014/main" id="{B4665472-17F5-45EB-9F06-0A7C3AB323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14" t="1" b="-2927"/>
          <a:stretch/>
        </p:blipFill>
        <p:spPr bwMode="auto">
          <a:xfrm>
            <a:off x="60917" y="4614864"/>
            <a:ext cx="2169439" cy="1444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862727B-111A-40CB-B6E1-4FA91A1F682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-1063" b="5158"/>
          <a:stretch/>
        </p:blipFill>
        <p:spPr>
          <a:xfrm>
            <a:off x="46782" y="5982571"/>
            <a:ext cx="2118475" cy="79722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E1E2601-EECA-4A46-96F7-10B3F7B3D5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38243" y="1290323"/>
            <a:ext cx="1438792" cy="195377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0279219-08AF-4EF8-A267-A40CA408855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01260" y="5074450"/>
            <a:ext cx="1456379" cy="1739563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5351840" y="799673"/>
            <a:ext cx="2010012" cy="46388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Dalton – atoms can’t be divided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279852B-C42C-44C8-92B3-984BE81C341C}"/>
              </a:ext>
            </a:extLst>
          </p:cNvPr>
          <p:cNvSpPr/>
          <p:nvPr/>
        </p:nvSpPr>
        <p:spPr>
          <a:xfrm>
            <a:off x="5347533" y="1436394"/>
            <a:ext cx="680087" cy="108682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>
                <a:solidFill>
                  <a:schemeClr val="tx1"/>
                </a:solidFill>
              </a:rPr>
              <a:t>JJ Thompson discovered electrons – Plum pudding model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D4836DBF-2601-4836-8906-17ED5E49794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88423" y="3462334"/>
            <a:ext cx="1133718" cy="84455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6C0A3221-305D-4CDB-A47C-D8B5C2327F7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50228" y="2909923"/>
            <a:ext cx="1445603" cy="652225"/>
          </a:xfrm>
          <a:prstGeom prst="rect">
            <a:avLst/>
          </a:prstGeom>
        </p:spPr>
      </p:pic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7304117F-B907-42F0-9C74-80425B26B80B}"/>
              </a:ext>
            </a:extLst>
          </p:cNvPr>
          <p:cNvCxnSpPr>
            <a:cxnSpLocks/>
          </p:cNvCxnSpPr>
          <p:nvPr/>
        </p:nvCxnSpPr>
        <p:spPr>
          <a:xfrm>
            <a:off x="6347992" y="4120982"/>
            <a:ext cx="0" cy="38130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id="{F81E8869-7B27-4214-99B2-E30C50577129}"/>
              </a:ext>
            </a:extLst>
          </p:cNvPr>
          <p:cNvSpPr/>
          <p:nvPr/>
        </p:nvSpPr>
        <p:spPr>
          <a:xfrm>
            <a:off x="5520268" y="4561986"/>
            <a:ext cx="1567814" cy="20214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>
                <a:solidFill>
                  <a:schemeClr val="tx1"/>
                </a:solidFill>
              </a:rPr>
              <a:t>Bohr – electrons in shells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5521661" y="178833"/>
            <a:ext cx="1729580" cy="4115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1.3 Development of Atomic Model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D4B49E7E-4435-4BDA-8B3F-2120C3113FA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40532" y="1699213"/>
            <a:ext cx="1163191" cy="717482"/>
          </a:xfrm>
          <a:prstGeom prst="rect">
            <a:avLst/>
          </a:prstGeom>
        </p:spPr>
      </p:pic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25CE7A70-3E79-4A06-9745-C4516A485F7B}"/>
              </a:ext>
            </a:extLst>
          </p:cNvPr>
          <p:cNvCxnSpPr>
            <a:cxnSpLocks/>
          </p:cNvCxnSpPr>
          <p:nvPr/>
        </p:nvCxnSpPr>
        <p:spPr>
          <a:xfrm>
            <a:off x="6261300" y="2417013"/>
            <a:ext cx="0" cy="39785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Rectangle 35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6714289" y="3118467"/>
            <a:ext cx="680087" cy="108682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>
                <a:solidFill>
                  <a:schemeClr val="tx1"/>
                </a:solidFill>
              </a:rPr>
              <a:t>Geiger-</a:t>
            </a:r>
          </a:p>
          <a:p>
            <a:pPr algn="ctr"/>
            <a:r>
              <a:rPr lang="en-GB" sz="800" dirty="0">
                <a:solidFill>
                  <a:schemeClr val="tx1"/>
                </a:solidFill>
              </a:rPr>
              <a:t>Marsden The Nuclear Model of the Atom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F617BECC-383A-4F0D-8CC3-71272658FC68}"/>
              </a:ext>
            </a:extLst>
          </p:cNvPr>
          <p:cNvSpPr/>
          <p:nvPr/>
        </p:nvSpPr>
        <p:spPr>
          <a:xfrm>
            <a:off x="5687576" y="5166319"/>
            <a:ext cx="1338540" cy="21916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>
                <a:solidFill>
                  <a:schemeClr val="tx1"/>
                </a:solidFill>
              </a:rPr>
              <a:t>Chadwick – the neutron</a:t>
            </a:r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8250E931-BA33-44F1-922C-DC3D284909A3}"/>
              </a:ext>
            </a:extLst>
          </p:cNvPr>
          <p:cNvCxnSpPr>
            <a:cxnSpLocks/>
          </p:cNvCxnSpPr>
          <p:nvPr/>
        </p:nvCxnSpPr>
        <p:spPr>
          <a:xfrm>
            <a:off x="6347992" y="4798335"/>
            <a:ext cx="0" cy="30637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0" name="Picture 39">
            <a:extLst>
              <a:ext uri="{FF2B5EF4-FFF2-40B4-BE49-F238E27FC236}">
                <a16:creationId xmlns:a16="http://schemas.microsoft.com/office/drawing/2014/main" id="{F802868B-55F1-4B8B-AC30-12D78314E85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391029" y="5613522"/>
            <a:ext cx="2100047" cy="1166276"/>
          </a:xfrm>
          <a:prstGeom prst="rect">
            <a:avLst/>
          </a:prstGeom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2709560" y="223105"/>
            <a:ext cx="2056825" cy="33729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1.2 Separating mixtures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158268" y="639747"/>
            <a:ext cx="1877840" cy="48663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1.1 Atoms, elements and compounds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365D3326-5E36-4F6C-A070-B301D6CB3BB5}"/>
              </a:ext>
            </a:extLst>
          </p:cNvPr>
          <p:cNvSpPr/>
          <p:nvPr/>
        </p:nvSpPr>
        <p:spPr>
          <a:xfrm>
            <a:off x="2433055" y="799673"/>
            <a:ext cx="2500298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/>
              <a:t>A mixture consists of </a:t>
            </a:r>
            <a:r>
              <a:rPr lang="en-GB" sz="900" b="1" dirty="0"/>
              <a:t>two or more </a:t>
            </a:r>
            <a:r>
              <a:rPr lang="en-GB" sz="900" dirty="0"/>
              <a:t>elements or compounds </a:t>
            </a:r>
            <a:r>
              <a:rPr lang="en-GB" sz="900" b="1" dirty="0"/>
              <a:t>not</a:t>
            </a:r>
            <a:r>
              <a:rPr lang="en-GB" sz="900" dirty="0"/>
              <a:t> chemically combined together.</a:t>
            </a:r>
            <a:endParaRPr lang="en-GB" sz="9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7758727" y="909713"/>
            <a:ext cx="1950527" cy="48365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1.4 &amp;1.5 Subatomic Particles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F009557E-1C36-4174-9041-ED4534BBF01C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r="26739" b="21251"/>
          <a:stretch/>
        </p:blipFill>
        <p:spPr>
          <a:xfrm>
            <a:off x="7690540" y="2346337"/>
            <a:ext cx="2018716" cy="320608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6F1F4071-FF83-41BC-A3E4-2FF55ACEAF47}"/>
              </a:ext>
            </a:extLst>
          </p:cNvPr>
          <p:cNvSpPr txBox="1"/>
          <p:nvPr/>
        </p:nvSpPr>
        <p:spPr>
          <a:xfrm>
            <a:off x="5259257" y="5428856"/>
            <a:ext cx="833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/>
              <a:t>Atomic radius</a:t>
            </a:r>
          </a:p>
          <a:p>
            <a:r>
              <a:rPr lang="en-GB" sz="900" dirty="0"/>
              <a:t> = 0.1nm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5D67F0DA-61E0-4246-987C-F5957EAE4072}"/>
              </a:ext>
            </a:extLst>
          </p:cNvPr>
          <p:cNvSpPr/>
          <p:nvPr/>
        </p:nvSpPr>
        <p:spPr>
          <a:xfrm>
            <a:off x="7954480" y="5889902"/>
            <a:ext cx="1457421" cy="24392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1nm = 1x10</a:t>
            </a:r>
            <a:r>
              <a:rPr lang="en-GB" sz="1200" baseline="30000" dirty="0"/>
              <a:t>-9</a:t>
            </a:r>
            <a:r>
              <a:rPr lang="en-GB" sz="1200" dirty="0"/>
              <a:t>m</a:t>
            </a: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DBE29AD3-4499-4FF3-B7B0-F428563EDDB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769391" y="3762437"/>
            <a:ext cx="1861013" cy="72102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462980DA-8979-455A-BF9B-EF387B9926B4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75666" b="22076"/>
          <a:stretch/>
        </p:blipFill>
        <p:spPr>
          <a:xfrm>
            <a:off x="8484258" y="3326365"/>
            <a:ext cx="825571" cy="390605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FAFE17D9-3806-47E1-9AD4-00B779AEF90A}"/>
              </a:ext>
            </a:extLst>
          </p:cNvPr>
          <p:cNvSpPr txBox="1"/>
          <p:nvPr/>
        </p:nvSpPr>
        <p:spPr>
          <a:xfrm>
            <a:off x="7590393" y="2728143"/>
            <a:ext cx="2436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rgbClr val="7030A0"/>
                </a:solidFill>
              </a:rPr>
              <a:t>Number of protons(+) = Number of electrons (-)</a:t>
            </a:r>
          </a:p>
          <a:p>
            <a:endParaRPr lang="en-GB" sz="800" dirty="0">
              <a:solidFill>
                <a:srgbClr val="7030A0"/>
              </a:solidFill>
            </a:endParaRPr>
          </a:p>
          <a:p>
            <a:r>
              <a:rPr lang="en-GB" sz="800" dirty="0">
                <a:solidFill>
                  <a:srgbClr val="7030A0"/>
                </a:solidFill>
              </a:rPr>
              <a:t>Number of neutrons = </a:t>
            </a:r>
          </a:p>
          <a:p>
            <a:r>
              <a:rPr lang="en-GB" sz="800" dirty="0">
                <a:solidFill>
                  <a:srgbClr val="7030A0"/>
                </a:solidFill>
              </a:rPr>
              <a:t>                             mass number – atomic number</a:t>
            </a:r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CE658433-EF55-4EDC-8EA4-3954718B2DC9}"/>
              </a:ext>
            </a:extLst>
          </p:cNvPr>
          <p:cNvGrpSpPr/>
          <p:nvPr/>
        </p:nvGrpSpPr>
        <p:grpSpPr>
          <a:xfrm>
            <a:off x="8087907" y="3317478"/>
            <a:ext cx="393069" cy="419809"/>
            <a:chOff x="7428070" y="2555461"/>
            <a:chExt cx="393069" cy="419809"/>
          </a:xfrm>
        </p:grpSpPr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24F23D8F-1FA3-416E-9C27-ECD322FAC64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/>
            <a:srcRect l="59877" t="-7792" r="26739" b="21251"/>
            <a:stretch/>
          </p:blipFill>
          <p:spPr>
            <a:xfrm>
              <a:off x="7452320" y="2555461"/>
              <a:ext cx="368819" cy="352327"/>
            </a:xfrm>
            <a:prstGeom prst="rect">
              <a:avLst/>
            </a:prstGeom>
          </p:spPr>
        </p:pic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4EB1ACDA-BF49-49EE-A117-C55D98FCD6BC}"/>
                </a:ext>
              </a:extLst>
            </p:cNvPr>
            <p:cNvSpPr/>
            <p:nvPr/>
          </p:nvSpPr>
          <p:spPr>
            <a:xfrm>
              <a:off x="7428070" y="2555461"/>
              <a:ext cx="57309" cy="41980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9" name="Picture 58">
            <a:extLst>
              <a:ext uri="{FF2B5EF4-FFF2-40B4-BE49-F238E27FC236}">
                <a16:creationId xmlns:a16="http://schemas.microsoft.com/office/drawing/2014/main" id="{FF078CA3-B78E-4A8C-8445-CF225BBFDD8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905987" y="4902413"/>
            <a:ext cx="1720351" cy="871768"/>
          </a:xfrm>
          <a:prstGeom prst="rect">
            <a:avLst/>
          </a:prstGeom>
        </p:spPr>
      </p:pic>
      <p:sp>
        <p:nvSpPr>
          <p:cNvPr id="60" name="TextBox 59">
            <a:extLst>
              <a:ext uri="{FF2B5EF4-FFF2-40B4-BE49-F238E27FC236}">
                <a16:creationId xmlns:a16="http://schemas.microsoft.com/office/drawing/2014/main" id="{0F55CD19-DBEF-42C3-8B3F-8F52FF93E85F}"/>
              </a:ext>
            </a:extLst>
          </p:cNvPr>
          <p:cNvSpPr txBox="1"/>
          <p:nvPr/>
        </p:nvSpPr>
        <p:spPr>
          <a:xfrm>
            <a:off x="7959630" y="4483458"/>
            <a:ext cx="148053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7030A0"/>
                </a:solidFill>
              </a:rPr>
              <a:t>Atoms lose or gain electrons to form ions</a:t>
            </a: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CCFB2514-594E-481D-B652-24AFAB5B4B85}"/>
              </a:ext>
            </a:extLst>
          </p:cNvPr>
          <p:cNvSpPr/>
          <p:nvPr/>
        </p:nvSpPr>
        <p:spPr>
          <a:xfrm>
            <a:off x="57765" y="40329"/>
            <a:ext cx="2450276" cy="367119"/>
          </a:xfrm>
          <a:prstGeom prst="roundRect">
            <a:avLst/>
          </a:prstGeom>
          <a:solidFill>
            <a:schemeClr val="bg1"/>
          </a:solidFill>
          <a:ln w="381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C1  - Atomic Structure</a:t>
            </a:r>
          </a:p>
        </p:txBody>
      </p:sp>
      <p:sp>
        <p:nvSpPr>
          <p:cNvPr id="62" name="Rectangle 61"/>
          <p:cNvSpPr/>
          <p:nvPr/>
        </p:nvSpPr>
        <p:spPr>
          <a:xfrm>
            <a:off x="46427" y="560402"/>
            <a:ext cx="2111399" cy="6253612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5257589" y="121857"/>
            <a:ext cx="2246778" cy="5339399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5257589" y="5504632"/>
            <a:ext cx="2247476" cy="1307566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7577102" y="799674"/>
            <a:ext cx="2263455" cy="538530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EF48879E-F480-46AF-8F2E-717DD45B71E2}"/>
              </a:ext>
            </a:extLst>
          </p:cNvPr>
          <p:cNvCxnSpPr>
            <a:cxnSpLocks/>
          </p:cNvCxnSpPr>
          <p:nvPr/>
        </p:nvCxnSpPr>
        <p:spPr>
          <a:xfrm>
            <a:off x="6261300" y="1393369"/>
            <a:ext cx="0" cy="39785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4" name="Picture 23">
            <a:extLst>
              <a:ext uri="{FF2B5EF4-FFF2-40B4-BE49-F238E27FC236}">
                <a16:creationId xmlns:a16="http://schemas.microsoft.com/office/drawing/2014/main" id="{102EC9A2-E635-4AA8-9836-910C6F999EF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566704" y="3291584"/>
            <a:ext cx="1573533" cy="1874735"/>
          </a:xfrm>
          <a:prstGeom prst="rect">
            <a:avLst/>
          </a:prstGeom>
        </p:spPr>
      </p:pic>
      <p:sp>
        <p:nvSpPr>
          <p:cNvPr id="67" name="Rectangle 66"/>
          <p:cNvSpPr/>
          <p:nvPr/>
        </p:nvSpPr>
        <p:spPr>
          <a:xfrm>
            <a:off x="7780005" y="4512536"/>
            <a:ext cx="1846333" cy="1307566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7625135" y="2221109"/>
            <a:ext cx="2148633" cy="1471528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2957948-7A8F-439B-A69B-5B6DF5345091}"/>
              </a:ext>
            </a:extLst>
          </p:cNvPr>
          <p:cNvGrpSpPr/>
          <p:nvPr/>
        </p:nvGrpSpPr>
        <p:grpSpPr>
          <a:xfrm>
            <a:off x="7626026" y="1488126"/>
            <a:ext cx="2147742" cy="724096"/>
            <a:chOff x="7626026" y="1488126"/>
            <a:chExt cx="2147742" cy="724096"/>
          </a:xfrm>
        </p:grpSpPr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CFEEEE07-730F-47A9-8C65-D75953DE8D25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7626026" y="1488126"/>
              <a:ext cx="2147742" cy="724096"/>
            </a:xfrm>
            <a:prstGeom prst="rect">
              <a:avLst/>
            </a:prstGeom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D60578DD-3A86-46DB-8288-B78F294EC7FD}"/>
                </a:ext>
              </a:extLst>
            </p:cNvPr>
            <p:cNvSpPr txBox="1"/>
            <p:nvPr/>
          </p:nvSpPr>
          <p:spPr>
            <a:xfrm>
              <a:off x="8193360" y="2027959"/>
              <a:ext cx="504056" cy="12311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800" dirty="0"/>
                <a:t>1/1840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6CD18C8E-1F5D-4739-B8E2-87761ECE0C8D}"/>
                </a:ext>
              </a:extLst>
            </p:cNvPr>
            <p:cNvSpPr txBox="1"/>
            <p:nvPr/>
          </p:nvSpPr>
          <p:spPr>
            <a:xfrm>
              <a:off x="8708829" y="1678678"/>
              <a:ext cx="504056" cy="12311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800" dirty="0"/>
                <a:t>+1</a:t>
              </a: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C27FF0C4-DD50-4DFD-915F-551B7A6B1967}"/>
                </a:ext>
              </a:extLst>
            </p:cNvPr>
            <p:cNvSpPr txBox="1"/>
            <p:nvPr/>
          </p:nvSpPr>
          <p:spPr>
            <a:xfrm>
              <a:off x="8708829" y="2018648"/>
              <a:ext cx="504056" cy="12311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800" dirty="0"/>
                <a:t>-1</a:t>
              </a:r>
            </a:p>
          </p:txBody>
        </p:sp>
      </p:grpSp>
      <p:pic>
        <p:nvPicPr>
          <p:cNvPr id="70" name="Picture 69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2975" y="33027"/>
            <a:ext cx="688881" cy="708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01632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7127722"/>
              </p:ext>
            </p:extLst>
          </p:nvPr>
        </p:nvGraphicFramePr>
        <p:xfrm>
          <a:off x="200472" y="188641"/>
          <a:ext cx="4536504" cy="2743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813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175691">
                  <a:extLst>
                    <a:ext uri="{9D8B030D-6E8A-4147-A177-3AD203B41FA5}">
                      <a16:colId xmlns:a16="http://schemas.microsoft.com/office/drawing/2014/main" val="4113284492"/>
                    </a:ext>
                  </a:extLst>
                </a:gridCol>
              </a:tblGrid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Define a compound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Define a mixture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410948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3.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State</a:t>
                      </a:r>
                      <a:r>
                        <a:rPr lang="en-GB" sz="900" baseline="0" dirty="0"/>
                        <a:t> the approximate radius of an atom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391732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4.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Describe the current model of the atom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2237200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5.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What does the atomic number of</a:t>
                      </a:r>
                      <a:r>
                        <a:rPr lang="en-GB" sz="900" baseline="0" dirty="0"/>
                        <a:t> an atom represent?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6.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What does the mass number of</a:t>
                      </a:r>
                      <a:r>
                        <a:rPr lang="en-GB" sz="900" baseline="0" dirty="0"/>
                        <a:t> an atom represent?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7.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Describe the plum pudding model of the atom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510236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8.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State the</a:t>
                      </a:r>
                      <a:r>
                        <a:rPr lang="en-GB" sz="900" baseline="0" dirty="0"/>
                        <a:t> conclusions of the alpha scattering experiment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444402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9.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How did Niels Bohr</a:t>
                      </a:r>
                      <a:r>
                        <a:rPr lang="en-GB" sz="900" baseline="0" dirty="0"/>
                        <a:t> adapt the model of the atom?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8748937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10.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What did James Chadwick</a:t>
                      </a:r>
                      <a:r>
                        <a:rPr lang="en-GB" sz="900" baseline="0" dirty="0"/>
                        <a:t> do to change the model of the atom?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827925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11.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State</a:t>
                      </a:r>
                      <a:r>
                        <a:rPr lang="en-GB" sz="900" baseline="0" dirty="0"/>
                        <a:t> the electrical charges of each subatomic particle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2195962"/>
                  </a:ext>
                </a:extLst>
              </a:tr>
              <a:tr h="192021">
                <a:tc>
                  <a:txBody>
                    <a:bodyPr/>
                    <a:lstStyle/>
                    <a:p>
                      <a:r>
                        <a:rPr lang="en-GB" sz="900" b="1" dirty="0"/>
                        <a:t>12.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State</a:t>
                      </a:r>
                      <a:r>
                        <a:rPr lang="en-GB" sz="900" baseline="0" dirty="0"/>
                        <a:t> the relative mass of each subatomic particle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5639283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6349266"/>
              </p:ext>
            </p:extLst>
          </p:nvPr>
        </p:nvGraphicFramePr>
        <p:xfrm>
          <a:off x="189371" y="2996952"/>
          <a:ext cx="4536504" cy="376376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7920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44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23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Atom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All substances are made of atoms! They are the smallest part of an element that can exist (about 0.1 nm in size)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23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Element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</a:t>
                      </a:r>
                      <a:r>
                        <a:rPr lang="en-GB" sz="900" baseline="0" dirty="0">
                          <a:effectLst/>
                        </a:rPr>
                        <a:t> s</a:t>
                      </a:r>
                      <a:r>
                        <a:rPr lang="en-GB" sz="900" dirty="0">
                          <a:effectLst/>
                        </a:rPr>
                        <a:t>ubstance made of only one type of atom. Atoms of each element have</a:t>
                      </a:r>
                      <a:r>
                        <a:rPr lang="en-GB" sz="900" baseline="0" dirty="0">
                          <a:effectLst/>
                        </a:rPr>
                        <a:t> a chemical symbol, </a:t>
                      </a:r>
                      <a:r>
                        <a:rPr lang="en-GB" sz="900" baseline="0" dirty="0" err="1">
                          <a:effectLst/>
                        </a:rPr>
                        <a:t>eg</a:t>
                      </a:r>
                      <a:r>
                        <a:rPr lang="en-GB" sz="900" baseline="0" dirty="0">
                          <a:effectLst/>
                        </a:rPr>
                        <a:t> O is oxygen.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34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Electron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negatively charged subatomic particle found in shells around the nucleus of an atom.  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1473211442"/>
                  </a:ext>
                </a:extLst>
              </a:tr>
              <a:tr h="4534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Element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 substance containing only one type of atom. Cannot be broken down into anything simpler by chemical methods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3303977472"/>
                  </a:ext>
                </a:extLst>
              </a:tr>
              <a:tr h="4534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Energy level (shell)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the region an electron occupies surrounding the nucleus inside an atom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2247289434"/>
                  </a:ext>
                </a:extLst>
              </a:tr>
              <a:tr h="45348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compound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contain two or more elements chemically combined in fixed proportions and can be represented by formulae using the symbols of the atoms from which they were formed.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23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mixture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consists of two or more elements or compounds not chemically combined together.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87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Atomic no.</a:t>
                      </a:r>
                      <a:endParaRPr lang="en-GB" sz="9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Number of protons in an atom. Atoms of the same element have the same number of protons.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11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Mass no.</a:t>
                      </a:r>
                      <a:endParaRPr lang="en-GB" sz="9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The sum of protons and neutrons in an atom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23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Isotopes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Atoms of the same element with a different number of neutrons.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23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Relative atomic mass</a:t>
                      </a:r>
                      <a:endParaRPr lang="en-GB" sz="9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The average mass of an atom of an element, taking into account the % of each isotope.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C2B1B1AC-57E6-42F1-A78B-9F418F9DBD60}"/>
              </a:ext>
            </a:extLst>
          </p:cNvPr>
          <p:cNvSpPr txBox="1"/>
          <p:nvPr/>
        </p:nvSpPr>
        <p:spPr>
          <a:xfrm>
            <a:off x="4901261" y="1665969"/>
            <a:ext cx="45365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/>
              <a:t>Watch the video at </a:t>
            </a:r>
            <a:r>
              <a:rPr lang="en-GB" dirty="0">
                <a:hlinkClick r:id="rId2"/>
              </a:rPr>
              <a:t>https://www.youtube.com/watch?v=9iHgcWVukGc</a:t>
            </a:r>
            <a:r>
              <a:rPr lang="en-GB" dirty="0"/>
              <a:t> to look at how the model of the atom has developed further.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4DA564-659A-4363-9C91-BB76E13A6594}"/>
              </a:ext>
            </a:extLst>
          </p:cNvPr>
          <p:cNvSpPr/>
          <p:nvPr/>
        </p:nvSpPr>
        <p:spPr>
          <a:xfrm>
            <a:off x="4901261" y="1761475"/>
            <a:ext cx="4536504" cy="144785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040EFF8-AB54-4929-8739-06CD071FD6C3}"/>
              </a:ext>
            </a:extLst>
          </p:cNvPr>
          <p:cNvSpPr/>
          <p:nvPr/>
        </p:nvSpPr>
        <p:spPr>
          <a:xfrm>
            <a:off x="4901261" y="3334309"/>
            <a:ext cx="4536504" cy="144785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EF4A880-031A-43B1-A574-61C9344A6E26}"/>
              </a:ext>
            </a:extLst>
          </p:cNvPr>
          <p:cNvSpPr/>
          <p:nvPr/>
        </p:nvSpPr>
        <p:spPr>
          <a:xfrm>
            <a:off x="4953000" y="3304836"/>
            <a:ext cx="42484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Follow this link to more videos and questions</a:t>
            </a:r>
            <a:endParaRPr lang="en-GB" dirty="0"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en-GB" dirty="0">
                <a:solidFill>
                  <a:srgbClr val="00B0F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AQA GCSE Chemistry Topic 1: Atomic Structure and the Periodic Table Revision - PMT (physicsandmathstutor.com)</a:t>
            </a: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B0305A5-8387-47E4-900B-13644BF324DA}"/>
              </a:ext>
            </a:extLst>
          </p:cNvPr>
          <p:cNvSpPr/>
          <p:nvPr/>
        </p:nvSpPr>
        <p:spPr>
          <a:xfrm>
            <a:off x="5889104" y="1204257"/>
            <a:ext cx="22339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u="sng" dirty="0"/>
              <a:t>Stretch and Challenge</a:t>
            </a:r>
          </a:p>
        </p:txBody>
      </p:sp>
    </p:spTree>
    <p:extLst>
      <p:ext uri="{BB962C8B-B14F-4D97-AF65-F5344CB8AC3E}">
        <p14:creationId xmlns:p14="http://schemas.microsoft.com/office/powerpoint/2010/main" val="203101301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28724</TotalTime>
  <Words>588</Words>
  <Application>Microsoft Office PowerPoint</Application>
  <PresentationFormat>A4 Paper (210x297 mm)</PresentationFormat>
  <Paragraphs>83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Arial</vt:lpstr>
      <vt:lpstr>Calibri</vt:lpstr>
      <vt:lpstr>Calibri Light</vt:lpstr>
      <vt:lpstr>Gill Sans</vt:lpstr>
      <vt:lpstr>News Gothic MT</vt:lpstr>
      <vt:lpstr>Times New Roman</vt:lpstr>
      <vt:lpstr>Custom Design</vt:lpstr>
      <vt:lpstr>PIXL Sci</vt:lpstr>
      <vt:lpstr>Office Theme</vt:lpstr>
      <vt:lpstr>1_Office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Dr R Berry (St Ambrose College)</cp:lastModifiedBy>
  <cp:revision>318</cp:revision>
  <cp:lastPrinted>2019-10-04T08:38:13Z</cp:lastPrinted>
  <dcterms:created xsi:type="dcterms:W3CDTF">2016-03-05T09:38:04Z</dcterms:created>
  <dcterms:modified xsi:type="dcterms:W3CDTF">2021-11-30T15:10:27Z</dcterms:modified>
</cp:coreProperties>
</file>