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4"/>
  </p:sldMasterIdLst>
  <p:notesMasterIdLst>
    <p:notesMasterId r:id="rId9"/>
  </p:notesMasterIdLst>
  <p:sldIdLst>
    <p:sldId id="405" r:id="rId5"/>
    <p:sldId id="406" r:id="rId6"/>
    <p:sldId id="400" r:id="rId7"/>
    <p:sldId id="401"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a:srgbClr val="CC9966"/>
    <a:srgbClr val="FFFFCC"/>
    <a:srgbClr val="008000"/>
    <a:srgbClr val="FF3300"/>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41" autoAdjust="0"/>
    <p:restoredTop sz="91111" autoAdjust="0"/>
  </p:normalViewPr>
  <p:slideViewPr>
    <p:cSldViewPr snapToGrid="0">
      <p:cViewPr varScale="1">
        <p:scale>
          <a:sx n="85" d="100"/>
          <a:sy n="85" d="100"/>
        </p:scale>
        <p:origin x="780"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ea typeface="+mn-ea"/>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27E3F440-DAFC-8A4E-A030-9C92E7E4EEED}" type="datetimeFigureOut">
              <a:rPr lang="en-GB"/>
              <a:pPr/>
              <a:t>01/06/2020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ea typeface="+mn-ea"/>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96397647-FFDC-234D-8022-1B1F102B8D35}" type="slidenum">
              <a:rPr lang="en-GB"/>
              <a:pPr/>
              <a:t>‹#›</a:t>
            </a:fld>
            <a:endParaRPr lang="en-GB"/>
          </a:p>
        </p:txBody>
      </p:sp>
    </p:spTree>
    <p:extLst>
      <p:ext uri="{BB962C8B-B14F-4D97-AF65-F5344CB8AC3E}">
        <p14:creationId xmlns:p14="http://schemas.microsoft.com/office/powerpoint/2010/main" val="36360401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ＭＳ Ｐゴシック" charset="0"/>
        <a:cs typeface="+mn-cs"/>
      </a:defRPr>
    </a:lvl1pPr>
    <a:lvl2pPr marL="457200" algn="l" rtl="0" fontAlgn="base">
      <a:spcBef>
        <a:spcPct val="30000"/>
      </a:spcBef>
      <a:spcAft>
        <a:spcPct val="0"/>
      </a:spcAft>
      <a:defRPr sz="1200" kern="1200">
        <a:solidFill>
          <a:schemeClr val="tx1"/>
        </a:solidFill>
        <a:latin typeface="+mn-lt"/>
        <a:ea typeface="ＭＳ Ｐゴシック" charset="0"/>
        <a:cs typeface="+mn-cs"/>
      </a:defRPr>
    </a:lvl2pPr>
    <a:lvl3pPr marL="914400" algn="l" rtl="0" fontAlgn="base">
      <a:spcBef>
        <a:spcPct val="30000"/>
      </a:spcBef>
      <a:spcAft>
        <a:spcPct val="0"/>
      </a:spcAft>
      <a:defRPr sz="1200" kern="1200">
        <a:solidFill>
          <a:schemeClr val="tx1"/>
        </a:solidFill>
        <a:latin typeface="+mn-lt"/>
        <a:ea typeface="ＭＳ Ｐゴシック" charset="0"/>
        <a:cs typeface="+mn-cs"/>
      </a:defRPr>
    </a:lvl3pPr>
    <a:lvl4pPr marL="1371600" algn="l" rtl="0" fontAlgn="base">
      <a:spcBef>
        <a:spcPct val="30000"/>
      </a:spcBef>
      <a:spcAft>
        <a:spcPct val="0"/>
      </a:spcAft>
      <a:defRPr sz="1200" kern="1200">
        <a:solidFill>
          <a:schemeClr val="tx1"/>
        </a:solidFill>
        <a:latin typeface="+mn-lt"/>
        <a:ea typeface="ＭＳ Ｐゴシック" charset="0"/>
        <a:cs typeface="+mn-cs"/>
      </a:defRPr>
    </a:lvl4pPr>
    <a:lvl5pPr marL="1828800" algn="l" rtl="0" fontAlgn="base">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4278543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427854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A4E9AEE2-64C7-3A48-BAD2-DD66C94612EB}" type="slidenum">
              <a:rPr lang="en-GB" smtClean="0"/>
              <a:pPr/>
              <a:t>‹#›</a:t>
            </a:fld>
            <a:endParaRPr lang="en-GB"/>
          </a:p>
        </p:txBody>
      </p:sp>
    </p:spTree>
    <p:extLst>
      <p:ext uri="{BB962C8B-B14F-4D97-AF65-F5344CB8AC3E}">
        <p14:creationId xmlns:p14="http://schemas.microsoft.com/office/powerpoint/2010/main" val="2653713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1A430077-FD65-A248-87F9-EBFBCBD9D3CC}" type="slidenum">
              <a:rPr lang="en-GB" smtClean="0"/>
              <a:pPr/>
              <a:t>‹#›</a:t>
            </a:fld>
            <a:endParaRPr lang="en-GB"/>
          </a:p>
        </p:txBody>
      </p:sp>
    </p:spTree>
    <p:extLst>
      <p:ext uri="{BB962C8B-B14F-4D97-AF65-F5344CB8AC3E}">
        <p14:creationId xmlns:p14="http://schemas.microsoft.com/office/powerpoint/2010/main" val="4086333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DCBDC741-7AE2-B04E-9869-248F3C4C3E56}" type="slidenum">
              <a:rPr lang="en-GB" smtClean="0"/>
              <a:pPr/>
              <a:t>‹#›</a:t>
            </a:fld>
            <a:endParaRPr lang="en-GB"/>
          </a:p>
        </p:txBody>
      </p:sp>
    </p:spTree>
    <p:extLst>
      <p:ext uri="{BB962C8B-B14F-4D97-AF65-F5344CB8AC3E}">
        <p14:creationId xmlns:p14="http://schemas.microsoft.com/office/powerpoint/2010/main" val="36426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D700DD3A-BDA3-DA43-BA1A-A478D9503DD0}" type="slidenum">
              <a:rPr lang="en-GB" smtClean="0"/>
              <a:pPr/>
              <a:t>‹#›</a:t>
            </a:fld>
            <a:endParaRPr lang="en-GB"/>
          </a:p>
        </p:txBody>
      </p:sp>
    </p:spTree>
    <p:extLst>
      <p:ext uri="{BB962C8B-B14F-4D97-AF65-F5344CB8AC3E}">
        <p14:creationId xmlns:p14="http://schemas.microsoft.com/office/powerpoint/2010/main" val="165989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fld id="{74CED5C6-F8AA-BE46-B4B9-155E7904EADF}" type="slidenum">
              <a:rPr lang="en-GB" smtClean="0"/>
              <a:pPr/>
              <a:t>‹#›</a:t>
            </a:fld>
            <a:endParaRPr lang="en-GB"/>
          </a:p>
        </p:txBody>
      </p:sp>
    </p:spTree>
    <p:extLst>
      <p:ext uri="{BB962C8B-B14F-4D97-AF65-F5344CB8AC3E}">
        <p14:creationId xmlns:p14="http://schemas.microsoft.com/office/powerpoint/2010/main" val="481272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fld id="{0C0C5FD5-B885-3D4B-BC68-1B9EBEF0CD65}" type="slidenum">
              <a:rPr lang="en-GB" smtClean="0"/>
              <a:pPr/>
              <a:t>‹#›</a:t>
            </a:fld>
            <a:endParaRPr lang="en-GB"/>
          </a:p>
        </p:txBody>
      </p:sp>
    </p:spTree>
    <p:extLst>
      <p:ext uri="{BB962C8B-B14F-4D97-AF65-F5344CB8AC3E}">
        <p14:creationId xmlns:p14="http://schemas.microsoft.com/office/powerpoint/2010/main" val="2759431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fld id="{BCAF16DA-B404-9449-B6A7-B6ADADD709EB}" type="slidenum">
              <a:rPr lang="en-GB" smtClean="0"/>
              <a:pPr/>
              <a:t>‹#›</a:t>
            </a:fld>
            <a:endParaRPr lang="en-GB"/>
          </a:p>
        </p:txBody>
      </p:sp>
    </p:spTree>
    <p:extLst>
      <p:ext uri="{BB962C8B-B14F-4D97-AF65-F5344CB8AC3E}">
        <p14:creationId xmlns:p14="http://schemas.microsoft.com/office/powerpoint/2010/main" val="3212062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7C086AE5-222A-504C-9AF9-7A07934C9E3B}" type="slidenum">
              <a:rPr lang="en-GB" smtClean="0"/>
              <a:pPr/>
              <a:t>‹#›</a:t>
            </a:fld>
            <a:endParaRPr lang="en-GB"/>
          </a:p>
        </p:txBody>
      </p:sp>
    </p:spTree>
    <p:extLst>
      <p:ext uri="{BB962C8B-B14F-4D97-AF65-F5344CB8AC3E}">
        <p14:creationId xmlns:p14="http://schemas.microsoft.com/office/powerpoint/2010/main" val="4143182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3B21DEAB-5E96-0844-BE58-A40CF26EB098}" type="slidenum">
              <a:rPr lang="en-GB" smtClean="0"/>
              <a:pPr/>
              <a:t>‹#›</a:t>
            </a:fld>
            <a:endParaRPr lang="en-GB"/>
          </a:p>
        </p:txBody>
      </p:sp>
    </p:spTree>
    <p:extLst>
      <p:ext uri="{BB962C8B-B14F-4D97-AF65-F5344CB8AC3E}">
        <p14:creationId xmlns:p14="http://schemas.microsoft.com/office/powerpoint/2010/main" val="460159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D700DD3A-BDA3-DA43-BA1A-A478D9503DD0}" type="slidenum">
              <a:rPr lang="en-GB" smtClean="0"/>
              <a:pPr/>
              <a:t>‹#›</a:t>
            </a:fld>
            <a:endParaRPr lang="en-GB"/>
          </a:p>
        </p:txBody>
      </p:sp>
    </p:spTree>
    <p:extLst>
      <p:ext uri="{BB962C8B-B14F-4D97-AF65-F5344CB8AC3E}">
        <p14:creationId xmlns:p14="http://schemas.microsoft.com/office/powerpoint/2010/main" val="176008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D700DD3A-BDA3-DA43-BA1A-A478D9503DD0}"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171861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D700DD3A-BDA3-DA43-BA1A-A478D9503DD0}" type="slidenum">
              <a:rPr lang="en-GB" smtClean="0"/>
              <a:pPr/>
              <a:t>‹#›</a:t>
            </a:fld>
            <a:endParaRPr lang="en-GB"/>
          </a:p>
        </p:txBody>
      </p:sp>
    </p:spTree>
    <p:extLst>
      <p:ext uri="{BB962C8B-B14F-4D97-AF65-F5344CB8AC3E}">
        <p14:creationId xmlns:p14="http://schemas.microsoft.com/office/powerpoint/2010/main" val="25711885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D700DD3A-BDA3-DA43-BA1A-A478D9503DD0}"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783130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D700DD3A-BDA3-DA43-BA1A-A478D9503DD0}" type="slidenum">
              <a:rPr lang="en-GB" smtClean="0"/>
              <a:pPr/>
              <a:t>‹#›</a:t>
            </a:fld>
            <a:endParaRPr lang="en-GB"/>
          </a:p>
        </p:txBody>
      </p:sp>
    </p:spTree>
    <p:extLst>
      <p:ext uri="{BB962C8B-B14F-4D97-AF65-F5344CB8AC3E}">
        <p14:creationId xmlns:p14="http://schemas.microsoft.com/office/powerpoint/2010/main" val="29664580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84A794FB-DBCF-5F48-825C-390DF73CAFFF}" type="slidenum">
              <a:rPr lang="en-GB" smtClean="0"/>
              <a:pPr/>
              <a:t>‹#›</a:t>
            </a:fld>
            <a:endParaRPr lang="en-GB"/>
          </a:p>
        </p:txBody>
      </p:sp>
    </p:spTree>
    <p:extLst>
      <p:ext uri="{BB962C8B-B14F-4D97-AF65-F5344CB8AC3E}">
        <p14:creationId xmlns:p14="http://schemas.microsoft.com/office/powerpoint/2010/main" val="14946564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B44D2EEE-58A2-AD41-82DA-FF8A056A038E}" type="slidenum">
              <a:rPr lang="en-GB" smtClean="0"/>
              <a:pPr/>
              <a:t>‹#›</a:t>
            </a:fld>
            <a:endParaRPr lang="en-GB"/>
          </a:p>
        </p:txBody>
      </p:sp>
    </p:spTree>
    <p:extLst>
      <p:ext uri="{BB962C8B-B14F-4D97-AF65-F5344CB8AC3E}">
        <p14:creationId xmlns:p14="http://schemas.microsoft.com/office/powerpoint/2010/main" val="248960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700DD3A-BDA3-DA43-BA1A-A478D9503DD0}" type="slidenum">
              <a:rPr lang="en-GB" smtClean="0"/>
              <a:pPr/>
              <a:t>‹#›</a:t>
            </a:fld>
            <a:endParaRPr lang="en-GB"/>
          </a:p>
        </p:txBody>
      </p:sp>
    </p:spTree>
    <p:extLst>
      <p:ext uri="{BB962C8B-B14F-4D97-AF65-F5344CB8AC3E}">
        <p14:creationId xmlns:p14="http://schemas.microsoft.com/office/powerpoint/2010/main" val="2412997227"/>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12196" y="291710"/>
            <a:ext cx="9144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BD62E59C-C0CA-4FB7-87AA-4794A09E19F4}"/>
              </a:ext>
            </a:extLst>
          </p:cNvPr>
          <p:cNvSpPr/>
          <p:nvPr/>
        </p:nvSpPr>
        <p:spPr>
          <a:xfrm>
            <a:off x="112196" y="1156517"/>
            <a:ext cx="8772268" cy="2804013"/>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defRPr/>
            </a:pPr>
            <a:r>
              <a:rPr lang="en-GB" altLang="en-US" dirty="0">
                <a:solidFill>
                  <a:schemeClr val="dk1"/>
                </a:solidFill>
              </a:rPr>
              <a:t>2 x Reasons (1), explanation (1). </a:t>
            </a:r>
          </a:p>
          <a:p>
            <a:pPr>
              <a:spcBef>
                <a:spcPct val="0"/>
              </a:spcBef>
              <a:defRPr/>
            </a:pPr>
            <a:endParaRPr lang="en-GB" altLang="en-US" dirty="0">
              <a:solidFill>
                <a:schemeClr val="dk1"/>
              </a:solidFill>
            </a:endParaRPr>
          </a:p>
          <a:p>
            <a:pPr>
              <a:spcBef>
                <a:spcPct val="0"/>
              </a:spcBef>
              <a:defRPr/>
            </a:pPr>
            <a:r>
              <a:rPr lang="en-GB" altLang="en-US" dirty="0">
                <a:solidFill>
                  <a:schemeClr val="dk1"/>
                </a:solidFill>
              </a:rPr>
              <a:t>Sentence starter: </a:t>
            </a:r>
          </a:p>
          <a:p>
            <a:pPr>
              <a:spcBef>
                <a:spcPct val="0"/>
              </a:spcBef>
              <a:defRPr/>
            </a:pPr>
            <a:r>
              <a:rPr lang="en-GB" altLang="en-US" b="1" dirty="0">
                <a:solidFill>
                  <a:schemeClr val="dk1"/>
                </a:solidFill>
              </a:rPr>
              <a:t>Reason identified… 	</a:t>
            </a:r>
            <a:r>
              <a:rPr lang="en-GB" altLang="en-US" dirty="0">
                <a:solidFill>
                  <a:schemeClr val="dk1"/>
                </a:solidFill>
              </a:rPr>
              <a:t>(1) </a:t>
            </a:r>
            <a:r>
              <a:rPr lang="en-GB" altLang="en-US" b="1" dirty="0">
                <a:solidFill>
                  <a:schemeClr val="dk1"/>
                </a:solidFill>
              </a:rPr>
              <a:t>this means</a:t>
            </a:r>
            <a:r>
              <a:rPr lang="en-GB" altLang="en-US" dirty="0">
                <a:solidFill>
                  <a:schemeClr val="dk1"/>
                </a:solidFill>
              </a:rPr>
              <a:t>….       (1) </a:t>
            </a:r>
          </a:p>
          <a:p>
            <a:pPr>
              <a:spcBef>
                <a:spcPct val="0"/>
              </a:spcBef>
              <a:defRPr/>
            </a:pPr>
            <a:endParaRPr lang="en-GB" altLang="en-US" dirty="0">
              <a:solidFill>
                <a:schemeClr val="dk1"/>
              </a:solidFill>
            </a:endParaRPr>
          </a:p>
          <a:p>
            <a:pPr>
              <a:spcBef>
                <a:spcPct val="0"/>
              </a:spcBef>
              <a:defRPr/>
            </a:pPr>
            <a:r>
              <a:rPr lang="en-GB" altLang="en-US" dirty="0">
                <a:solidFill>
                  <a:schemeClr val="dk1"/>
                </a:solidFill>
              </a:rPr>
              <a:t>Make an example answer:</a:t>
            </a:r>
            <a:endParaRPr lang="en-GB" altLang="en-US" i="1" dirty="0">
              <a:solidFill>
                <a:schemeClr val="dk1"/>
              </a:solidFill>
            </a:endParaRPr>
          </a:p>
        </p:txBody>
      </p:sp>
      <p:sp>
        <p:nvSpPr>
          <p:cNvPr id="10" name="Title 2">
            <a:extLst>
              <a:ext uri="{FF2B5EF4-FFF2-40B4-BE49-F238E27FC236}">
                <a16:creationId xmlns:a16="http://schemas.microsoft.com/office/drawing/2014/main" id="{97BF1E3D-9F9F-4814-873D-B3578E72D2FC}"/>
              </a:ext>
            </a:extLst>
          </p:cNvPr>
          <p:cNvSpPr txBox="1">
            <a:spLocks/>
          </p:cNvSpPr>
          <p:nvPr/>
        </p:nvSpPr>
        <p:spPr>
          <a:xfrm>
            <a:off x="112196" y="74064"/>
            <a:ext cx="8308138" cy="1082453"/>
          </a:xfrm>
          <a:prstGeom prst="rect">
            <a:avLst/>
          </a:prstGeom>
          <a:solidFill>
            <a:schemeClr val="bg1">
              <a:alpha val="60000"/>
            </a:schemeClr>
          </a:solidFill>
        </p:spPr>
        <p:txBody>
          <a:bodyP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200" b="1" dirty="0"/>
              <a:t>EQ1: </a:t>
            </a:r>
            <a:r>
              <a:rPr lang="en-GB" sz="2200" dirty="0"/>
              <a:t>Explain …. 											(4 marks) </a:t>
            </a:r>
            <a:endParaRPr lang="en-US" sz="2200" b="1" dirty="0">
              <a:solidFill>
                <a:srgbClr val="FF3300"/>
              </a:solidFill>
            </a:endParaRPr>
          </a:p>
        </p:txBody>
      </p:sp>
    </p:spTree>
    <p:extLst>
      <p:ext uri="{BB962C8B-B14F-4D97-AF65-F5344CB8AC3E}">
        <p14:creationId xmlns:p14="http://schemas.microsoft.com/office/powerpoint/2010/main" val="2986487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12196" y="291710"/>
            <a:ext cx="9144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BD62E59C-C0CA-4FB7-87AA-4794A09E19F4}"/>
              </a:ext>
            </a:extLst>
          </p:cNvPr>
          <p:cNvSpPr/>
          <p:nvPr/>
        </p:nvSpPr>
        <p:spPr>
          <a:xfrm>
            <a:off x="112196" y="1156517"/>
            <a:ext cx="8772268" cy="2804013"/>
          </a:xfrm>
          <a:prstGeom prst="rect">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defRPr/>
            </a:pPr>
            <a:r>
              <a:rPr lang="en-GB" altLang="en-US" dirty="0">
                <a:solidFill>
                  <a:schemeClr val="dk1"/>
                </a:solidFill>
              </a:rPr>
              <a:t>2 x Reasons (1), explanation (1). </a:t>
            </a:r>
          </a:p>
          <a:p>
            <a:pPr>
              <a:spcBef>
                <a:spcPct val="0"/>
              </a:spcBef>
              <a:defRPr/>
            </a:pPr>
            <a:endParaRPr lang="en-GB" altLang="en-US" dirty="0">
              <a:solidFill>
                <a:schemeClr val="dk1"/>
              </a:solidFill>
            </a:endParaRPr>
          </a:p>
          <a:p>
            <a:pPr>
              <a:spcBef>
                <a:spcPct val="0"/>
              </a:spcBef>
              <a:defRPr/>
            </a:pPr>
            <a:r>
              <a:rPr lang="en-GB" altLang="en-US" dirty="0">
                <a:solidFill>
                  <a:schemeClr val="dk1"/>
                </a:solidFill>
              </a:rPr>
              <a:t>Sentence starter: </a:t>
            </a:r>
          </a:p>
          <a:p>
            <a:pPr>
              <a:spcBef>
                <a:spcPct val="0"/>
              </a:spcBef>
              <a:defRPr/>
            </a:pPr>
            <a:r>
              <a:rPr lang="en-GB" altLang="en-US" b="1" dirty="0">
                <a:solidFill>
                  <a:schemeClr val="dk1"/>
                </a:solidFill>
              </a:rPr>
              <a:t>Reason identified… 	</a:t>
            </a:r>
            <a:r>
              <a:rPr lang="en-GB" altLang="en-US" dirty="0">
                <a:solidFill>
                  <a:schemeClr val="dk1"/>
                </a:solidFill>
              </a:rPr>
              <a:t>(1) </a:t>
            </a:r>
            <a:r>
              <a:rPr lang="en-GB" altLang="en-US" b="1" dirty="0">
                <a:solidFill>
                  <a:schemeClr val="dk1"/>
                </a:solidFill>
              </a:rPr>
              <a:t>this means</a:t>
            </a:r>
            <a:r>
              <a:rPr lang="en-GB" altLang="en-US" dirty="0">
                <a:solidFill>
                  <a:schemeClr val="dk1"/>
                </a:solidFill>
              </a:rPr>
              <a:t>….       (1) </a:t>
            </a:r>
          </a:p>
          <a:p>
            <a:pPr>
              <a:spcBef>
                <a:spcPct val="0"/>
              </a:spcBef>
              <a:defRPr/>
            </a:pPr>
            <a:endParaRPr lang="en-GB" altLang="en-US" dirty="0">
              <a:solidFill>
                <a:schemeClr val="dk1"/>
              </a:solidFill>
            </a:endParaRPr>
          </a:p>
          <a:p>
            <a:pPr>
              <a:spcBef>
                <a:spcPct val="0"/>
              </a:spcBef>
              <a:defRPr/>
            </a:pPr>
            <a:r>
              <a:rPr lang="en-GB" altLang="en-US" dirty="0">
                <a:solidFill>
                  <a:schemeClr val="dk1"/>
                </a:solidFill>
              </a:rPr>
              <a:t>Make an example answer:</a:t>
            </a:r>
            <a:endParaRPr lang="en-GB" altLang="en-US" i="1" dirty="0">
              <a:solidFill>
                <a:schemeClr val="dk1"/>
              </a:solidFill>
            </a:endParaRPr>
          </a:p>
        </p:txBody>
      </p:sp>
      <p:sp>
        <p:nvSpPr>
          <p:cNvPr id="10" name="Title 2">
            <a:extLst>
              <a:ext uri="{FF2B5EF4-FFF2-40B4-BE49-F238E27FC236}">
                <a16:creationId xmlns:a16="http://schemas.microsoft.com/office/drawing/2014/main" id="{97BF1E3D-9F9F-4814-873D-B3578E72D2FC}"/>
              </a:ext>
            </a:extLst>
          </p:cNvPr>
          <p:cNvSpPr txBox="1">
            <a:spLocks/>
          </p:cNvSpPr>
          <p:nvPr/>
        </p:nvSpPr>
        <p:spPr>
          <a:xfrm>
            <a:off x="112196" y="74064"/>
            <a:ext cx="8308138" cy="1082453"/>
          </a:xfrm>
          <a:prstGeom prst="rect">
            <a:avLst/>
          </a:prstGeom>
          <a:solidFill>
            <a:schemeClr val="bg1">
              <a:alpha val="60000"/>
            </a:schemeClr>
          </a:solidFill>
        </p:spPr>
        <p:txBody>
          <a:bodyP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200" b="1" dirty="0"/>
              <a:t>EQ2: </a:t>
            </a:r>
            <a:r>
              <a:rPr lang="en-GB" sz="2200" dirty="0"/>
              <a:t>Explain …. 											(4 marks) </a:t>
            </a:r>
            <a:endParaRPr lang="en-US" sz="2200" b="1" dirty="0">
              <a:solidFill>
                <a:srgbClr val="FF3300"/>
              </a:solidFill>
            </a:endParaRPr>
          </a:p>
        </p:txBody>
      </p:sp>
    </p:spTree>
    <p:extLst>
      <p:ext uri="{BB962C8B-B14F-4D97-AF65-F5344CB8AC3E}">
        <p14:creationId xmlns:p14="http://schemas.microsoft.com/office/powerpoint/2010/main" val="2628858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10809" y="183369"/>
            <a:ext cx="8699148" cy="743280"/>
          </a:xfrm>
          <a:noFill/>
        </p:spPr>
        <p:txBody>
          <a:bodyPr>
            <a:noAutofit/>
          </a:bodyPr>
          <a:lstStyle/>
          <a:p>
            <a:r>
              <a:rPr lang="en-GB" sz="2800" dirty="0">
                <a:solidFill>
                  <a:schemeClr val="tx1"/>
                </a:solidFill>
              </a:rPr>
              <a:t>Assess the…		</a:t>
            </a:r>
            <a:r>
              <a:rPr lang="en-GB" sz="2800" b="1" dirty="0">
                <a:solidFill>
                  <a:schemeClr val="tx1"/>
                </a:solidFill>
                <a:latin typeface="Calibri" panose="020F0502020204030204" pitchFamily="34" charset="0"/>
                <a:cs typeface="Calibri" panose="020F0502020204030204" pitchFamily="34" charset="0"/>
              </a:rPr>
              <a:t>  						 (8 + 4 </a:t>
            </a:r>
            <a:r>
              <a:rPr lang="en-GB" sz="2800" b="1" dirty="0" err="1">
                <a:solidFill>
                  <a:schemeClr val="tx1"/>
                </a:solidFill>
                <a:latin typeface="Calibri" panose="020F0502020204030204" pitchFamily="34" charset="0"/>
                <a:cs typeface="Calibri" panose="020F0502020204030204" pitchFamily="34" charset="0"/>
              </a:rPr>
              <a:t>SPaG</a:t>
            </a:r>
            <a:r>
              <a:rPr lang="en-GB" sz="2800" b="1" dirty="0">
                <a:solidFill>
                  <a:schemeClr val="tx1"/>
                </a:solidFill>
                <a:latin typeface="Calibri" panose="020F0502020204030204" pitchFamily="34" charset="0"/>
                <a:cs typeface="Calibri" panose="020F0502020204030204" pitchFamily="34" charset="0"/>
              </a:rPr>
              <a:t> marks) </a:t>
            </a:r>
          </a:p>
        </p:txBody>
      </p:sp>
      <p:graphicFrame>
        <p:nvGraphicFramePr>
          <p:cNvPr id="5" name="Table 4">
            <a:extLst>
              <a:ext uri="{FF2B5EF4-FFF2-40B4-BE49-F238E27FC236}">
                <a16:creationId xmlns:a16="http://schemas.microsoft.com/office/drawing/2014/main" id="{5F798261-7453-491D-85B7-8D5858A08FD5}"/>
              </a:ext>
            </a:extLst>
          </p:cNvPr>
          <p:cNvGraphicFramePr>
            <a:graphicFrameLocks noGrp="1"/>
          </p:cNvGraphicFramePr>
          <p:nvPr/>
        </p:nvGraphicFramePr>
        <p:xfrm>
          <a:off x="125185" y="1919751"/>
          <a:ext cx="8837260" cy="4754880"/>
        </p:xfrm>
        <a:graphic>
          <a:graphicData uri="http://schemas.openxmlformats.org/drawingml/2006/table">
            <a:tbl>
              <a:tblPr firstRow="1" bandRow="1">
                <a:tableStyleId>{5C22544A-7EE6-4342-B048-85BDC9FD1C3A}</a:tableStyleId>
              </a:tblPr>
              <a:tblGrid>
                <a:gridCol w="616640">
                  <a:extLst>
                    <a:ext uri="{9D8B030D-6E8A-4147-A177-3AD203B41FA5}">
                      <a16:colId xmlns:a16="http://schemas.microsoft.com/office/drawing/2014/main" val="3791838797"/>
                    </a:ext>
                  </a:extLst>
                </a:gridCol>
                <a:gridCol w="632451">
                  <a:extLst>
                    <a:ext uri="{9D8B030D-6E8A-4147-A177-3AD203B41FA5}">
                      <a16:colId xmlns:a16="http://schemas.microsoft.com/office/drawing/2014/main" val="103868898"/>
                    </a:ext>
                  </a:extLst>
                </a:gridCol>
                <a:gridCol w="7588169">
                  <a:extLst>
                    <a:ext uri="{9D8B030D-6E8A-4147-A177-3AD203B41FA5}">
                      <a16:colId xmlns:a16="http://schemas.microsoft.com/office/drawing/2014/main" val="2964606635"/>
                    </a:ext>
                  </a:extLst>
                </a:gridCol>
              </a:tblGrid>
              <a:tr h="323658">
                <a:tc>
                  <a:txBody>
                    <a:bodyPr/>
                    <a:lstStyle/>
                    <a:p>
                      <a:r>
                        <a:rPr lang="en-GB" sz="1600" dirty="0">
                          <a:solidFill>
                            <a:srgbClr val="FFFFFF"/>
                          </a:solidFill>
                          <a:latin typeface="Calibri" panose="020F0502020204030204" pitchFamily="34" charset="0"/>
                          <a:cs typeface="Calibri" panose="020F0502020204030204" pitchFamily="34" charset="0"/>
                        </a:rPr>
                        <a:t>Level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solidFill>
                            <a:srgbClr val="FFFFFF"/>
                          </a:solidFill>
                          <a:latin typeface="Calibri" panose="020F0502020204030204" pitchFamily="34" charset="0"/>
                          <a:cs typeface="Calibri" panose="020F0502020204030204" pitchFamily="34" charset="0"/>
                        </a:rPr>
                        <a:t>Mark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solidFill>
                            <a:srgbClr val="FFFFFF"/>
                          </a:solidFill>
                          <a:latin typeface="Calibri" panose="020F0502020204030204" pitchFamily="34" charset="0"/>
                          <a:cs typeface="Calibri" panose="020F0502020204030204" pitchFamily="34" charset="0"/>
                        </a:rPr>
                        <a:t>Description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86585980"/>
                  </a:ext>
                </a:extLst>
              </a:tr>
              <a:tr h="1157692">
                <a:tc>
                  <a:txBody>
                    <a:bodyPr/>
                    <a:lstStyle/>
                    <a:p>
                      <a:r>
                        <a:rPr lang="en-GB" sz="1600" dirty="0">
                          <a:latin typeface="Calibri" panose="020F0502020204030204" pitchFamily="34" charset="0"/>
                          <a:cs typeface="Calibri" panose="020F0502020204030204" pitchFamily="34" charset="0"/>
                        </a:rPr>
                        <a:t>Level</a:t>
                      </a:r>
                    </a:p>
                    <a:p>
                      <a:r>
                        <a:rPr lang="en-GB" sz="1600" baseline="0" dirty="0">
                          <a:latin typeface="Calibri" panose="020F0502020204030204" pitchFamily="34" charset="0"/>
                          <a:cs typeface="Calibri" panose="020F0502020204030204" pitchFamily="34" charset="0"/>
                        </a:rPr>
                        <a:t>1 </a:t>
                      </a:r>
                      <a:endParaRPr lang="en-GB" sz="16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latin typeface="Calibri" panose="020F0502020204030204" pitchFamily="34" charset="0"/>
                          <a:cs typeface="Calibri" panose="020F0502020204030204" pitchFamily="34" charset="0"/>
                        </a:rPr>
                        <a:t>1-3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latin typeface="Calibri" panose="020F0502020204030204" pitchFamily="34" charset="0"/>
                          <a:cs typeface="Calibri" panose="020F0502020204030204" pitchFamily="34" charset="0"/>
                        </a:rPr>
                        <a:t>Demonstrates some understanding of concepts and/</a:t>
                      </a:r>
                      <a:r>
                        <a:rPr lang="en-GB" sz="1600" baseline="0" dirty="0">
                          <a:latin typeface="Calibri" panose="020F0502020204030204" pitchFamily="34" charset="0"/>
                          <a:cs typeface="Calibri" panose="020F0502020204030204" pitchFamily="34" charset="0"/>
                        </a:rPr>
                        <a:t> or </a:t>
                      </a:r>
                      <a:r>
                        <a:rPr lang="en-GB" sz="1600" dirty="0">
                          <a:latin typeface="Calibri" panose="020F0502020204030204" pitchFamily="34" charset="0"/>
                          <a:cs typeface="Calibri" panose="020F0502020204030204" pitchFamily="34" charset="0"/>
                        </a:rPr>
                        <a:t>places, environments and processes. (AO2) </a:t>
                      </a:r>
                    </a:p>
                    <a:p>
                      <a:r>
                        <a:rPr lang="en-GB" sz="1600" dirty="0">
                          <a:latin typeface="Calibri" panose="020F0502020204030204" pitchFamily="34" charset="0"/>
                          <a:cs typeface="Calibri" panose="020F0502020204030204" pitchFamily="34" charset="0"/>
                        </a:rPr>
                        <a:t>Attempts to apply understanding to show understanding but connections are flawed. </a:t>
                      </a:r>
                    </a:p>
                    <a:p>
                      <a:r>
                        <a:rPr lang="en-GB" sz="1600" dirty="0">
                          <a:latin typeface="Calibri" panose="020F0502020204030204" pitchFamily="34" charset="0"/>
                          <a:cs typeface="Calibri" panose="020F0502020204030204" pitchFamily="34" charset="0"/>
                        </a:rPr>
                        <a:t>An unbalanced or incomplete argument that provides limited understanding. Judgements are supported by limited evidence. (AO3)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8547104"/>
                  </a:ext>
                </a:extLst>
              </a:tr>
              <a:tr h="1157692">
                <a:tc>
                  <a:txBody>
                    <a:bodyPr/>
                    <a:lstStyle/>
                    <a:p>
                      <a:r>
                        <a:rPr lang="en-GB" sz="1600" dirty="0">
                          <a:latin typeface="Calibri" panose="020F0502020204030204" pitchFamily="34" charset="0"/>
                          <a:cs typeface="Calibri" panose="020F0502020204030204" pitchFamily="34" charset="0"/>
                        </a:rPr>
                        <a:t>Level 2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latin typeface="Calibri" panose="020F0502020204030204" pitchFamily="34" charset="0"/>
                          <a:cs typeface="Calibri" panose="020F0502020204030204" pitchFamily="34" charset="0"/>
                        </a:rPr>
                        <a:t>4–6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latin typeface="Calibri" panose="020F0502020204030204" pitchFamily="34" charset="0"/>
                          <a:cs typeface="Calibri" panose="020F0502020204030204" pitchFamily="34" charset="0"/>
                        </a:rPr>
                        <a:t>Demonstrates understanding of concepts and/ or places, environments and processes. (AO2) </a:t>
                      </a:r>
                    </a:p>
                    <a:p>
                      <a:r>
                        <a:rPr lang="en-GB" sz="1600" dirty="0">
                          <a:latin typeface="Calibri" panose="020F0502020204030204" pitchFamily="34" charset="0"/>
                          <a:cs typeface="Calibri" panose="020F0502020204030204" pitchFamily="34" charset="0"/>
                        </a:rPr>
                        <a:t>Applies understanding to explain information and provide some logical connections between concepts. An imbalanced argument that shows mostly relevant understanding but not entirely coherently, leading to judgements that are supported by evidence occasionally. (AO3)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19511246"/>
                  </a:ext>
                </a:extLst>
              </a:tr>
              <a:tr h="1500597">
                <a:tc>
                  <a:txBody>
                    <a:bodyPr/>
                    <a:lstStyle/>
                    <a:p>
                      <a:r>
                        <a:rPr lang="en-GB" sz="1600" dirty="0">
                          <a:latin typeface="Calibri" panose="020F0502020204030204" pitchFamily="34" charset="0"/>
                          <a:cs typeface="Calibri" panose="020F0502020204030204" pitchFamily="34" charset="0"/>
                        </a:rPr>
                        <a:t>Level 3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latin typeface="Calibri" panose="020F0502020204030204" pitchFamily="34" charset="0"/>
                          <a:cs typeface="Calibri" panose="020F0502020204030204" pitchFamily="34" charset="0"/>
                        </a:rPr>
                        <a:t>7–8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latin typeface="Calibri" panose="020F0502020204030204" pitchFamily="34" charset="0"/>
                          <a:cs typeface="Calibri" panose="020F0502020204030204" pitchFamily="34" charset="0"/>
                        </a:rPr>
                        <a:t>Demonstrates accurate understanding of concepts and the interrelationship of places, environments and processes. (AO2) </a:t>
                      </a:r>
                    </a:p>
                    <a:p>
                      <a:r>
                        <a:rPr lang="en-GB" sz="1600" dirty="0">
                          <a:latin typeface="Calibri" panose="020F0502020204030204" pitchFamily="34" charset="0"/>
                          <a:cs typeface="Calibri" panose="020F0502020204030204" pitchFamily="34" charset="0"/>
                        </a:rPr>
                        <a:t>Applies understanding to explain information and provide logical connections between concepts throughout. </a:t>
                      </a:r>
                    </a:p>
                    <a:p>
                      <a:r>
                        <a:rPr lang="en-GB" sz="1600" dirty="0">
                          <a:latin typeface="Calibri" panose="020F0502020204030204" pitchFamily="34" charset="0"/>
                          <a:cs typeface="Calibri" panose="020F0502020204030204" pitchFamily="34" charset="0"/>
                        </a:rPr>
                        <a:t>A balanced, well-developed argument that synthesises relevant understanding coherently, leading to judgements that are supported by evidence throughout. (AO3)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16878876"/>
                  </a:ext>
                </a:extLst>
              </a:tr>
            </a:tbl>
          </a:graphicData>
        </a:graphic>
      </p:graphicFrame>
      <p:sp>
        <p:nvSpPr>
          <p:cNvPr id="8" name="Rectangle 7">
            <a:extLst>
              <a:ext uri="{FF2B5EF4-FFF2-40B4-BE49-F238E27FC236}">
                <a16:creationId xmlns:a16="http://schemas.microsoft.com/office/drawing/2014/main" id="{A1B98916-9A83-4DB3-810A-319CA775BB78}"/>
              </a:ext>
            </a:extLst>
          </p:cNvPr>
          <p:cNvSpPr/>
          <p:nvPr/>
        </p:nvSpPr>
        <p:spPr>
          <a:xfrm>
            <a:off x="113573" y="1142648"/>
            <a:ext cx="8848872" cy="6701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latin typeface="Calibri" panose="020F0502020204030204" pitchFamily="34" charset="0"/>
                <a:cs typeface="Calibri" panose="020F0502020204030204" pitchFamily="34" charset="0"/>
              </a:rPr>
              <a:t>SPAG  0-4 marks: 1 </a:t>
            </a:r>
            <a:r>
              <a:rPr lang="en-GB" sz="1600" dirty="0">
                <a:latin typeface="Calibri" panose="020F0502020204030204" pitchFamily="34" charset="0"/>
                <a:cs typeface="Calibri" panose="020F0502020204030204" pitchFamily="34" charset="0"/>
              </a:rPr>
              <a:t>- Spell and punctuate with reasonable accuracy, </a:t>
            </a:r>
            <a:r>
              <a:rPr lang="en-GB" sz="1600" b="1" dirty="0">
                <a:latin typeface="Calibri" panose="020F0502020204030204" pitchFamily="34" charset="0"/>
                <a:cs typeface="Calibri" panose="020F0502020204030204" pitchFamily="34" charset="0"/>
              </a:rPr>
              <a:t>2-3</a:t>
            </a:r>
            <a:r>
              <a:rPr lang="en-GB" sz="1600" dirty="0">
                <a:latin typeface="Calibri" panose="020F0502020204030204" pitchFamily="34" charset="0"/>
                <a:cs typeface="Calibri" panose="020F0502020204030204" pitchFamily="34" charset="0"/>
              </a:rPr>
              <a:t> - Spell and punctuate with considerable accuracy, with a good range of specialist terms, </a:t>
            </a:r>
            <a:r>
              <a:rPr lang="en-GB" sz="1600" b="1" dirty="0">
                <a:latin typeface="Calibri" panose="020F0502020204030204" pitchFamily="34" charset="0"/>
                <a:cs typeface="Calibri" panose="020F0502020204030204" pitchFamily="34" charset="0"/>
              </a:rPr>
              <a:t>4</a:t>
            </a:r>
            <a:r>
              <a:rPr lang="en-GB" sz="1600" dirty="0">
                <a:latin typeface="Calibri" panose="020F0502020204030204" pitchFamily="34" charset="0"/>
                <a:cs typeface="Calibri" panose="020F0502020204030204" pitchFamily="34" charset="0"/>
              </a:rPr>
              <a:t> - Spell and punctuate with consistent accuracy and wide range of specialist terms.  </a:t>
            </a:r>
          </a:p>
        </p:txBody>
      </p:sp>
    </p:spTree>
    <p:extLst>
      <p:ext uri="{BB962C8B-B14F-4D97-AF65-F5344CB8AC3E}">
        <p14:creationId xmlns:p14="http://schemas.microsoft.com/office/powerpoint/2010/main" val="25464707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10809" y="183369"/>
            <a:ext cx="8699148" cy="743280"/>
          </a:xfrm>
          <a:noFill/>
        </p:spPr>
        <p:txBody>
          <a:bodyPr>
            <a:noAutofit/>
          </a:bodyPr>
          <a:lstStyle/>
          <a:p>
            <a:r>
              <a:rPr lang="en-GB" sz="2800" dirty="0">
                <a:solidFill>
                  <a:schemeClr val="tx1"/>
                </a:solidFill>
              </a:rPr>
              <a:t>Assess… 					</a:t>
            </a:r>
            <a:r>
              <a:rPr lang="en-GB" sz="2800" b="1" dirty="0">
                <a:solidFill>
                  <a:schemeClr val="tx1"/>
                </a:solidFill>
                <a:latin typeface="Calibri" panose="020F0502020204030204" pitchFamily="34" charset="0"/>
                <a:cs typeface="Calibri" panose="020F0502020204030204" pitchFamily="34" charset="0"/>
              </a:rPr>
              <a:t>					 (8 + 4 </a:t>
            </a:r>
            <a:r>
              <a:rPr lang="en-GB" sz="2800" b="1" dirty="0" err="1">
                <a:solidFill>
                  <a:schemeClr val="tx1"/>
                </a:solidFill>
                <a:latin typeface="Calibri" panose="020F0502020204030204" pitchFamily="34" charset="0"/>
                <a:cs typeface="Calibri" panose="020F0502020204030204" pitchFamily="34" charset="0"/>
              </a:rPr>
              <a:t>SPaG</a:t>
            </a:r>
            <a:r>
              <a:rPr lang="en-GB" sz="2800" b="1" dirty="0">
                <a:solidFill>
                  <a:schemeClr val="tx1"/>
                </a:solidFill>
                <a:latin typeface="Calibri" panose="020F0502020204030204" pitchFamily="34" charset="0"/>
                <a:cs typeface="Calibri" panose="020F0502020204030204" pitchFamily="34" charset="0"/>
              </a:rPr>
              <a:t> marks) </a:t>
            </a:r>
          </a:p>
        </p:txBody>
      </p:sp>
      <p:sp>
        <p:nvSpPr>
          <p:cNvPr id="2" name="TextBox 1">
            <a:extLst>
              <a:ext uri="{FF2B5EF4-FFF2-40B4-BE49-F238E27FC236}">
                <a16:creationId xmlns:a16="http://schemas.microsoft.com/office/drawing/2014/main" id="{C463225E-7723-4595-8C4E-0A7E8B336280}"/>
              </a:ext>
            </a:extLst>
          </p:cNvPr>
          <p:cNvSpPr txBox="1"/>
          <p:nvPr/>
        </p:nvSpPr>
        <p:spPr>
          <a:xfrm>
            <a:off x="302930" y="1267818"/>
            <a:ext cx="8207161" cy="3293209"/>
          </a:xfrm>
          <a:prstGeom prst="rect">
            <a:avLst/>
          </a:prstGeom>
          <a:solidFill>
            <a:srgbClr val="FFCC99"/>
          </a:solidFill>
        </p:spPr>
        <p:txBody>
          <a:bodyPr wrap="square" rtlCol="0">
            <a:spAutoFit/>
          </a:bodyPr>
          <a:lstStyle/>
          <a:p>
            <a:r>
              <a:rPr lang="en-GB" sz="1600" b="1" dirty="0"/>
              <a:t>Make an example answer to your question:</a:t>
            </a:r>
          </a:p>
          <a:p>
            <a:endParaRPr lang="en-GB" sz="1600" b="1" dirty="0"/>
          </a:p>
          <a:p>
            <a:r>
              <a:rPr lang="en-GB" sz="1600" b="1" dirty="0"/>
              <a:t>Point – </a:t>
            </a:r>
            <a:endParaRPr lang="en-GB" sz="1600" dirty="0"/>
          </a:p>
          <a:p>
            <a:r>
              <a:rPr lang="en-GB" sz="1600" b="1" dirty="0"/>
              <a:t>Evidence – </a:t>
            </a:r>
            <a:endParaRPr lang="en-GB" sz="1600" dirty="0"/>
          </a:p>
          <a:p>
            <a:r>
              <a:rPr lang="en-GB" sz="1600" b="1" dirty="0"/>
              <a:t>Explain – This means… </a:t>
            </a:r>
            <a:r>
              <a:rPr lang="en-GB" sz="1600" dirty="0"/>
              <a:t> </a:t>
            </a:r>
          </a:p>
          <a:p>
            <a:r>
              <a:rPr lang="en-GB" sz="1600" b="1" dirty="0"/>
              <a:t>(L – Overall…. 														).</a:t>
            </a:r>
          </a:p>
          <a:p>
            <a:endParaRPr lang="en-GB" sz="1600" b="1" dirty="0"/>
          </a:p>
          <a:p>
            <a:r>
              <a:rPr lang="en-GB" sz="1600" b="1" dirty="0"/>
              <a:t>Point – </a:t>
            </a:r>
            <a:endParaRPr lang="en-GB" sz="1600" dirty="0"/>
          </a:p>
          <a:p>
            <a:r>
              <a:rPr lang="en-GB" sz="1600" b="1" dirty="0"/>
              <a:t>Evidence – </a:t>
            </a:r>
            <a:endParaRPr lang="en-GB" sz="1600" dirty="0"/>
          </a:p>
          <a:p>
            <a:r>
              <a:rPr lang="en-GB" sz="1600" b="1" dirty="0"/>
              <a:t>Explain – This means… </a:t>
            </a:r>
            <a:r>
              <a:rPr lang="en-GB" sz="1600" dirty="0"/>
              <a:t> </a:t>
            </a:r>
          </a:p>
          <a:p>
            <a:r>
              <a:rPr lang="en-GB" sz="1600" b="1" dirty="0"/>
              <a:t>(L – However…. 														).</a:t>
            </a:r>
          </a:p>
          <a:p>
            <a:endParaRPr lang="en-GB" sz="1600" b="1" dirty="0"/>
          </a:p>
          <a:p>
            <a:r>
              <a:rPr lang="en-GB" sz="1600" b="1" dirty="0"/>
              <a:t>Overall…. Although… whereas… </a:t>
            </a:r>
            <a:endParaRPr lang="en-GB" sz="1600" dirty="0"/>
          </a:p>
        </p:txBody>
      </p:sp>
    </p:spTree>
    <p:extLst>
      <p:ext uri="{BB962C8B-B14F-4D97-AF65-F5344CB8AC3E}">
        <p14:creationId xmlns:p14="http://schemas.microsoft.com/office/powerpoint/2010/main" val="3587490257"/>
      </p:ext>
    </p:extLst>
  </p:cSld>
  <p:clrMapOvr>
    <a:masterClrMapping/>
  </p:clrMapOvr>
</p:sld>
</file>

<file path=ppt/theme/theme1.xml><?xml version="1.0" encoding="utf-8"?>
<a:theme xmlns:a="http://schemas.openxmlformats.org/drawingml/2006/main" name="Facet">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9529F7DCF7BC447A808961AF02188C3" ma:contentTypeVersion="8" ma:contentTypeDescription="Create a new document." ma:contentTypeScope="" ma:versionID="fdb70d7767e02b85b2fbf0b8da8e17f0">
  <xsd:schema xmlns:xsd="http://www.w3.org/2001/XMLSchema" xmlns:xs="http://www.w3.org/2001/XMLSchema" xmlns:p="http://schemas.microsoft.com/office/2006/metadata/properties" xmlns:ns2="011c272d-8a03-4b7a-811f-b61a10107f43" xmlns:ns3="99667eb0-aa97-447c-a0d9-525e59e5c630" targetNamespace="http://schemas.microsoft.com/office/2006/metadata/properties" ma:root="true" ma:fieldsID="782c002776f2632767fea4d9d3da8699" ns2:_="" ns3:_="">
    <xsd:import namespace="011c272d-8a03-4b7a-811f-b61a10107f43"/>
    <xsd:import namespace="99667eb0-aa97-447c-a0d9-525e59e5c6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1c272d-8a03-4b7a-811f-b61a10107f4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9667eb0-aa97-447c-a0d9-525e59e5c630"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26F0D5C-1FFE-4FE0-97FE-07DDAA8B5FD1}">
  <ds:schemaRefs>
    <ds:schemaRef ds:uri="http://schemas.microsoft.com/sharepoint/v3/contenttype/forms"/>
  </ds:schemaRefs>
</ds:datastoreItem>
</file>

<file path=customXml/itemProps2.xml><?xml version="1.0" encoding="utf-8"?>
<ds:datastoreItem xmlns:ds="http://schemas.openxmlformats.org/officeDocument/2006/customXml" ds:itemID="{526E1FBB-4D9E-4606-A66A-EC276B95659E}">
  <ds:schemaRefs>
    <ds:schemaRef ds:uri="http://purl.org/dc/terms/"/>
    <ds:schemaRef ds:uri="http://schemas.microsoft.com/office/2006/documentManagement/types"/>
    <ds:schemaRef ds:uri="011c272d-8a03-4b7a-811f-b61a10107f43"/>
    <ds:schemaRef ds:uri="99667eb0-aa97-447c-a0d9-525e59e5c630"/>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FA74A100-DE23-485C-A9E1-06E13FEC7B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1c272d-8a03-4b7a-811f-b61a10107f43"/>
    <ds:schemaRef ds:uri="99667eb0-aa97-447c-a0d9-525e59e5c6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6693</TotalTime>
  <Words>428</Words>
  <Application>Microsoft Office PowerPoint</Application>
  <PresentationFormat>On-screen Show (4:3)</PresentationFormat>
  <Paragraphs>48</Paragraphs>
  <Slides>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Trebuchet MS</vt:lpstr>
      <vt:lpstr>Wingdings 3</vt:lpstr>
      <vt:lpstr>Facet</vt:lpstr>
      <vt:lpstr>PowerPoint Presentation</vt:lpstr>
      <vt:lpstr>PowerPoint Presentation</vt:lpstr>
      <vt:lpstr>Assess the…           (8 + 4 SPaG marks) </vt:lpstr>
      <vt:lpstr>Assess…            (8 + 4 SPaG marks)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World Population: Where do people live? Watch the first 35 seconds Using an atlas identify where is the best place to live in the world and why.</dc:title>
  <dc:creator>Andrew McFadden</dc:creator>
  <cp:lastModifiedBy>andy mcfadden</cp:lastModifiedBy>
  <cp:revision>91</cp:revision>
  <dcterms:modified xsi:type="dcterms:W3CDTF">2020-06-01T08:18:58Z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0x01010089529F7DCF7BC447A808961AF02188C3</vt:lpwstr>
  </property>
</Properties>
</file>