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30"/>
  </p:normalViewPr>
  <p:slideViewPr>
    <p:cSldViewPr snapToGrid="0">
      <p:cViewPr varScale="1">
        <p:scale>
          <a:sx n="50" d="100"/>
          <a:sy n="50" d="100"/>
        </p:scale>
        <p:origin x="24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773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21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6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38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7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14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110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5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6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C1B557-13D7-854E-9166-406B5DEDA16E}" type="datetimeFigureOut">
              <a:rPr lang="en-GB" smtClean="0"/>
              <a:t>24/04/2024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588E95-DEC4-C04A-BEE4-8241FC40FB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3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ankofengland.co.uk/monetary-policy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C3A8-AC6D-1978-3953-5BA3EBFC8E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 fontScale="90000"/>
          </a:bodyPr>
          <a:lstStyle/>
          <a:p>
            <a:r>
              <a:rPr lang="en-GB" sz="2400" b="1" u="sng" dirty="0"/>
              <a:t>Macroeconomics Unit 4.1 – Monetary Policy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F9AD1E0-0493-7008-4F51-0B952743C243}"/>
              </a:ext>
            </a:extLst>
          </p:cNvPr>
          <p:cNvSpPr/>
          <p:nvPr/>
        </p:nvSpPr>
        <p:spPr>
          <a:xfrm>
            <a:off x="253998" y="728134"/>
            <a:ext cx="2760132" cy="1930399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Sub-Topics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Interest Rates and Aggregate Demand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Exchange Rates and Aggregate Demand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Money Supply and Aggregate Demand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Types of Monetary Policy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Evaluation of Monetary Policy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775E19D-1503-17C6-A1CE-42EFDA5C2A4C}"/>
              </a:ext>
            </a:extLst>
          </p:cNvPr>
          <p:cNvSpPr/>
          <p:nvPr/>
        </p:nvSpPr>
        <p:spPr>
          <a:xfrm>
            <a:off x="241822" y="2789228"/>
            <a:ext cx="4189956" cy="700829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Concepts</a:t>
            </a:r>
          </a:p>
          <a:p>
            <a:pPr algn="ctr"/>
            <a:endParaRPr lang="en-GB" sz="14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Interest rates refer to the cost of borrowing and/or the reward for saving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Interest rates can be used to influence the level of C, I and M in the AD equation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Lower interest rates encourage people to borrow to spend and discourages saving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Higher interest rates encourage people to save and discourages people from borrowing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Exchange rates refer to the rate at which one currency can be exchanged for another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Exchange rates mainly influence (X-M) in the AD equation, but can affect C and 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 strong currency means imports are cheap and exports are expensive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 weak currency means imports are expensive and imports are cheap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money supply refers to the amount of money circulating in an economy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money supply can influence all aspects of the AD equation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money supply is controlled through ‘quantitative easing’ or ‘quantitative tightening’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Quantitative easing refers to the Central Bank buying bonds from high street banks and the government to decrease interest rates.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‘Expansionary monetary policy’ is the lowering of interest rates and/or increasing the money supply to boost 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monetarist theory of money supply is MV=PQ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‘Contractionary monetary policy’ is the raising of interest rates and/or decreasing the money supply to restrict 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success of the policy depends on: the initial level of economic activity; the level of confidence; time lags; the size of the interest rate change.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04931FF-4E2E-18F3-803C-82F509C7C000}"/>
              </a:ext>
            </a:extLst>
          </p:cNvPr>
          <p:cNvSpPr/>
          <p:nvPr/>
        </p:nvSpPr>
        <p:spPr>
          <a:xfrm>
            <a:off x="4607983" y="4874671"/>
            <a:ext cx="2008196" cy="492284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Real-World Application</a:t>
            </a: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Interest rates reached an historic low of 0.1% in March 2020 in the wake of COVID-19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UK exchange rate has remained fairly consistent at £1 = $1.25 and £1 = €1.20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QE was first used by the Bank of England in 2009 in response to the Global Financial Crisis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 Bank of England has purchased a total of £895 billion worth of bonds, which they started selling in November 2022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A19134E-1F76-E065-3632-076FE706D0DE}"/>
              </a:ext>
            </a:extLst>
          </p:cNvPr>
          <p:cNvSpPr/>
          <p:nvPr/>
        </p:nvSpPr>
        <p:spPr>
          <a:xfrm>
            <a:off x="4555067" y="2789229"/>
            <a:ext cx="2082802" cy="1930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Diagrams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AD/AS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Keynesian LRAS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Phillips Curve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Monetary Policy Transmission Mechanism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Money Supply/Money Demand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8E6856A-7FFB-EF25-2C9F-1CC140FBCD50}"/>
              </a:ext>
            </a:extLst>
          </p:cNvPr>
          <p:cNvSpPr/>
          <p:nvPr/>
        </p:nvSpPr>
        <p:spPr>
          <a:xfrm>
            <a:off x="3137419" y="703788"/>
            <a:ext cx="3500450" cy="1930399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Key Questions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do interest rates, the exchange rate and the money supply affect the level of AD in the economy?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What economic scenarios would trigger a use of contractionary or expansionary monetary policy be used?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How effective are contractionary and expansionary monetary policy likely to be?</a:t>
            </a:r>
          </a:p>
        </p:txBody>
      </p:sp>
    </p:spTree>
    <p:extLst>
      <p:ext uri="{BB962C8B-B14F-4D97-AF65-F5344CB8AC3E}">
        <p14:creationId xmlns:p14="http://schemas.microsoft.com/office/powerpoint/2010/main" val="75417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FFA5A-9EBA-587F-BB69-DD4F7F22F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CCF92-DB1B-01D2-2F52-CF4B6127C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1400" b="1" u="sng" dirty="0"/>
              <a:t>Key Terms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2FC892D-10FC-0E8E-0553-BBF09CCCDC8E}"/>
              </a:ext>
            </a:extLst>
          </p:cNvPr>
          <p:cNvSpPr/>
          <p:nvPr/>
        </p:nvSpPr>
        <p:spPr>
          <a:xfrm>
            <a:off x="451908" y="8161923"/>
            <a:ext cx="5954184" cy="157474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Further Reading/Extension Tasks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Chapter 10  in Jack Meaning and </a:t>
            </a:r>
            <a:r>
              <a:rPr lang="en-GB" sz="1400" dirty="0" err="1">
                <a:solidFill>
                  <a:schemeClr val="tx1"/>
                </a:solidFill>
              </a:rPr>
              <a:t>Rupal</a:t>
            </a:r>
            <a:r>
              <a:rPr lang="en-GB" sz="1400" dirty="0">
                <a:solidFill>
                  <a:schemeClr val="tx1"/>
                </a:solidFill>
              </a:rPr>
              <a:t> Patel, </a:t>
            </a:r>
            <a:r>
              <a:rPr lang="en-GB" sz="1400" i="1" dirty="0">
                <a:solidFill>
                  <a:schemeClr val="tx1"/>
                </a:solidFill>
              </a:rPr>
              <a:t>Can’t We Just Print More Money? </a:t>
            </a:r>
            <a:r>
              <a:rPr lang="en-GB" sz="1400" dirty="0">
                <a:solidFill>
                  <a:schemeClr val="tx1"/>
                </a:solidFill>
              </a:rPr>
              <a:t>(Oxford: Cornerstone Press, 2022)</a:t>
            </a:r>
            <a:endParaRPr lang="en-GB" sz="1400" b="1" u="sng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u="sng" dirty="0">
                <a:solidFill>
                  <a:schemeClr val="tx1"/>
                </a:solidFill>
                <a:hlinkClick r:id="rId2"/>
              </a:rPr>
              <a:t>https://www.bankofengland.co.uk/monetary-policy</a:t>
            </a:r>
            <a:r>
              <a:rPr lang="en-GB" sz="1400" b="1" u="sng" dirty="0">
                <a:solidFill>
                  <a:schemeClr val="tx1"/>
                </a:solidFill>
              </a:rPr>
              <a:t>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6B93F6-F1CC-E8A5-1194-CDC1D621F6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994463"/>
              </p:ext>
            </p:extLst>
          </p:nvPr>
        </p:nvGraphicFramePr>
        <p:xfrm>
          <a:off x="514350" y="667338"/>
          <a:ext cx="5829300" cy="7375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7784">
                  <a:extLst>
                    <a:ext uri="{9D8B030D-6E8A-4147-A177-3AD203B41FA5}">
                      <a16:colId xmlns:a16="http://schemas.microsoft.com/office/drawing/2014/main" val="1736836681"/>
                    </a:ext>
                  </a:extLst>
                </a:gridCol>
                <a:gridCol w="4091516">
                  <a:extLst>
                    <a:ext uri="{9D8B030D-6E8A-4147-A177-3AD203B41FA5}">
                      <a16:colId xmlns:a16="http://schemas.microsoft.com/office/drawing/2014/main" val="2930458772"/>
                    </a:ext>
                  </a:extLst>
                </a:gridCol>
              </a:tblGrid>
              <a:tr h="51687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6967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Bank of England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Central Bank in the UK economy, free from government intervention, which controls monetary policy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428948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Monetary Policy Committee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Nine economists who meet monthly to set the Bank Rate as well as other monetary instruments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721770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Money Supply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stock of money in the economy, composed of cash and bank deposits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299882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Equation of Exchange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stock of money multiplied by the velocity of circulation equals the price level multiplied by real output (MV=PQ)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575383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r>
                        <a:rPr lang="en-GB" sz="1200" dirty="0"/>
                        <a:t>Interest 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reward for saving and the cost of borrowing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052804"/>
                  </a:ext>
                </a:extLst>
              </a:tr>
              <a:tr h="100931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Base Rate of Interest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lowest amount of interest that can be charged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703626"/>
                  </a:ext>
                </a:extLst>
              </a:tr>
              <a:tr h="97496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Exchange Rates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The rate at which one currency can be exchanged for another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3735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333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599</Words>
  <Application>Microsoft Office PowerPoint</Application>
  <PresentationFormat>A4 Paper (210x297 mm)</PresentationFormat>
  <Paragraphs>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Macroeconomics Unit 4.1 – Monetary Policy</vt:lpstr>
      <vt:lpstr>Key Terms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 Unit 4.1 – Monetary Policy</dc:title>
  <dc:creator>Mr M Bancroft (St Ambrose College)</dc:creator>
  <cp:lastModifiedBy>Mrs N Burke (St Ambrose College)</cp:lastModifiedBy>
  <cp:revision>7</cp:revision>
  <dcterms:created xsi:type="dcterms:W3CDTF">2024-01-23T16:37:39Z</dcterms:created>
  <dcterms:modified xsi:type="dcterms:W3CDTF">2024-04-24T13:52:43Z</dcterms:modified>
</cp:coreProperties>
</file>