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1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 Coxon" userId="10033FFF9F061C73@LIVE.COM" providerId="AD" clId="Web-{FB4F3332-FE5B-4228-A6F1-1D355924BED9}"/>
    <pc:docChg chg="modSld">
      <pc:chgData name="Debora Coxon" userId="10033FFF9F061C73@LIVE.COM" providerId="AD" clId="Web-{FB4F3332-FE5B-4228-A6F1-1D355924BED9}" dt="2018-03-02T15:16:33.021" v="0"/>
      <pc:docMkLst>
        <pc:docMk/>
      </pc:docMkLst>
      <pc:sldChg chg="modSp">
        <pc:chgData name="Debora Coxon" userId="10033FFF9F061C73@LIVE.COM" providerId="AD" clId="Web-{FB4F3332-FE5B-4228-A6F1-1D355924BED9}" dt="2018-03-02T15:16:33.021" v="0"/>
        <pc:sldMkLst>
          <pc:docMk/>
          <pc:sldMk cId="630973993" sldId="256"/>
        </pc:sldMkLst>
        <pc:cxnChg chg="mod">
          <ac:chgData name="Debora Coxon" userId="10033FFF9F061C73@LIVE.COM" providerId="AD" clId="Web-{FB4F3332-FE5B-4228-A6F1-1D355924BED9}" dt="2018-03-02T15:16:33.021" v="0"/>
          <ac:cxnSpMkLst>
            <pc:docMk/>
            <pc:sldMk cId="630973993" sldId="256"/>
            <ac:cxnSpMk id="3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42571"/>
            <a:ext cx="374609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Tricky Tectonics – A3 Revision sheet - Knowledge Organiser</a:t>
            </a:r>
          </a:p>
        </p:txBody>
      </p:sp>
      <p:sp>
        <p:nvSpPr>
          <p:cNvPr id="6" name="Rectangle 5"/>
          <p:cNvSpPr/>
          <p:nvPr/>
        </p:nvSpPr>
        <p:spPr>
          <a:xfrm>
            <a:off x="45021" y="196984"/>
            <a:ext cx="4824061" cy="25993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1: What are the challenges at plate boundaries?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Explain 2+ challenges at 1 plate boundary, with location example.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Convergent Boundary – Japan. Oceanic Pacific plate subducted under continental Eurasian plate.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Pressure builds up as friction between the two plates passing each other can cause very destructive earthquakes up to 9.5 on the Richter scale and tsunamis can form.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The heat and pressure at subduction zone causes rising magma plumes, hot molten rock rises up to form volcanoes which will be steep sided in shape and destructive in power.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Explain 2+ challenges at a different plate boundary, provide location example.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Divergent Boundary – Iceland, the Eurasian and North American oceanic plates moving away from each other to form the mid-Atlantic ridge.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Less friction due to plates moving apart so the earthquakes are smaller, magnitude 5.0 – 6.0.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Rising magma through the gap in the diverging plates allows for wide flat volcanoes to form, which are not explosive or generally dangerous, but there are more frequent eruptions.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Explain why some boundaries have more challenges than others, provide location example.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Convergent = Destructive, lots of friction  &amp; Divergent = Less Destructive, less friction.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Conservative boundary, San Andreas – plates slide next to each other and the friction can cause destructive earthquakes and frequent tremors. But, no volcanoes.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Collision Zone, Himalayas – Eurasian and Indian continental plates collide and push up to form mountains, causing destructive earthquakes of 9.0. Volcanoes are rarely found.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781" y="5070699"/>
            <a:ext cx="4842540" cy="1750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3: How do we manage volcanic hazards?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 challenges that LIC’s face when managing volcanic hazards? (DRC – Mt. </a:t>
            </a:r>
            <a:r>
              <a:rPr lang="en-GB" sz="900" dirty="0" err="1">
                <a:solidFill>
                  <a:schemeClr val="tx1"/>
                </a:solidFill>
              </a:rPr>
              <a:t>Nyiragongo</a:t>
            </a:r>
            <a:r>
              <a:rPr lang="en-GB" sz="900" dirty="0">
                <a:solidFill>
                  <a:schemeClr val="tx1"/>
                </a:solidFill>
              </a:rPr>
              <a:t>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 12,500 homes destroyed by ash and lava and 400,000 people evacuated to overcrowded refugee camps + due to poverty, many people could not afford to rebuild their homes/no insurance.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People have poorly built houses on cheap land in risky locations, leaving them vulnerable.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Communication is poor so people may not get evacuated or any aid from corrupt government.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 challenges that HIC’s face when managing volcanic hazards? (Japan – Mt. </a:t>
            </a:r>
            <a:r>
              <a:rPr lang="en-GB" sz="900" dirty="0" err="1">
                <a:solidFill>
                  <a:schemeClr val="tx1"/>
                </a:solidFill>
              </a:rPr>
              <a:t>Sakirujima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650,000 live near the volcano and also areas that rely on income from tourists, means lots of money spent to protect buildings and for potential large insurance pay outs.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 Large stratovolcano cause large amounts of ash and lava to destroy farmland, however the government will help to rebuild home, crops and industries.</a:t>
            </a:r>
          </a:p>
          <a:p>
            <a:r>
              <a:rPr lang="en-GB" sz="900" dirty="0">
                <a:solidFill>
                  <a:schemeClr val="tx1"/>
                </a:solidFill>
              </a:rPr>
              <a:t>Assess, who faces harder challenges and impacts from volcanic hazards, HICs or LICs?</a:t>
            </a:r>
          </a:p>
          <a:p>
            <a:r>
              <a:rPr lang="en-GB" sz="800" i="1" dirty="0">
                <a:solidFill>
                  <a:schemeClr val="tx1"/>
                </a:solidFill>
              </a:rPr>
              <a:t>(explain your answer – use SEE factors and evidence to justify)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914102" y="4375355"/>
            <a:ext cx="4173595" cy="24461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u="sng" dirty="0">
                <a:solidFill>
                  <a:schemeClr val="tx1"/>
                </a:solidFill>
              </a:rPr>
              <a:t>Tricky Tectonics key terms: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Magnitude </a:t>
            </a:r>
            <a:r>
              <a:rPr lang="en-GB" sz="800" dirty="0">
                <a:solidFill>
                  <a:schemeClr val="tx1"/>
                </a:solidFill>
              </a:rPr>
              <a:t>- The strength of an earthquake, measured on the Richter Scale from 1-10.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Volcanic Explosivity Index (VEI) </a:t>
            </a:r>
            <a:r>
              <a:rPr lang="en-GB" sz="800" dirty="0">
                <a:solidFill>
                  <a:schemeClr val="tx1"/>
                </a:solidFill>
              </a:rPr>
              <a:t>– The destructive power of an eruption on a scale or 1-8.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Subduction Zone </a:t>
            </a:r>
            <a:r>
              <a:rPr lang="en-GB" sz="800" dirty="0">
                <a:solidFill>
                  <a:schemeClr val="tx1"/>
                </a:solidFill>
              </a:rPr>
              <a:t>– Where the dense oceanic plate slides under the lighter, less dense continental plate.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Collision Zone </a:t>
            </a:r>
            <a:r>
              <a:rPr lang="en-GB" sz="800" dirty="0">
                <a:solidFill>
                  <a:schemeClr val="tx1"/>
                </a:solidFill>
              </a:rPr>
              <a:t>– Where 2 continental plates of similar density meet and fold together, pushing up and forming mountainous landscapes.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Short-term Aid</a:t>
            </a:r>
            <a:r>
              <a:rPr lang="en-GB" sz="800" dirty="0">
                <a:solidFill>
                  <a:schemeClr val="tx1"/>
                </a:solidFill>
              </a:rPr>
              <a:t>– Where a group, government or organisation provides assistance such as food and shelter.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Long-term Aid– </a:t>
            </a:r>
            <a:r>
              <a:rPr lang="en-GB" sz="800" dirty="0">
                <a:solidFill>
                  <a:schemeClr val="tx1"/>
                </a:solidFill>
              </a:rPr>
              <a:t>Where a group, government or organisation provides assistance such as training and healthcare provisions.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Primary Impacts </a:t>
            </a:r>
            <a:r>
              <a:rPr lang="en-GB" sz="800" dirty="0">
                <a:solidFill>
                  <a:schemeClr val="tx1"/>
                </a:solidFill>
              </a:rPr>
              <a:t>- The immediate impacts of a natural disaster that occur during/as a direct result. E.g. bridges collapsing in an earthquake.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Secondary Impacts </a:t>
            </a:r>
            <a:r>
              <a:rPr lang="en-GB" sz="800" dirty="0">
                <a:solidFill>
                  <a:schemeClr val="tx1"/>
                </a:solidFill>
              </a:rPr>
              <a:t>– The impacts that follow on as a result of a natural disaster. E.g. emergency services unable to access an area easily due to collapsed bridges.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Long-term Planning </a:t>
            </a:r>
            <a:r>
              <a:rPr lang="en-GB" sz="800" dirty="0">
                <a:solidFill>
                  <a:schemeClr val="tx1"/>
                </a:solidFill>
              </a:rPr>
              <a:t>– These are usually put in place by HICs as they can afford the costs of preparing for a natural disaster, such as Japan making buildings earthquake proof using a damper.</a:t>
            </a:r>
          </a:p>
          <a:p>
            <a:pPr marL="8229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</a:rPr>
              <a:t>Tsunami</a:t>
            </a:r>
            <a:r>
              <a:rPr lang="en-GB" sz="800" dirty="0">
                <a:solidFill>
                  <a:schemeClr val="tx1"/>
                </a:solidFill>
              </a:rPr>
              <a:t> - A huge wave caused by the uplifting of a tectonic plate which brings a powerful flood that is very destructive and can be a secondary impact to an earthquake.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2224" y="2842192"/>
            <a:ext cx="4816858" cy="21826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2: What problems do volcanoes cause?</a:t>
            </a:r>
            <a:endParaRPr lang="en-GB" sz="900" b="1" dirty="0"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9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State what impact the silica content of lava has on the formation of a volcano and explain the different challenges that would be present due to the difference in silica content?</a:t>
            </a:r>
            <a:r>
              <a:rPr lang="en-GB" sz="800" i="1" dirty="0">
                <a:solidFill>
                  <a:schemeClr val="tx1"/>
                </a:solidFill>
                <a:cs typeface="Times New Roman" panose="02020603050405020304" pitchFamily="18" charset="0"/>
              </a:rPr>
              <a:t>(Basic vs Acid Lava)</a:t>
            </a:r>
          </a:p>
          <a:p>
            <a:endParaRPr lang="en-GB" sz="800" i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en-GB" sz="900" b="1" i="1" dirty="0">
                <a:solidFill>
                  <a:schemeClr val="tx1"/>
                </a:solidFill>
                <a:cs typeface="Times New Roman" panose="02020603050405020304" pitchFamily="18" charset="0"/>
              </a:rPr>
              <a:t>Basic Lava (PĀHOEHOE LAVA):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  <a:cs typeface="Times New Roman" panose="02020603050405020304" pitchFamily="18" charset="0"/>
              </a:rPr>
              <a:t>Has a low silica content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  <a:cs typeface="Times New Roman" panose="02020603050405020304" pitchFamily="18" charset="0"/>
              </a:rPr>
              <a:t>Takes longer to cool so flows over longer distances.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  <a:cs typeface="Times New Roman" panose="02020603050405020304" pitchFamily="18" charset="0"/>
              </a:rPr>
              <a:t>Less viscous (less thick)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i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What 2 impacts from volcanic eruptions are the worst in your opinion?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Describe the hazard and explain your reasons for your choice – use evidence to support.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 pyroclastic flow is scorching hot rock that travels up to 200kph, burning and smothering everything in its path.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Ash from an explosive eruption gets everywhere. In your hair, eyes, even lungs and can suffocate humans and animals. This ash can also affect air traffic and keep planes grounded.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914102" y="196983"/>
            <a:ext cx="4173601" cy="25993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4: What problems do earthquakes cause?</a:t>
            </a:r>
          </a:p>
          <a:p>
            <a:r>
              <a:rPr lang="en-GB" sz="900" i="1" dirty="0">
                <a:solidFill>
                  <a:schemeClr val="tx1"/>
                </a:solidFill>
              </a:rPr>
              <a:t>(Primary and Secondary Impacts of earthquakes in a HIC and a LIC)</a:t>
            </a:r>
            <a:endParaRPr lang="en-GB" sz="680" i="1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HIC (Japan, 2011): Magnitude 9.0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Primary Impacts:                                                Secondary Impacts: (Tsunami)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LIC (Haiti, 2010): Magnitude 7.0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Primary Impacts:                                                Secondary Impacts: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Overall, who is impacted the most by earthquake hazards and why?</a:t>
            </a:r>
          </a:p>
          <a:p>
            <a:r>
              <a:rPr lang="en-GB" sz="900" dirty="0">
                <a:solidFill>
                  <a:schemeClr val="tx1"/>
                </a:solidFill>
              </a:rPr>
              <a:t>(use SEE factors and evidence to justify answer)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25384" y="2840846"/>
            <a:ext cx="4173595" cy="15061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5: Why can earthquakes be difficult to respond to?</a:t>
            </a:r>
          </a:p>
          <a:p>
            <a:r>
              <a:rPr lang="en-GB" sz="900" dirty="0">
                <a:solidFill>
                  <a:schemeClr val="tx1"/>
                </a:solidFill>
              </a:rPr>
              <a:t>More developed countries respond better to disasters. </a:t>
            </a:r>
            <a:r>
              <a:rPr lang="en-GB" sz="900" b="1" dirty="0">
                <a:solidFill>
                  <a:schemeClr val="tx1"/>
                </a:solidFill>
              </a:rPr>
              <a:t>Assess</a:t>
            </a:r>
            <a:r>
              <a:rPr lang="en-GB" sz="900" dirty="0">
                <a:solidFill>
                  <a:schemeClr val="tx1"/>
                </a:solidFill>
              </a:rPr>
              <a:t> how far this is true?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Evidence for true:                                              Evidence for false: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 conclusion: (use SEE factors and evidence to justify answer)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9F099D-0097-4EC6-B669-D9F72ABA34FB}"/>
              </a:ext>
            </a:extLst>
          </p:cNvPr>
          <p:cNvCxnSpPr>
            <a:cxnSpLocks/>
          </p:cNvCxnSpPr>
          <p:nvPr/>
        </p:nvCxnSpPr>
        <p:spPr>
          <a:xfrm>
            <a:off x="6974394" y="3208254"/>
            <a:ext cx="0" cy="9863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4DE0C3F-0496-42BD-82B9-D3EC65625A8D}"/>
              </a:ext>
            </a:extLst>
          </p:cNvPr>
          <p:cNvSpPr txBox="1"/>
          <p:nvPr/>
        </p:nvSpPr>
        <p:spPr>
          <a:xfrm>
            <a:off x="2721080" y="3325531"/>
            <a:ext cx="205001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dirty="0">
                <a:solidFill>
                  <a:schemeClr val="tx1"/>
                </a:solidFill>
              </a:rPr>
              <a:t>Acid Lava (</a:t>
            </a:r>
            <a:r>
              <a:rPr lang="en-GB" sz="900" b="1" i="1" dirty="0" err="1">
                <a:solidFill>
                  <a:schemeClr val="tx1"/>
                </a:solidFill>
              </a:rPr>
              <a:t>ʻAʻĀ</a:t>
            </a:r>
            <a:r>
              <a:rPr lang="en-GB" sz="900" b="1" i="1" dirty="0">
                <a:solidFill>
                  <a:schemeClr val="tx1"/>
                </a:solidFill>
              </a:rPr>
              <a:t> LAVA):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</a:rPr>
              <a:t>Has a high silica content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</a:rPr>
              <a:t>Travels only short distances before cooling (steeper slopes).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solidFill>
                  <a:schemeClr val="tx1"/>
                </a:solidFill>
              </a:rPr>
              <a:t>Higher viscosity</a:t>
            </a:r>
            <a:endParaRPr lang="en-GB" sz="900" dirty="0">
              <a:solidFill>
                <a:schemeClr val="tx1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02D280-D66B-4A12-8BC1-1B148DC81708}"/>
              </a:ext>
            </a:extLst>
          </p:cNvPr>
          <p:cNvCxnSpPr>
            <a:cxnSpLocks/>
          </p:cNvCxnSpPr>
          <p:nvPr/>
        </p:nvCxnSpPr>
        <p:spPr>
          <a:xfrm>
            <a:off x="2721080" y="3429000"/>
            <a:ext cx="0" cy="68136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C925F85-AD3B-4333-B99F-9CB0EBB85980}"/>
              </a:ext>
            </a:extLst>
          </p:cNvPr>
          <p:cNvSpPr txBox="1"/>
          <p:nvPr/>
        </p:nvSpPr>
        <p:spPr>
          <a:xfrm>
            <a:off x="4914102" y="673064"/>
            <a:ext cx="20087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1 dam collapsed, 2 nuclear power stations fractured and oil refinery set on fire by damaged gas pipes.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Tohoku motorway badly damaged and airport closed.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US$ 235 billion damages in total.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F3E2E7-1658-4C6B-9D57-98005E392715}"/>
              </a:ext>
            </a:extLst>
          </p:cNvPr>
          <p:cNvSpPr txBox="1"/>
          <p:nvPr/>
        </p:nvSpPr>
        <p:spPr>
          <a:xfrm>
            <a:off x="6922847" y="679078"/>
            <a:ext cx="214134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15,900 deaths, 2,600 missing, 6,150 injured, 350,000 homeless.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Damaged 2 nuclear reactors and caused meltdowns and large evacuations.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Businesses disrupted by damage, clearance and rebuilding.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7F559B-4658-45BE-AE66-C9CEF7FC369F}"/>
              </a:ext>
            </a:extLst>
          </p:cNvPr>
          <p:cNvSpPr txBox="1"/>
          <p:nvPr/>
        </p:nvSpPr>
        <p:spPr>
          <a:xfrm>
            <a:off x="4914100" y="1803399"/>
            <a:ext cx="214134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316,000 died and 300,000 injured.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Poorly built houses collapsed instantly, 1 million homeless.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Port, communication links and major roads damaged beyond repair.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65CFBB4-F977-4064-A3F7-92FE146C2EDC}"/>
              </a:ext>
            </a:extLst>
          </p:cNvPr>
          <p:cNvSpPr txBox="1"/>
          <p:nvPr/>
        </p:nvSpPr>
        <p:spPr>
          <a:xfrm>
            <a:off x="6922846" y="1803399"/>
            <a:ext cx="21648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Water supply destroyed, cholera outbreak killed over 8000 people.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Port destroyed so aid could not arrive.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1 in 5 jobs lost and took 5 years (2015) for people to be re-housed.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911F2-B5A8-4D7D-B748-E0B896F92E9B}"/>
              </a:ext>
            </a:extLst>
          </p:cNvPr>
          <p:cNvSpPr txBox="1"/>
          <p:nvPr/>
        </p:nvSpPr>
        <p:spPr>
          <a:xfrm>
            <a:off x="4878321" y="3271315"/>
            <a:ext cx="2141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Every year Japan has earthquake drills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Many buildings earthquake proof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Tsunami walls designed to protect coastline.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People are prepared e.g. water, food, torches and a radio.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3265ED4-AECB-438C-8DA0-F54158DE2C78}"/>
              </a:ext>
            </a:extLst>
          </p:cNvPr>
          <p:cNvSpPr txBox="1"/>
          <p:nvPr/>
        </p:nvSpPr>
        <p:spPr>
          <a:xfrm>
            <a:off x="6922847" y="3271315"/>
            <a:ext cx="22324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Costliest disaster in history with very high economic costs US$ 235 billion.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Tsunami walls were breached despite intended to protect.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Nuclear power station meltdowns mean areas were evacuated until 2020.</a:t>
            </a:r>
          </a:p>
        </p:txBody>
      </p: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9462dfac23df9ca823a801e1e267734d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077839d8c326cde5906db7c78cbc6dbf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E129FE-1B40-438E-A5CE-DA08D859E8E9}">
  <ds:schemaRefs>
    <ds:schemaRef ds:uri="99667eb0-aa97-447c-a0d9-525e59e5c630"/>
    <ds:schemaRef ds:uri="http://purl.org/dc/elements/1.1/"/>
    <ds:schemaRef ds:uri="http://schemas.openxmlformats.org/package/2006/metadata/core-properties"/>
    <ds:schemaRef ds:uri="http://www.w3.org/XML/1998/namespace"/>
    <ds:schemaRef ds:uri="011c272d-8a03-4b7a-811f-b61a10107f43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4C499C-1EEC-48BB-A845-6CB2A25DF0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1961</TotalTime>
  <Words>1232</Words>
  <Application>Microsoft Office PowerPoint</Application>
  <PresentationFormat>On-screen Show (4:3)</PresentationFormat>
  <Paragraphs>100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rob</cp:lastModifiedBy>
  <cp:revision>58</cp:revision>
  <cp:lastPrinted>2018-02-27T11:58:59Z</cp:lastPrinted>
  <dcterms:created xsi:type="dcterms:W3CDTF">2017-10-31T16:56:33Z</dcterms:created>
  <dcterms:modified xsi:type="dcterms:W3CDTF">2021-02-03T23:44:04Z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