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BEF"/>
    <a:srgbClr val="DCC0D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43" d="100"/>
          <a:sy n="43" d="100"/>
        </p:scale>
        <p:origin x="1060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431077-482B-4681-9D00-1D90987B7927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8F07B-A2DE-4D30-98E3-42851C6C33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88297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431077-482B-4681-9D00-1D90987B7927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8F07B-A2DE-4D30-98E3-42851C6C33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27138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431077-482B-4681-9D00-1D90987B7927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8F07B-A2DE-4D30-98E3-42851C6C33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68946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431077-482B-4681-9D00-1D90987B7927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8F07B-A2DE-4D30-98E3-42851C6C33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94279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431077-482B-4681-9D00-1D90987B7927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8F07B-A2DE-4D30-98E3-42851C6C33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93484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431077-482B-4681-9D00-1D90987B7927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8F07B-A2DE-4D30-98E3-42851C6C33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39046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431077-482B-4681-9D00-1D90987B7927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8F07B-A2DE-4D30-98E3-42851C6C33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73017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431077-482B-4681-9D00-1D90987B7927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8F07B-A2DE-4D30-98E3-42851C6C33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4185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431077-482B-4681-9D00-1D90987B7927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8F07B-A2DE-4D30-98E3-42851C6C33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69841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431077-482B-4681-9D00-1D90987B7927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8F07B-A2DE-4D30-98E3-42851C6C33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05536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431077-482B-4681-9D00-1D90987B7927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8F07B-A2DE-4D30-98E3-42851C6C33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20170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431077-482B-4681-9D00-1D90987B7927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68F07B-A2DE-4D30-98E3-42851C6C33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74687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D0173E5C-1054-475C-A9F0-95BE6D3B59CD}"/>
              </a:ext>
            </a:extLst>
          </p:cNvPr>
          <p:cNvSpPr/>
          <p:nvPr/>
        </p:nvSpPr>
        <p:spPr>
          <a:xfrm>
            <a:off x="158268" y="757050"/>
            <a:ext cx="3897983" cy="369332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GB" sz="900" dirty="0"/>
              <a:t>Corrosion is when a metal is destroyed by chemical reactions with other substances in the environment. (rusting is just one example of this)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AE5D3B47-E15A-404E-B56C-1E9AB7F11A7E}"/>
              </a:ext>
            </a:extLst>
          </p:cNvPr>
          <p:cNvSpPr/>
          <p:nvPr/>
        </p:nvSpPr>
        <p:spPr>
          <a:xfrm>
            <a:off x="784303" y="3784373"/>
            <a:ext cx="2224475" cy="15884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>
                <a:solidFill>
                  <a:schemeClr val="bg1"/>
                </a:solidFill>
              </a:rPr>
              <a:t>3.2 Alloys</a:t>
            </a: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7D3140B4-A7E6-4447-9815-81A31BBDC4BA}"/>
              </a:ext>
            </a:extLst>
          </p:cNvPr>
          <p:cNvSpPr/>
          <p:nvPr/>
        </p:nvSpPr>
        <p:spPr>
          <a:xfrm>
            <a:off x="732924" y="503178"/>
            <a:ext cx="2327237" cy="183213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>
                <a:solidFill>
                  <a:schemeClr val="tx1"/>
                </a:solidFill>
              </a:rPr>
              <a:t>3.1 Corrosion and it’s prevention</a:t>
            </a: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7F4F2618-4276-42B5-932C-A14C5AA94112}"/>
              </a:ext>
            </a:extLst>
          </p:cNvPr>
          <p:cNvSpPr/>
          <p:nvPr/>
        </p:nvSpPr>
        <p:spPr>
          <a:xfrm>
            <a:off x="5342217" y="503178"/>
            <a:ext cx="3343904" cy="222696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/>
              <a:t>3.3 Ceramics Polymers and Composites </a:t>
            </a:r>
          </a:p>
        </p:txBody>
      </p:sp>
      <p:sp>
        <p:nvSpPr>
          <p:cNvPr id="61" name="Rectangle: Rounded Corners 60">
            <a:extLst>
              <a:ext uri="{FF2B5EF4-FFF2-40B4-BE49-F238E27FC236}">
                <a16:creationId xmlns:a16="http://schemas.microsoft.com/office/drawing/2014/main" id="{CCFB2514-594E-481D-B652-24AFAB5B4B85}"/>
              </a:ext>
            </a:extLst>
          </p:cNvPr>
          <p:cNvSpPr/>
          <p:nvPr/>
        </p:nvSpPr>
        <p:spPr>
          <a:xfrm>
            <a:off x="100439" y="78334"/>
            <a:ext cx="5071925" cy="307683"/>
          </a:xfrm>
          <a:prstGeom prst="roundRect">
            <a:avLst/>
          </a:prstGeom>
          <a:solidFill>
            <a:schemeClr val="bg1"/>
          </a:solidFill>
          <a:ln w="38100"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>
                <a:solidFill>
                  <a:schemeClr val="tx1"/>
                </a:solidFill>
              </a:rPr>
              <a:t>C10  Using Resources – Part 2 – </a:t>
            </a:r>
            <a:r>
              <a:rPr lang="en-GB" dirty="0">
                <a:solidFill>
                  <a:srgbClr val="FF0000"/>
                </a:solidFill>
              </a:rPr>
              <a:t>TRIPLE only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62" name="Rectangle 61"/>
          <p:cNvSpPr/>
          <p:nvPr/>
        </p:nvSpPr>
        <p:spPr>
          <a:xfrm>
            <a:off x="46427" y="465514"/>
            <a:ext cx="4133687" cy="3175461"/>
          </a:xfrm>
          <a:prstGeom prst="rect">
            <a:avLst/>
          </a:prstGeom>
          <a:noFill/>
          <a:ln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1" name="Rectangle 70">
            <a:extLst>
              <a:ext uri="{FF2B5EF4-FFF2-40B4-BE49-F238E27FC236}">
                <a16:creationId xmlns:a16="http://schemas.microsoft.com/office/drawing/2014/main" id="{324FDF8D-627C-4E14-8C25-20F01C42F102}"/>
              </a:ext>
            </a:extLst>
          </p:cNvPr>
          <p:cNvSpPr/>
          <p:nvPr/>
        </p:nvSpPr>
        <p:spPr>
          <a:xfrm>
            <a:off x="4297498" y="1148819"/>
            <a:ext cx="2774650" cy="842879"/>
          </a:xfrm>
          <a:prstGeom prst="rect">
            <a:avLst/>
          </a:prstGeom>
          <a:solidFill>
            <a:srgbClr val="DCC0D9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t"/>
          <a:lstStyle/>
          <a:p>
            <a:pPr marL="59055" marR="51435"/>
            <a:r>
              <a:rPr lang="en-GB" sz="900" dirty="0">
                <a:solidFill>
                  <a:srgbClr val="282526"/>
                </a:solidFill>
                <a:cs typeface="Calibri"/>
              </a:rPr>
              <a:t>Glass  </a:t>
            </a:r>
            <a:r>
              <a:rPr lang="en-GB" sz="900" spc="55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is  </a:t>
            </a:r>
            <a:r>
              <a:rPr lang="en-GB" sz="900" spc="55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made  </a:t>
            </a:r>
            <a:r>
              <a:rPr lang="en-GB" sz="900" spc="55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900" spc="-5" dirty="0">
                <a:solidFill>
                  <a:srgbClr val="282526"/>
                </a:solidFill>
                <a:cs typeface="Calibri"/>
              </a:rPr>
              <a:t>b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y  </a:t>
            </a:r>
            <a:r>
              <a:rPr lang="en-GB" sz="900" spc="55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900" dirty="0">
                <a:solidFill>
                  <a:srgbClr val="282526"/>
                </a:solidFill>
                <a:cs typeface="Cambria"/>
              </a:rPr>
              <a:t>melting  </a:t>
            </a:r>
            <a:r>
              <a:rPr lang="en-GB" sz="900" spc="70" dirty="0">
                <a:solidFill>
                  <a:srgbClr val="282526"/>
                </a:solidFill>
                <a:cs typeface="Cambria"/>
              </a:rPr>
              <a:t> 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a  </a:t>
            </a:r>
            <a:r>
              <a:rPr lang="en-GB" sz="900" spc="55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mix</a:t>
            </a:r>
            <a:r>
              <a:rPr lang="en-GB" sz="900" spc="-5" dirty="0">
                <a:solidFill>
                  <a:srgbClr val="282526"/>
                </a:solidFill>
                <a:cs typeface="Calibri"/>
              </a:rPr>
              <a:t>t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u</a:t>
            </a:r>
            <a:r>
              <a:rPr lang="en-GB" sz="900" spc="-15" dirty="0">
                <a:solidFill>
                  <a:srgbClr val="282526"/>
                </a:solidFill>
                <a:cs typeface="Calibri"/>
              </a:rPr>
              <a:t>r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e  </a:t>
            </a:r>
            <a:r>
              <a:rPr lang="en-GB" sz="900" spc="55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of  </a:t>
            </a:r>
            <a:r>
              <a:rPr lang="en-GB" sz="900" spc="55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900" dirty="0">
                <a:solidFill>
                  <a:srgbClr val="282526"/>
                </a:solidFill>
                <a:cs typeface="Cambria"/>
              </a:rPr>
              <a:t>sand  </a:t>
            </a:r>
            <a:r>
              <a:rPr lang="en-GB" sz="900" spc="70" dirty="0">
                <a:solidFill>
                  <a:srgbClr val="282526"/>
                </a:solidFill>
                <a:cs typeface="Cambria"/>
              </a:rPr>
              <a:t> 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(silicon  </a:t>
            </a:r>
            <a:r>
              <a:rPr lang="en-GB" sz="900" spc="55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di</a:t>
            </a:r>
            <a:r>
              <a:rPr lang="en-GB" sz="900" spc="-5" dirty="0">
                <a:solidFill>
                  <a:srgbClr val="282526"/>
                </a:solidFill>
                <a:cs typeface="Calibri"/>
              </a:rPr>
              <a:t>o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xide),  </a:t>
            </a:r>
            <a:r>
              <a:rPr lang="en-GB" sz="900" spc="55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900" dirty="0">
                <a:solidFill>
                  <a:srgbClr val="282526"/>
                </a:solidFill>
                <a:cs typeface="Cambria"/>
              </a:rPr>
              <a:t>lim</a:t>
            </a:r>
            <a:r>
              <a:rPr lang="en-GB" sz="900" spc="-5" dirty="0">
                <a:solidFill>
                  <a:srgbClr val="282526"/>
                </a:solidFill>
                <a:cs typeface="Cambria"/>
              </a:rPr>
              <a:t>e</a:t>
            </a:r>
            <a:r>
              <a:rPr lang="en-GB" sz="900" dirty="0">
                <a:solidFill>
                  <a:srgbClr val="282526"/>
                </a:solidFill>
                <a:cs typeface="Cambria"/>
              </a:rPr>
              <a:t>s</a:t>
            </a:r>
            <a:r>
              <a:rPr lang="en-GB" sz="900" spc="-5" dirty="0">
                <a:solidFill>
                  <a:srgbClr val="282526"/>
                </a:solidFill>
                <a:cs typeface="Cambria"/>
              </a:rPr>
              <a:t>t</a:t>
            </a:r>
            <a:r>
              <a:rPr lang="en-GB" sz="900" dirty="0">
                <a:solidFill>
                  <a:srgbClr val="282526"/>
                </a:solidFill>
                <a:cs typeface="Cambria"/>
              </a:rPr>
              <a:t>one  </a:t>
            </a:r>
            <a:r>
              <a:rPr lang="en-GB" sz="900" spc="70" dirty="0">
                <a:solidFill>
                  <a:srgbClr val="282526"/>
                </a:solidFill>
                <a:cs typeface="Cambria"/>
              </a:rPr>
              <a:t> 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and  </a:t>
            </a:r>
            <a:r>
              <a:rPr lang="en-GB" sz="900" spc="55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900" dirty="0">
                <a:solidFill>
                  <a:srgbClr val="282526"/>
                </a:solidFill>
                <a:cs typeface="Cambria"/>
              </a:rPr>
              <a:t>sodium  </a:t>
            </a:r>
            <a:r>
              <a:rPr lang="en-GB" sz="900" spc="35" dirty="0">
                <a:solidFill>
                  <a:srgbClr val="282526"/>
                </a:solidFill>
                <a:cs typeface="Cambria"/>
              </a:rPr>
              <a:t> </a:t>
            </a:r>
            <a:r>
              <a:rPr lang="en-GB" sz="900" dirty="0">
                <a:solidFill>
                  <a:srgbClr val="282526"/>
                </a:solidFill>
                <a:cs typeface="Cambria"/>
              </a:rPr>
              <a:t>carbona</a:t>
            </a:r>
            <a:r>
              <a:rPr lang="en-GB" sz="900" spc="-5" dirty="0">
                <a:solidFill>
                  <a:srgbClr val="282526"/>
                </a:solidFill>
                <a:cs typeface="Cambria"/>
              </a:rPr>
              <a:t>t</a:t>
            </a:r>
            <a:r>
              <a:rPr lang="en-GB" sz="900" dirty="0">
                <a:solidFill>
                  <a:srgbClr val="282526"/>
                </a:solidFill>
                <a:cs typeface="Cambria"/>
              </a:rPr>
              <a:t>e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.</a:t>
            </a:r>
          </a:p>
          <a:p>
            <a:pPr marL="59055" marR="51435"/>
            <a:r>
              <a:rPr lang="en-GB" sz="900" dirty="0">
                <a:solidFill>
                  <a:srgbClr val="282526"/>
                </a:solidFill>
                <a:cs typeface="Calibri"/>
              </a:rPr>
              <a:t>This is called</a:t>
            </a:r>
            <a:r>
              <a:rPr lang="en-GB" sz="900" spc="75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soda-lime</a:t>
            </a:r>
            <a:r>
              <a:rPr lang="en-GB" sz="900" spc="75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glass.</a:t>
            </a:r>
            <a:r>
              <a:rPr lang="en-GB" sz="900" spc="75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900" dirty="0">
                <a:solidFill>
                  <a:srgbClr val="282526"/>
                </a:solidFill>
                <a:cs typeface="Cambria"/>
              </a:rPr>
              <a:t>Soda-lime</a:t>
            </a:r>
            <a:r>
              <a:rPr lang="en-GB" sz="900" spc="65" dirty="0">
                <a:solidFill>
                  <a:srgbClr val="282526"/>
                </a:solidFill>
                <a:cs typeface="Cambria"/>
              </a:rPr>
              <a:t> </a:t>
            </a:r>
            <a:r>
              <a:rPr lang="en-GB" sz="900" dirty="0">
                <a:solidFill>
                  <a:srgbClr val="282526"/>
                </a:solidFill>
                <a:cs typeface="Cambria"/>
              </a:rPr>
              <a:t>glass</a:t>
            </a:r>
            <a:r>
              <a:rPr lang="en-GB" sz="900" spc="65" dirty="0">
                <a:solidFill>
                  <a:srgbClr val="282526"/>
                </a:solidFill>
                <a:cs typeface="Cambria"/>
              </a:rPr>
              <a:t> 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is</a:t>
            </a:r>
            <a:r>
              <a:rPr lang="en-GB" sz="900" spc="75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used</a:t>
            </a:r>
            <a:r>
              <a:rPr lang="en-GB" sz="900" spc="75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900" spc="-20" dirty="0">
                <a:solidFill>
                  <a:srgbClr val="282526"/>
                </a:solidFill>
                <a:cs typeface="Calibri"/>
              </a:rPr>
              <a:t>f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or</a:t>
            </a:r>
            <a:r>
              <a:rPr lang="en-GB" sz="900" spc="75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wind</a:t>
            </a:r>
            <a:r>
              <a:rPr lang="en-GB" sz="900" spc="-5" dirty="0">
                <a:solidFill>
                  <a:srgbClr val="282526"/>
                </a:solidFill>
                <a:cs typeface="Calibri"/>
              </a:rPr>
              <a:t>o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w</a:t>
            </a:r>
            <a:r>
              <a:rPr lang="en-GB" sz="900" spc="75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pan</a:t>
            </a:r>
            <a:r>
              <a:rPr lang="en-GB" sz="900" spc="-5" dirty="0">
                <a:solidFill>
                  <a:srgbClr val="282526"/>
                </a:solidFill>
                <a:cs typeface="Calibri"/>
              </a:rPr>
              <a:t>e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s,</a:t>
            </a:r>
            <a:r>
              <a:rPr lang="en-GB" sz="900" spc="75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glass</a:t>
            </a:r>
            <a:r>
              <a:rPr lang="en-GB" sz="900" spc="75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900" spc="-25" dirty="0">
                <a:solidFill>
                  <a:srgbClr val="282526"/>
                </a:solidFill>
                <a:cs typeface="Calibri"/>
              </a:rPr>
              <a:t>j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a</a:t>
            </a:r>
            <a:r>
              <a:rPr lang="en-GB" sz="900" spc="-5" dirty="0">
                <a:solidFill>
                  <a:srgbClr val="282526"/>
                </a:solidFill>
                <a:cs typeface="Calibri"/>
              </a:rPr>
              <a:t>r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s</a:t>
            </a:r>
            <a:r>
              <a:rPr lang="en-GB" sz="900" spc="75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and</a:t>
            </a:r>
            <a:r>
              <a:rPr lang="en-GB" sz="900" spc="75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bottl</a:t>
            </a:r>
            <a:r>
              <a:rPr lang="en-GB" sz="900" spc="-5" dirty="0">
                <a:solidFill>
                  <a:srgbClr val="282526"/>
                </a:solidFill>
                <a:cs typeface="Calibri"/>
              </a:rPr>
              <a:t>e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s.</a:t>
            </a:r>
            <a:endParaRPr lang="en-GB" sz="800" dirty="0">
              <a:cs typeface="Times New Roman"/>
            </a:endParaRPr>
          </a:p>
        </p:txBody>
      </p:sp>
      <p:sp>
        <p:nvSpPr>
          <p:cNvPr id="80" name="Rectangle 79">
            <a:extLst>
              <a:ext uri="{FF2B5EF4-FFF2-40B4-BE49-F238E27FC236}">
                <a16:creationId xmlns:a16="http://schemas.microsoft.com/office/drawing/2014/main" id="{9B25FA74-160C-44D8-91EF-D6274CF7EE94}"/>
              </a:ext>
            </a:extLst>
          </p:cNvPr>
          <p:cNvSpPr/>
          <p:nvPr/>
        </p:nvSpPr>
        <p:spPr>
          <a:xfrm>
            <a:off x="3270311" y="3784373"/>
            <a:ext cx="879079" cy="941846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00" dirty="0">
                <a:solidFill>
                  <a:schemeClr val="tx1"/>
                </a:solidFill>
              </a:rPr>
              <a:t>Alloys are mixtures of 2 or more metals (sometimes  including carbon)</a:t>
            </a:r>
          </a:p>
        </p:txBody>
      </p:sp>
      <p:sp>
        <p:nvSpPr>
          <p:cNvPr id="27" name="Rectangle 26"/>
          <p:cNvSpPr/>
          <p:nvPr/>
        </p:nvSpPr>
        <p:spPr>
          <a:xfrm>
            <a:off x="46427" y="3716048"/>
            <a:ext cx="4133687" cy="2958659"/>
          </a:xfrm>
          <a:prstGeom prst="rect">
            <a:avLst/>
          </a:prstGeom>
          <a:noFill/>
          <a:ln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Rectangle 27"/>
          <p:cNvSpPr/>
          <p:nvPr/>
        </p:nvSpPr>
        <p:spPr>
          <a:xfrm>
            <a:off x="4227613" y="464447"/>
            <a:ext cx="5573113" cy="6210260"/>
          </a:xfrm>
          <a:prstGeom prst="rect">
            <a:avLst/>
          </a:prstGeom>
          <a:noFill/>
          <a:ln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D0173E5C-1054-475C-A9F0-95BE6D3B59CD}"/>
              </a:ext>
            </a:extLst>
          </p:cNvPr>
          <p:cNvSpPr/>
          <p:nvPr/>
        </p:nvSpPr>
        <p:spPr>
          <a:xfrm>
            <a:off x="645639" y="1218952"/>
            <a:ext cx="2501805" cy="230832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GB" sz="900" b="1" dirty="0"/>
              <a:t>Both </a:t>
            </a:r>
            <a:r>
              <a:rPr lang="en-GB" sz="900" dirty="0"/>
              <a:t>Oxygen </a:t>
            </a:r>
            <a:r>
              <a:rPr lang="en-GB" sz="900" b="1" dirty="0"/>
              <a:t>and</a:t>
            </a:r>
            <a:r>
              <a:rPr lang="en-GB" sz="900" dirty="0"/>
              <a:t> air are needed for Iron to rust 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7D3140B4-A7E6-4447-9815-81A31BBDC4BA}"/>
              </a:ext>
            </a:extLst>
          </p:cNvPr>
          <p:cNvSpPr/>
          <p:nvPr/>
        </p:nvSpPr>
        <p:spPr>
          <a:xfrm>
            <a:off x="118108" y="1607866"/>
            <a:ext cx="1636203" cy="166255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>
                <a:solidFill>
                  <a:schemeClr val="tx1"/>
                </a:solidFill>
              </a:rPr>
              <a:t>How to stop corrosion: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D0173E5C-1054-475C-A9F0-95BE6D3B59CD}"/>
              </a:ext>
            </a:extLst>
          </p:cNvPr>
          <p:cNvSpPr/>
          <p:nvPr/>
        </p:nvSpPr>
        <p:spPr>
          <a:xfrm>
            <a:off x="1277349" y="1806907"/>
            <a:ext cx="574655" cy="230832"/>
          </a:xfrm>
          <a:prstGeom prst="rect">
            <a:avLst/>
          </a:prstGeom>
          <a:solidFill>
            <a:srgbClr val="FFFBEF"/>
          </a:solidFill>
          <a:ln>
            <a:solidFill>
              <a:schemeClr val="accent6">
                <a:lumMod val="75000"/>
              </a:schemeClr>
            </a:solidFill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GB" sz="900" dirty="0"/>
              <a:t>Paint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D0173E5C-1054-475C-A9F0-95BE6D3B59CD}"/>
              </a:ext>
            </a:extLst>
          </p:cNvPr>
          <p:cNvSpPr/>
          <p:nvPr/>
        </p:nvSpPr>
        <p:spPr>
          <a:xfrm>
            <a:off x="111494" y="1806907"/>
            <a:ext cx="1024015" cy="230832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GB" sz="900" b="1" dirty="0"/>
              <a:t>Physical Barriers:</a:t>
            </a:r>
            <a:endParaRPr lang="en-GB" sz="900" dirty="0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D0173E5C-1054-475C-A9F0-95BE6D3B59CD}"/>
              </a:ext>
            </a:extLst>
          </p:cNvPr>
          <p:cNvSpPr/>
          <p:nvPr/>
        </p:nvSpPr>
        <p:spPr>
          <a:xfrm>
            <a:off x="3162398" y="1810725"/>
            <a:ext cx="893853" cy="230832"/>
          </a:xfrm>
          <a:prstGeom prst="rect">
            <a:avLst/>
          </a:prstGeom>
          <a:solidFill>
            <a:srgbClr val="FFFBEF"/>
          </a:solidFill>
          <a:ln>
            <a:solidFill>
              <a:schemeClr val="accent6">
                <a:lumMod val="75000"/>
              </a:schemeClr>
            </a:solidFill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GB" sz="900" dirty="0"/>
              <a:t>Oil or grease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D0173E5C-1054-475C-A9F0-95BE6D3B59CD}"/>
              </a:ext>
            </a:extLst>
          </p:cNvPr>
          <p:cNvSpPr/>
          <p:nvPr/>
        </p:nvSpPr>
        <p:spPr>
          <a:xfrm>
            <a:off x="1969388" y="1806907"/>
            <a:ext cx="1068290" cy="230832"/>
          </a:xfrm>
          <a:prstGeom prst="rect">
            <a:avLst/>
          </a:prstGeom>
          <a:solidFill>
            <a:srgbClr val="FFFBEF"/>
          </a:solidFill>
          <a:ln>
            <a:solidFill>
              <a:schemeClr val="accent6">
                <a:lumMod val="75000"/>
              </a:schemeClr>
            </a:solidFill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GB" sz="900" dirty="0"/>
              <a:t>Coat with plastic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D0173E5C-1054-475C-A9F0-95BE6D3B59CD}"/>
              </a:ext>
            </a:extLst>
          </p:cNvPr>
          <p:cNvSpPr/>
          <p:nvPr/>
        </p:nvSpPr>
        <p:spPr>
          <a:xfrm>
            <a:off x="118390" y="2140188"/>
            <a:ext cx="1017119" cy="230832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GB" sz="900" b="1" dirty="0"/>
              <a:t>Electroplating</a:t>
            </a:r>
            <a:endParaRPr lang="en-GB" sz="900" dirty="0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D0173E5C-1054-475C-A9F0-95BE6D3B59CD}"/>
              </a:ext>
            </a:extLst>
          </p:cNvPr>
          <p:cNvSpPr/>
          <p:nvPr/>
        </p:nvSpPr>
        <p:spPr>
          <a:xfrm>
            <a:off x="1277347" y="2140188"/>
            <a:ext cx="2778903" cy="369332"/>
          </a:xfrm>
          <a:prstGeom prst="rect">
            <a:avLst/>
          </a:prstGeom>
          <a:solidFill>
            <a:srgbClr val="FFFBEF"/>
          </a:solidFill>
          <a:ln>
            <a:solidFill>
              <a:schemeClr val="accent6">
                <a:lumMod val="75000"/>
              </a:schemeClr>
            </a:solidFill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GB" sz="900" dirty="0"/>
              <a:t>Use electrolysis to coat a VERY THIN layer of an unreactive metal over the surface.</a:t>
            </a: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D0173E5C-1054-475C-A9F0-95BE6D3B59CD}"/>
              </a:ext>
            </a:extLst>
          </p:cNvPr>
          <p:cNvSpPr/>
          <p:nvPr/>
        </p:nvSpPr>
        <p:spPr>
          <a:xfrm>
            <a:off x="118390" y="2666512"/>
            <a:ext cx="1017119" cy="369332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GB" sz="900" b="1" dirty="0"/>
              <a:t>Sacrificial protection</a:t>
            </a:r>
            <a:endParaRPr lang="en-GB" sz="900" dirty="0"/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D0173E5C-1054-475C-A9F0-95BE6D3B59CD}"/>
              </a:ext>
            </a:extLst>
          </p:cNvPr>
          <p:cNvSpPr/>
          <p:nvPr/>
        </p:nvSpPr>
        <p:spPr>
          <a:xfrm>
            <a:off x="1286869" y="2682213"/>
            <a:ext cx="2778903" cy="369332"/>
          </a:xfrm>
          <a:prstGeom prst="rect">
            <a:avLst/>
          </a:prstGeom>
          <a:solidFill>
            <a:srgbClr val="FFFBEF"/>
          </a:solidFill>
          <a:ln>
            <a:solidFill>
              <a:schemeClr val="accent6">
                <a:lumMod val="75000"/>
              </a:schemeClr>
            </a:solidFill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GB" sz="900" dirty="0"/>
              <a:t>Put the metal in contact with a MORE REACTIVE metal (e.g. zinc) – the zinc is “sacrificed” </a:t>
            </a: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D0173E5C-1054-475C-A9F0-95BE6D3B59CD}"/>
              </a:ext>
            </a:extLst>
          </p:cNvPr>
          <p:cNvSpPr/>
          <p:nvPr/>
        </p:nvSpPr>
        <p:spPr>
          <a:xfrm>
            <a:off x="118390" y="3124049"/>
            <a:ext cx="1017119" cy="230832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GB" sz="900" b="1" dirty="0"/>
              <a:t>Galvanising</a:t>
            </a:r>
            <a:endParaRPr lang="en-GB" sz="900" dirty="0"/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D0173E5C-1054-475C-A9F0-95BE6D3B59CD}"/>
              </a:ext>
            </a:extLst>
          </p:cNvPr>
          <p:cNvSpPr/>
          <p:nvPr/>
        </p:nvSpPr>
        <p:spPr>
          <a:xfrm>
            <a:off x="1286869" y="3139750"/>
            <a:ext cx="2778903" cy="369332"/>
          </a:xfrm>
          <a:prstGeom prst="rect">
            <a:avLst/>
          </a:prstGeom>
          <a:solidFill>
            <a:srgbClr val="FFFBEF"/>
          </a:solidFill>
          <a:ln>
            <a:solidFill>
              <a:schemeClr val="accent6">
                <a:lumMod val="75000"/>
              </a:schemeClr>
            </a:solidFill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GB" sz="900" dirty="0"/>
              <a:t>Coat the metal in zinc which is then BOTH a physical barrier and a “sacrifice”</a:t>
            </a:r>
          </a:p>
        </p:txBody>
      </p:sp>
      <p:graphicFrame>
        <p:nvGraphicFramePr>
          <p:cNvPr id="32" name="object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38834713"/>
              </p:ext>
            </p:extLst>
          </p:nvPr>
        </p:nvGraphicFramePr>
        <p:xfrm>
          <a:off x="153194" y="4000285"/>
          <a:ext cx="3038894" cy="225347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59315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9836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4737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64312">
                <a:tc>
                  <a:txBody>
                    <a:bodyPr/>
                    <a:lstStyle/>
                    <a:p>
                      <a:pPr marL="47625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282526"/>
                          </a:solidFill>
                          <a:latin typeface="Cambria"/>
                          <a:cs typeface="Cambria"/>
                        </a:rPr>
                        <a:t>Name</a:t>
                      </a:r>
                      <a:r>
                        <a:rPr sz="800" spc="65" dirty="0">
                          <a:solidFill>
                            <a:srgbClr val="282526"/>
                          </a:solidFill>
                          <a:latin typeface="Cambria"/>
                          <a:cs typeface="Cambria"/>
                        </a:rPr>
                        <a:t> </a:t>
                      </a:r>
                      <a:r>
                        <a:rPr sz="800" dirty="0">
                          <a:solidFill>
                            <a:srgbClr val="282526"/>
                          </a:solidFill>
                          <a:latin typeface="Cambria"/>
                          <a:cs typeface="Cambria"/>
                        </a:rPr>
                        <a:t>of</a:t>
                      </a:r>
                      <a:r>
                        <a:rPr sz="800" spc="65" dirty="0">
                          <a:solidFill>
                            <a:srgbClr val="282526"/>
                          </a:solidFill>
                          <a:latin typeface="Cambria"/>
                          <a:cs typeface="Cambria"/>
                        </a:rPr>
                        <a:t> </a:t>
                      </a:r>
                      <a:r>
                        <a:rPr sz="800" dirty="0">
                          <a:solidFill>
                            <a:srgbClr val="282526"/>
                          </a:solidFill>
                          <a:latin typeface="Cambria"/>
                          <a:cs typeface="Cambria"/>
                        </a:rPr>
                        <a:t>All</a:t>
                      </a:r>
                      <a:r>
                        <a:rPr sz="800" spc="-5" dirty="0">
                          <a:solidFill>
                            <a:srgbClr val="282526"/>
                          </a:solidFill>
                          <a:latin typeface="Cambria"/>
                          <a:cs typeface="Cambria"/>
                        </a:rPr>
                        <a:t>o</a:t>
                      </a:r>
                      <a:r>
                        <a:rPr sz="800" dirty="0">
                          <a:solidFill>
                            <a:srgbClr val="282526"/>
                          </a:solidFill>
                          <a:latin typeface="Cambria"/>
                          <a:cs typeface="Cambria"/>
                        </a:rPr>
                        <a:t>y</a:t>
                      </a:r>
                      <a:endParaRPr sz="800">
                        <a:latin typeface="Cambria"/>
                        <a:cs typeface="Cambria"/>
                      </a:endParaRPr>
                    </a:p>
                  </a:txBody>
                  <a:tcPr marL="0" marR="0" marT="0" marB="0">
                    <a:lnL w="12700">
                      <a:solidFill>
                        <a:srgbClr val="3FB1E5"/>
                      </a:solidFill>
                      <a:prstDash val="solid"/>
                    </a:lnL>
                    <a:lnR w="12700">
                      <a:solidFill>
                        <a:srgbClr val="3FB1E5"/>
                      </a:solidFill>
                      <a:prstDash val="solid"/>
                    </a:lnR>
                    <a:lnT w="12700">
                      <a:solidFill>
                        <a:srgbClr val="3FB1E5"/>
                      </a:solidFill>
                      <a:prstDash val="solid"/>
                    </a:lnT>
                    <a:lnB w="12700">
                      <a:solidFill>
                        <a:srgbClr val="3FB1E5"/>
                      </a:solidFill>
                      <a:prstDash val="solid"/>
                    </a:lnB>
                    <a:solidFill>
                      <a:srgbClr val="9CDCF9"/>
                    </a:solidFill>
                  </a:tcPr>
                </a:tc>
                <a:tc>
                  <a:txBody>
                    <a:bodyPr/>
                    <a:lstStyle/>
                    <a:p>
                      <a:pPr marL="47625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282526"/>
                          </a:solidFill>
                          <a:latin typeface="Cambria"/>
                          <a:cs typeface="Cambria"/>
                        </a:rPr>
                        <a:t>Component</a:t>
                      </a:r>
                      <a:r>
                        <a:rPr sz="800" spc="65" dirty="0">
                          <a:solidFill>
                            <a:srgbClr val="282526"/>
                          </a:solidFill>
                          <a:latin typeface="Cambria"/>
                          <a:cs typeface="Cambria"/>
                        </a:rPr>
                        <a:t> </a:t>
                      </a:r>
                      <a:r>
                        <a:rPr sz="800" dirty="0">
                          <a:solidFill>
                            <a:srgbClr val="282526"/>
                          </a:solidFill>
                          <a:latin typeface="Cambria"/>
                          <a:cs typeface="Cambria"/>
                        </a:rPr>
                        <a:t>Me</a:t>
                      </a:r>
                      <a:r>
                        <a:rPr sz="800" spc="-5" dirty="0">
                          <a:solidFill>
                            <a:srgbClr val="282526"/>
                          </a:solidFill>
                          <a:latin typeface="Cambria"/>
                          <a:cs typeface="Cambria"/>
                        </a:rPr>
                        <a:t>t</a:t>
                      </a:r>
                      <a:r>
                        <a:rPr sz="800" dirty="0">
                          <a:solidFill>
                            <a:srgbClr val="282526"/>
                          </a:solidFill>
                          <a:latin typeface="Cambria"/>
                          <a:cs typeface="Cambria"/>
                        </a:rPr>
                        <a:t>als</a:t>
                      </a:r>
                      <a:endParaRPr sz="800">
                        <a:latin typeface="Cambria"/>
                        <a:cs typeface="Cambria"/>
                      </a:endParaRPr>
                    </a:p>
                  </a:txBody>
                  <a:tcPr marL="0" marR="0" marT="0" marB="0">
                    <a:lnL w="12700">
                      <a:solidFill>
                        <a:srgbClr val="3FB1E5"/>
                      </a:solidFill>
                      <a:prstDash val="solid"/>
                    </a:lnL>
                    <a:lnR w="12700">
                      <a:solidFill>
                        <a:srgbClr val="3FB1E5"/>
                      </a:solidFill>
                      <a:prstDash val="solid"/>
                    </a:lnR>
                    <a:lnT w="12700">
                      <a:solidFill>
                        <a:srgbClr val="3FB1E5"/>
                      </a:solidFill>
                      <a:prstDash val="solid"/>
                    </a:lnT>
                    <a:lnB w="12700">
                      <a:solidFill>
                        <a:srgbClr val="3FB1E5"/>
                      </a:solidFill>
                      <a:prstDash val="solid"/>
                    </a:lnB>
                    <a:solidFill>
                      <a:srgbClr val="B4DDC0"/>
                    </a:solidFill>
                  </a:tcPr>
                </a:tc>
                <a:tc>
                  <a:txBody>
                    <a:bodyPr/>
                    <a:lstStyle/>
                    <a:p>
                      <a:pPr marL="47625">
                        <a:lnSpc>
                          <a:spcPct val="100000"/>
                        </a:lnSpc>
                      </a:pPr>
                      <a:r>
                        <a:rPr sz="800" spc="-5" dirty="0">
                          <a:solidFill>
                            <a:srgbClr val="282526"/>
                          </a:solidFill>
                          <a:latin typeface="Cambria"/>
                          <a:cs typeface="Cambria"/>
                        </a:rPr>
                        <a:t>U</a:t>
                      </a:r>
                      <a:r>
                        <a:rPr sz="800" dirty="0">
                          <a:solidFill>
                            <a:srgbClr val="282526"/>
                          </a:solidFill>
                          <a:latin typeface="Cambria"/>
                          <a:cs typeface="Cambria"/>
                        </a:rPr>
                        <a:t>s</a:t>
                      </a:r>
                      <a:r>
                        <a:rPr sz="800" spc="-5" dirty="0">
                          <a:solidFill>
                            <a:srgbClr val="282526"/>
                          </a:solidFill>
                          <a:latin typeface="Cambria"/>
                          <a:cs typeface="Cambria"/>
                        </a:rPr>
                        <a:t>es</a:t>
                      </a:r>
                      <a:endParaRPr sz="800">
                        <a:latin typeface="Cambria"/>
                        <a:cs typeface="Cambria"/>
                      </a:endParaRPr>
                    </a:p>
                  </a:txBody>
                  <a:tcPr marL="0" marR="0" marT="0" marB="0">
                    <a:lnL w="12700">
                      <a:solidFill>
                        <a:srgbClr val="3FB1E5"/>
                      </a:solidFill>
                      <a:prstDash val="solid"/>
                    </a:lnL>
                    <a:lnR w="12700">
                      <a:solidFill>
                        <a:srgbClr val="3FB1E5"/>
                      </a:solidFill>
                      <a:prstDash val="solid"/>
                    </a:lnR>
                    <a:lnT w="12700">
                      <a:solidFill>
                        <a:srgbClr val="3FB1E5"/>
                      </a:solidFill>
                      <a:prstDash val="solid"/>
                    </a:lnT>
                    <a:lnB w="12700">
                      <a:solidFill>
                        <a:srgbClr val="3FB1E5"/>
                      </a:solidFill>
                      <a:prstDash val="solid"/>
                    </a:lnB>
                    <a:solidFill>
                      <a:srgbClr val="9CDC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57994">
                <a:tc>
                  <a:txBody>
                    <a:bodyPr/>
                    <a:lstStyle/>
                    <a:p>
                      <a:pPr marL="47625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282526"/>
                          </a:solidFill>
                          <a:latin typeface="Calibri"/>
                          <a:cs typeface="Calibri"/>
                        </a:rPr>
                        <a:t>b</a:t>
                      </a:r>
                      <a:r>
                        <a:rPr sz="800" spc="-15" dirty="0">
                          <a:solidFill>
                            <a:srgbClr val="282526"/>
                          </a:solidFill>
                          <a:latin typeface="Calibri"/>
                          <a:cs typeface="Calibri"/>
                        </a:rPr>
                        <a:t>r</a:t>
                      </a:r>
                      <a:r>
                        <a:rPr sz="800" dirty="0">
                          <a:solidFill>
                            <a:srgbClr val="282526"/>
                          </a:solidFill>
                          <a:latin typeface="Calibri"/>
                          <a:cs typeface="Calibri"/>
                        </a:rPr>
                        <a:t>on</a:t>
                      </a:r>
                      <a:r>
                        <a:rPr sz="800" spc="-10" dirty="0">
                          <a:solidFill>
                            <a:srgbClr val="282526"/>
                          </a:solidFill>
                          <a:latin typeface="Calibri"/>
                          <a:cs typeface="Calibri"/>
                        </a:rPr>
                        <a:t>z</a:t>
                      </a:r>
                      <a:r>
                        <a:rPr sz="800" dirty="0">
                          <a:solidFill>
                            <a:srgbClr val="282526"/>
                          </a:solidFill>
                          <a:latin typeface="Calibri"/>
                          <a:cs typeface="Calibri"/>
                        </a:rPr>
                        <a:t>e</a:t>
                      </a:r>
                      <a:endParaRPr sz="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3FB1E5"/>
                      </a:solidFill>
                      <a:prstDash val="solid"/>
                    </a:lnL>
                    <a:lnR w="12700">
                      <a:solidFill>
                        <a:srgbClr val="3FB1E5"/>
                      </a:solidFill>
                      <a:prstDash val="solid"/>
                    </a:lnR>
                    <a:lnT w="12700">
                      <a:solidFill>
                        <a:srgbClr val="3FB1E5"/>
                      </a:solidFill>
                      <a:prstDash val="solid"/>
                    </a:lnT>
                    <a:lnB w="12700">
                      <a:solidFill>
                        <a:srgbClr val="3FB1E5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7625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282526"/>
                          </a:solidFill>
                          <a:latin typeface="Calibri"/>
                          <a:cs typeface="Calibri"/>
                        </a:rPr>
                        <a:t>copper</a:t>
                      </a:r>
                      <a:r>
                        <a:rPr sz="800" spc="75" dirty="0">
                          <a:solidFill>
                            <a:srgbClr val="282526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800" dirty="0">
                          <a:solidFill>
                            <a:srgbClr val="282526"/>
                          </a:solidFill>
                          <a:latin typeface="Calibri"/>
                          <a:cs typeface="Calibri"/>
                        </a:rPr>
                        <a:t>and</a:t>
                      </a:r>
                      <a:r>
                        <a:rPr sz="800" spc="75" dirty="0">
                          <a:solidFill>
                            <a:srgbClr val="282526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800" dirty="0">
                          <a:solidFill>
                            <a:srgbClr val="282526"/>
                          </a:solidFill>
                          <a:latin typeface="Calibri"/>
                          <a:cs typeface="Calibri"/>
                        </a:rPr>
                        <a:t>tin</a:t>
                      </a:r>
                      <a:endParaRPr sz="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3FB1E5"/>
                      </a:solidFill>
                      <a:prstDash val="solid"/>
                    </a:lnL>
                    <a:lnR w="12700">
                      <a:solidFill>
                        <a:srgbClr val="3FB1E5"/>
                      </a:solidFill>
                      <a:prstDash val="solid"/>
                    </a:lnR>
                    <a:lnT w="12700">
                      <a:solidFill>
                        <a:srgbClr val="3FB1E5"/>
                      </a:solidFill>
                      <a:prstDash val="solid"/>
                    </a:lnT>
                    <a:lnB w="12700">
                      <a:solidFill>
                        <a:srgbClr val="3FB1E5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7625" marR="271780">
                        <a:lnSpc>
                          <a:spcPct val="119800"/>
                        </a:lnSpc>
                      </a:pPr>
                      <a:r>
                        <a:rPr sz="800" dirty="0">
                          <a:solidFill>
                            <a:srgbClr val="282526"/>
                          </a:solidFill>
                          <a:latin typeface="Calibri"/>
                          <a:cs typeface="Calibri"/>
                        </a:rPr>
                        <a:t>bells coins s</a:t>
                      </a:r>
                      <a:r>
                        <a:rPr sz="800" spc="-10" dirty="0">
                          <a:solidFill>
                            <a:srgbClr val="282526"/>
                          </a:solidFill>
                          <a:latin typeface="Calibri"/>
                          <a:cs typeface="Calibri"/>
                        </a:rPr>
                        <a:t>t</a:t>
                      </a:r>
                      <a:r>
                        <a:rPr sz="800" dirty="0">
                          <a:solidFill>
                            <a:srgbClr val="282526"/>
                          </a:solidFill>
                          <a:latin typeface="Calibri"/>
                          <a:cs typeface="Calibri"/>
                        </a:rPr>
                        <a:t>a</a:t>
                      </a:r>
                      <a:r>
                        <a:rPr sz="800" spc="-5" dirty="0">
                          <a:solidFill>
                            <a:srgbClr val="282526"/>
                          </a:solidFill>
                          <a:latin typeface="Calibri"/>
                          <a:cs typeface="Calibri"/>
                        </a:rPr>
                        <a:t>t</a:t>
                      </a:r>
                      <a:r>
                        <a:rPr sz="800" dirty="0">
                          <a:solidFill>
                            <a:srgbClr val="282526"/>
                          </a:solidFill>
                          <a:latin typeface="Calibri"/>
                          <a:cs typeface="Calibri"/>
                        </a:rPr>
                        <a:t>u</a:t>
                      </a:r>
                      <a:r>
                        <a:rPr sz="800" spc="-5" dirty="0">
                          <a:solidFill>
                            <a:srgbClr val="282526"/>
                          </a:solidFill>
                          <a:latin typeface="Calibri"/>
                          <a:cs typeface="Calibri"/>
                        </a:rPr>
                        <a:t>e</a:t>
                      </a:r>
                      <a:r>
                        <a:rPr sz="800" dirty="0">
                          <a:solidFill>
                            <a:srgbClr val="282526"/>
                          </a:solidFill>
                          <a:latin typeface="Calibri"/>
                          <a:cs typeface="Calibri"/>
                        </a:rPr>
                        <a:t>s</a:t>
                      </a:r>
                      <a:endParaRPr sz="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3FB1E5"/>
                      </a:solidFill>
                      <a:prstDash val="solid"/>
                    </a:lnL>
                    <a:lnR w="12700">
                      <a:solidFill>
                        <a:srgbClr val="3FB1E5"/>
                      </a:solidFill>
                      <a:prstDash val="solid"/>
                    </a:lnR>
                    <a:lnT w="12700">
                      <a:solidFill>
                        <a:srgbClr val="3FB1E5"/>
                      </a:solidFill>
                      <a:prstDash val="solid"/>
                    </a:lnT>
                    <a:lnB w="12700">
                      <a:solidFill>
                        <a:srgbClr val="3FB1E5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3455">
                <a:tc>
                  <a:txBody>
                    <a:bodyPr/>
                    <a:lstStyle/>
                    <a:p>
                      <a:pPr marL="47625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282526"/>
                          </a:solidFill>
                          <a:latin typeface="Calibri"/>
                          <a:cs typeface="Calibri"/>
                        </a:rPr>
                        <a:t>b</a:t>
                      </a:r>
                      <a:r>
                        <a:rPr sz="800" spc="-25" dirty="0">
                          <a:solidFill>
                            <a:srgbClr val="282526"/>
                          </a:solidFill>
                          <a:latin typeface="Calibri"/>
                          <a:cs typeface="Calibri"/>
                        </a:rPr>
                        <a:t>r</a:t>
                      </a:r>
                      <a:r>
                        <a:rPr sz="800" dirty="0">
                          <a:solidFill>
                            <a:srgbClr val="282526"/>
                          </a:solidFill>
                          <a:latin typeface="Calibri"/>
                          <a:cs typeface="Calibri"/>
                        </a:rPr>
                        <a:t>ass</a:t>
                      </a:r>
                      <a:endParaRPr sz="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3FB1E5"/>
                      </a:solidFill>
                      <a:prstDash val="solid"/>
                    </a:lnL>
                    <a:lnR w="12700">
                      <a:solidFill>
                        <a:srgbClr val="3FB1E5"/>
                      </a:solidFill>
                      <a:prstDash val="solid"/>
                    </a:lnR>
                    <a:lnT w="12700">
                      <a:solidFill>
                        <a:srgbClr val="3FB1E5"/>
                      </a:solidFill>
                      <a:prstDash val="solid"/>
                    </a:lnT>
                    <a:lnB w="12700">
                      <a:solidFill>
                        <a:srgbClr val="3FB1E5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7625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282526"/>
                          </a:solidFill>
                          <a:latin typeface="Calibri"/>
                          <a:cs typeface="Calibri"/>
                        </a:rPr>
                        <a:t>copper</a:t>
                      </a:r>
                      <a:r>
                        <a:rPr sz="800" spc="75" dirty="0">
                          <a:solidFill>
                            <a:srgbClr val="282526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800" dirty="0">
                          <a:solidFill>
                            <a:srgbClr val="282526"/>
                          </a:solidFill>
                          <a:latin typeface="Calibri"/>
                          <a:cs typeface="Calibri"/>
                        </a:rPr>
                        <a:t>and</a:t>
                      </a:r>
                      <a:r>
                        <a:rPr sz="800" spc="75" dirty="0">
                          <a:solidFill>
                            <a:srgbClr val="282526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800" dirty="0">
                          <a:solidFill>
                            <a:srgbClr val="282526"/>
                          </a:solidFill>
                          <a:latin typeface="Calibri"/>
                          <a:cs typeface="Calibri"/>
                        </a:rPr>
                        <a:t>zinc</a:t>
                      </a:r>
                      <a:endParaRPr sz="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3FB1E5"/>
                      </a:solidFill>
                      <a:prstDash val="solid"/>
                    </a:lnL>
                    <a:lnR w="12700">
                      <a:solidFill>
                        <a:srgbClr val="3FB1E5"/>
                      </a:solidFill>
                      <a:prstDash val="solid"/>
                    </a:lnR>
                    <a:lnT w="12700">
                      <a:solidFill>
                        <a:srgbClr val="3FB1E5"/>
                      </a:solidFill>
                      <a:prstDash val="solid"/>
                    </a:lnT>
                    <a:lnB w="12700">
                      <a:solidFill>
                        <a:srgbClr val="3FB1E5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7625" marR="363220">
                        <a:lnSpc>
                          <a:spcPct val="100000"/>
                        </a:lnSpc>
                      </a:pPr>
                      <a:r>
                        <a:rPr sz="800" kern="0" baseline="0" dirty="0">
                          <a:solidFill>
                            <a:srgbClr val="282526"/>
                          </a:solidFill>
                          <a:latin typeface="Calibri"/>
                          <a:cs typeface="Calibri"/>
                        </a:rPr>
                        <a:t>locks </a:t>
                      </a:r>
                      <a:r>
                        <a:rPr sz="800" kern="0" spc="-10" baseline="0" dirty="0">
                          <a:solidFill>
                            <a:srgbClr val="282526"/>
                          </a:solidFill>
                          <a:latin typeface="Calibri"/>
                          <a:cs typeface="Calibri"/>
                        </a:rPr>
                        <a:t>t</a:t>
                      </a:r>
                      <a:r>
                        <a:rPr sz="800" kern="0" baseline="0" dirty="0">
                          <a:solidFill>
                            <a:srgbClr val="282526"/>
                          </a:solidFill>
                          <a:latin typeface="Calibri"/>
                          <a:cs typeface="Calibri"/>
                        </a:rPr>
                        <a:t>a</a:t>
                      </a:r>
                      <a:r>
                        <a:rPr sz="800" kern="0" spc="-5" baseline="0" dirty="0">
                          <a:solidFill>
                            <a:srgbClr val="282526"/>
                          </a:solidFill>
                          <a:latin typeface="Calibri"/>
                          <a:cs typeface="Calibri"/>
                        </a:rPr>
                        <a:t>p</a:t>
                      </a:r>
                      <a:r>
                        <a:rPr sz="800" kern="0" baseline="0" dirty="0">
                          <a:solidFill>
                            <a:srgbClr val="282526"/>
                          </a:solidFill>
                          <a:latin typeface="Calibri"/>
                          <a:cs typeface="Calibri"/>
                        </a:rPr>
                        <a:t>s</a:t>
                      </a:r>
                      <a:endParaRPr lang="en-GB" sz="800" kern="0" baseline="0" dirty="0">
                        <a:solidFill>
                          <a:srgbClr val="282526"/>
                        </a:solidFill>
                        <a:latin typeface="Calibri"/>
                        <a:cs typeface="Calibri"/>
                      </a:endParaRPr>
                    </a:p>
                    <a:p>
                      <a:pPr marL="47625" marR="363220">
                        <a:lnSpc>
                          <a:spcPct val="100000"/>
                        </a:lnSpc>
                      </a:pPr>
                      <a:r>
                        <a:rPr sz="800" kern="0" baseline="0" dirty="0">
                          <a:solidFill>
                            <a:srgbClr val="282526"/>
                          </a:solidFill>
                          <a:latin typeface="Calibri"/>
                          <a:cs typeface="Calibri"/>
                        </a:rPr>
                        <a:t>inst</a:t>
                      </a:r>
                      <a:r>
                        <a:rPr sz="800" kern="0" spc="-5" baseline="0" dirty="0">
                          <a:solidFill>
                            <a:srgbClr val="282526"/>
                          </a:solidFill>
                          <a:latin typeface="Calibri"/>
                          <a:cs typeface="Calibri"/>
                        </a:rPr>
                        <a:t>r</a:t>
                      </a:r>
                      <a:r>
                        <a:rPr sz="800" kern="0" baseline="0" dirty="0">
                          <a:solidFill>
                            <a:srgbClr val="282526"/>
                          </a:solidFill>
                          <a:latin typeface="Calibri"/>
                          <a:cs typeface="Calibri"/>
                        </a:rPr>
                        <a:t>uments door</a:t>
                      </a:r>
                      <a:r>
                        <a:rPr sz="800" kern="0" spc="75" baseline="0" dirty="0">
                          <a:solidFill>
                            <a:srgbClr val="282526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800" kern="0" baseline="0" dirty="0">
                          <a:solidFill>
                            <a:srgbClr val="282526"/>
                          </a:solidFill>
                          <a:latin typeface="Calibri"/>
                          <a:cs typeface="Calibri"/>
                        </a:rPr>
                        <a:t>hin</a:t>
                      </a:r>
                      <a:r>
                        <a:rPr sz="800" kern="0" spc="-5" baseline="0" dirty="0">
                          <a:solidFill>
                            <a:srgbClr val="282526"/>
                          </a:solidFill>
                          <a:latin typeface="Calibri"/>
                          <a:cs typeface="Calibri"/>
                        </a:rPr>
                        <a:t>ge</a:t>
                      </a:r>
                      <a:r>
                        <a:rPr sz="800" kern="0" baseline="0" dirty="0">
                          <a:solidFill>
                            <a:srgbClr val="282526"/>
                          </a:solidFill>
                          <a:latin typeface="Calibri"/>
                          <a:cs typeface="Calibri"/>
                        </a:rPr>
                        <a:t>s door</a:t>
                      </a:r>
                      <a:r>
                        <a:rPr sz="800" kern="0" spc="75" baseline="0" dirty="0">
                          <a:solidFill>
                            <a:srgbClr val="282526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800" kern="0" baseline="0" dirty="0">
                          <a:solidFill>
                            <a:srgbClr val="282526"/>
                          </a:solidFill>
                          <a:latin typeface="Calibri"/>
                          <a:cs typeface="Calibri"/>
                        </a:rPr>
                        <a:t>kno</a:t>
                      </a:r>
                      <a:r>
                        <a:rPr sz="800" kern="0" spc="-5" baseline="0" dirty="0">
                          <a:solidFill>
                            <a:srgbClr val="282526"/>
                          </a:solidFill>
                          <a:latin typeface="Calibri"/>
                          <a:cs typeface="Calibri"/>
                        </a:rPr>
                        <a:t>b</a:t>
                      </a:r>
                      <a:r>
                        <a:rPr sz="800" kern="0" baseline="0" dirty="0">
                          <a:solidFill>
                            <a:srgbClr val="282526"/>
                          </a:solidFill>
                          <a:latin typeface="Calibri"/>
                          <a:cs typeface="Calibri"/>
                        </a:rPr>
                        <a:t>s</a:t>
                      </a:r>
                      <a:endParaRPr sz="800" kern="0" baseline="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3FB1E5"/>
                      </a:solidFill>
                      <a:prstDash val="solid"/>
                    </a:lnL>
                    <a:lnR w="12700">
                      <a:solidFill>
                        <a:srgbClr val="3FB1E5"/>
                      </a:solidFill>
                      <a:prstDash val="solid"/>
                    </a:lnR>
                    <a:lnT w="12700">
                      <a:solidFill>
                        <a:srgbClr val="3FB1E5"/>
                      </a:solidFill>
                      <a:prstDash val="solid"/>
                    </a:lnT>
                    <a:lnB w="12700">
                      <a:solidFill>
                        <a:srgbClr val="3FB1E5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32732">
                <a:tc>
                  <a:txBody>
                    <a:bodyPr/>
                    <a:lstStyle/>
                    <a:p>
                      <a:pPr marL="47625">
                        <a:lnSpc>
                          <a:spcPct val="100000"/>
                        </a:lnSpc>
                      </a:pPr>
                      <a:r>
                        <a:rPr sz="800" spc="-5" dirty="0">
                          <a:solidFill>
                            <a:srgbClr val="282526"/>
                          </a:solidFill>
                          <a:latin typeface="Calibri"/>
                          <a:cs typeface="Calibri"/>
                        </a:rPr>
                        <a:t>g</a:t>
                      </a:r>
                      <a:r>
                        <a:rPr sz="800" dirty="0">
                          <a:solidFill>
                            <a:srgbClr val="282526"/>
                          </a:solidFill>
                          <a:latin typeface="Calibri"/>
                          <a:cs typeface="Calibri"/>
                        </a:rPr>
                        <a:t>old</a:t>
                      </a:r>
                      <a:endParaRPr sz="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3FB1E5"/>
                      </a:solidFill>
                      <a:prstDash val="solid"/>
                    </a:lnL>
                    <a:lnR w="12700">
                      <a:solidFill>
                        <a:srgbClr val="3FB1E5"/>
                      </a:solidFill>
                      <a:prstDash val="solid"/>
                    </a:lnR>
                    <a:lnT w="12700">
                      <a:solidFill>
                        <a:srgbClr val="3FB1E5"/>
                      </a:solidFill>
                      <a:prstDash val="solid"/>
                    </a:lnT>
                    <a:lnB w="12700" cap="flat" cmpd="sng" algn="ctr">
                      <a:solidFill>
                        <a:srgbClr val="3FB1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7625" marR="83185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282526"/>
                          </a:solidFill>
                          <a:latin typeface="Calibri"/>
                          <a:cs typeface="Calibri"/>
                        </a:rPr>
                        <a:t>All</a:t>
                      </a:r>
                      <a:r>
                        <a:rPr sz="800" spc="-5" dirty="0">
                          <a:solidFill>
                            <a:srgbClr val="282526"/>
                          </a:solidFill>
                          <a:latin typeface="Calibri"/>
                          <a:cs typeface="Calibri"/>
                        </a:rPr>
                        <a:t>oy</a:t>
                      </a:r>
                      <a:r>
                        <a:rPr sz="800" dirty="0">
                          <a:solidFill>
                            <a:srgbClr val="282526"/>
                          </a:solidFill>
                          <a:latin typeface="Calibri"/>
                          <a:cs typeface="Calibri"/>
                        </a:rPr>
                        <a:t>ed</a:t>
                      </a:r>
                      <a:r>
                        <a:rPr sz="800" spc="75" dirty="0">
                          <a:solidFill>
                            <a:srgbClr val="282526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800" dirty="0">
                          <a:solidFill>
                            <a:srgbClr val="282526"/>
                          </a:solidFill>
                          <a:latin typeface="Calibri"/>
                          <a:cs typeface="Calibri"/>
                        </a:rPr>
                        <a:t>with</a:t>
                      </a:r>
                      <a:r>
                        <a:rPr sz="800" spc="75" dirty="0">
                          <a:solidFill>
                            <a:srgbClr val="282526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800" dirty="0">
                          <a:solidFill>
                            <a:srgbClr val="282526"/>
                          </a:solidFill>
                          <a:latin typeface="Calibri"/>
                          <a:cs typeface="Calibri"/>
                        </a:rPr>
                        <a:t>other me</a:t>
                      </a:r>
                      <a:r>
                        <a:rPr sz="800" spc="-10" dirty="0">
                          <a:solidFill>
                            <a:srgbClr val="282526"/>
                          </a:solidFill>
                          <a:latin typeface="Calibri"/>
                          <a:cs typeface="Calibri"/>
                        </a:rPr>
                        <a:t>t</a:t>
                      </a:r>
                      <a:r>
                        <a:rPr sz="800" dirty="0">
                          <a:solidFill>
                            <a:srgbClr val="282526"/>
                          </a:solidFill>
                          <a:latin typeface="Calibri"/>
                          <a:cs typeface="Calibri"/>
                        </a:rPr>
                        <a:t>als</a:t>
                      </a:r>
                      <a:r>
                        <a:rPr sz="800" spc="75" dirty="0">
                          <a:solidFill>
                            <a:srgbClr val="282526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800" dirty="0">
                          <a:solidFill>
                            <a:srgbClr val="282526"/>
                          </a:solidFill>
                          <a:latin typeface="Calibri"/>
                          <a:cs typeface="Calibri"/>
                        </a:rPr>
                        <a:t>such</a:t>
                      </a:r>
                      <a:r>
                        <a:rPr sz="800" spc="75" dirty="0">
                          <a:solidFill>
                            <a:srgbClr val="282526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800" dirty="0">
                          <a:solidFill>
                            <a:srgbClr val="282526"/>
                          </a:solidFill>
                          <a:latin typeface="Calibri"/>
                          <a:cs typeface="Calibri"/>
                        </a:rPr>
                        <a:t>as si</a:t>
                      </a:r>
                      <a:r>
                        <a:rPr sz="800" spc="-5" dirty="0">
                          <a:solidFill>
                            <a:srgbClr val="282526"/>
                          </a:solidFill>
                          <a:latin typeface="Calibri"/>
                          <a:cs typeface="Calibri"/>
                        </a:rPr>
                        <a:t>lv</a:t>
                      </a:r>
                      <a:r>
                        <a:rPr sz="800" dirty="0">
                          <a:solidFill>
                            <a:srgbClr val="282526"/>
                          </a:solidFill>
                          <a:latin typeface="Calibri"/>
                          <a:cs typeface="Calibri"/>
                        </a:rPr>
                        <a:t>e</a:t>
                      </a:r>
                      <a:r>
                        <a:rPr sz="800" spc="-75" dirty="0">
                          <a:solidFill>
                            <a:srgbClr val="282526"/>
                          </a:solidFill>
                          <a:latin typeface="Calibri"/>
                          <a:cs typeface="Calibri"/>
                        </a:rPr>
                        <a:t>r</a:t>
                      </a:r>
                      <a:r>
                        <a:rPr sz="800" dirty="0">
                          <a:solidFill>
                            <a:srgbClr val="282526"/>
                          </a:solidFill>
                          <a:latin typeface="Calibri"/>
                          <a:cs typeface="Calibri"/>
                        </a:rPr>
                        <a:t>,</a:t>
                      </a:r>
                      <a:r>
                        <a:rPr sz="800" spc="75" dirty="0">
                          <a:solidFill>
                            <a:srgbClr val="282526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800" dirty="0">
                          <a:solidFill>
                            <a:srgbClr val="282526"/>
                          </a:solidFill>
                          <a:latin typeface="Calibri"/>
                          <a:cs typeface="Calibri"/>
                        </a:rPr>
                        <a:t>zinc</a:t>
                      </a:r>
                      <a:r>
                        <a:rPr sz="800" spc="75" dirty="0">
                          <a:solidFill>
                            <a:srgbClr val="282526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800" dirty="0">
                          <a:solidFill>
                            <a:srgbClr val="282526"/>
                          </a:solidFill>
                          <a:latin typeface="Calibri"/>
                          <a:cs typeface="Calibri"/>
                        </a:rPr>
                        <a:t>and coppe</a:t>
                      </a:r>
                      <a:r>
                        <a:rPr sz="800" spc="-70" dirty="0">
                          <a:solidFill>
                            <a:srgbClr val="282526"/>
                          </a:solidFill>
                          <a:latin typeface="Calibri"/>
                          <a:cs typeface="Calibri"/>
                        </a:rPr>
                        <a:t>r</a:t>
                      </a:r>
                      <a:r>
                        <a:rPr sz="800" dirty="0">
                          <a:solidFill>
                            <a:srgbClr val="282526"/>
                          </a:solidFill>
                          <a:latin typeface="Calibri"/>
                          <a:cs typeface="Calibri"/>
                        </a:rPr>
                        <a:t>.</a:t>
                      </a:r>
                      <a:endParaRPr sz="8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3FB1E5"/>
                      </a:solidFill>
                      <a:prstDash val="solid"/>
                    </a:lnL>
                    <a:lnR w="12700">
                      <a:solidFill>
                        <a:srgbClr val="3FB1E5"/>
                      </a:solidFill>
                      <a:prstDash val="solid"/>
                    </a:lnR>
                    <a:lnT w="12700">
                      <a:solidFill>
                        <a:srgbClr val="3FB1E5"/>
                      </a:solidFill>
                      <a:prstDash val="solid"/>
                    </a:lnT>
                    <a:lnB w="12700" cap="flat" cmpd="sng" algn="ctr">
                      <a:solidFill>
                        <a:srgbClr val="3FB1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7625">
                        <a:lnSpc>
                          <a:spcPct val="100000"/>
                        </a:lnSpc>
                      </a:pPr>
                      <a:r>
                        <a:rPr lang="en-GB" sz="800" spc="-10" dirty="0">
                          <a:solidFill>
                            <a:srgbClr val="282526"/>
                          </a:solidFill>
                          <a:latin typeface="Calibri"/>
                          <a:cs typeface="Calibri"/>
                        </a:rPr>
                        <a:t>J</a:t>
                      </a:r>
                      <a:r>
                        <a:rPr sz="800" dirty="0" err="1">
                          <a:solidFill>
                            <a:srgbClr val="282526"/>
                          </a:solidFill>
                          <a:latin typeface="Calibri"/>
                          <a:cs typeface="Calibri"/>
                        </a:rPr>
                        <a:t>e</a:t>
                      </a:r>
                      <a:r>
                        <a:rPr sz="800" spc="-5" dirty="0" err="1">
                          <a:solidFill>
                            <a:srgbClr val="282526"/>
                          </a:solidFill>
                          <a:latin typeface="Calibri"/>
                          <a:cs typeface="Calibri"/>
                        </a:rPr>
                        <a:t>w</a:t>
                      </a:r>
                      <a:r>
                        <a:rPr sz="800" dirty="0" err="1">
                          <a:solidFill>
                            <a:srgbClr val="282526"/>
                          </a:solidFill>
                          <a:latin typeface="Calibri"/>
                          <a:cs typeface="Calibri"/>
                        </a:rPr>
                        <a:t>ellery</a:t>
                      </a:r>
                      <a:endParaRPr sz="8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3FB1E5"/>
                      </a:solidFill>
                      <a:prstDash val="solid"/>
                    </a:lnL>
                    <a:lnR w="12700">
                      <a:solidFill>
                        <a:srgbClr val="3FB1E5"/>
                      </a:solidFill>
                      <a:prstDash val="solid"/>
                    </a:lnR>
                    <a:lnT w="12700">
                      <a:solidFill>
                        <a:srgbClr val="3FB1E5"/>
                      </a:solidFill>
                      <a:prstDash val="solid"/>
                    </a:lnT>
                    <a:lnB w="12700" cap="flat" cmpd="sng" algn="ctr">
                      <a:solidFill>
                        <a:srgbClr val="3FB1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32732">
                <a:tc>
                  <a:txBody>
                    <a:bodyPr/>
                    <a:lstStyle/>
                    <a:p>
                      <a:pPr marL="47625">
                        <a:lnSpc>
                          <a:spcPct val="100000"/>
                        </a:lnSpc>
                      </a:pPr>
                      <a:r>
                        <a:rPr lang="en-GB" sz="800" dirty="0">
                          <a:latin typeface="Calibri"/>
                          <a:cs typeface="Calibri"/>
                        </a:rPr>
                        <a:t>High carbon steel</a:t>
                      </a:r>
                      <a:endParaRPr sz="8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3FB1E5"/>
                      </a:solidFill>
                      <a:prstDash val="solid"/>
                    </a:lnL>
                    <a:lnR w="12700" cap="flat" cmpd="sng" algn="ctr">
                      <a:solidFill>
                        <a:srgbClr val="3FB1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>
                      <a:solidFill>
                        <a:srgbClr val="3FB1E5"/>
                      </a:solidFill>
                      <a:prstDash val="solid"/>
                    </a:lnT>
                    <a:lnB w="12700" cap="flat" cmpd="sng" algn="ctr">
                      <a:solidFill>
                        <a:srgbClr val="3FB1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7625" marR="83185">
                        <a:lnSpc>
                          <a:spcPct val="100000"/>
                        </a:lnSpc>
                      </a:pPr>
                      <a:r>
                        <a:rPr lang="en-GB" sz="800" dirty="0">
                          <a:latin typeface="Calibri"/>
                          <a:cs typeface="Calibri"/>
                        </a:rPr>
                        <a:t>Iron and a high amount of carbon</a:t>
                      </a:r>
                      <a:endParaRPr sz="8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3FB1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FB1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>
                      <a:solidFill>
                        <a:srgbClr val="3FB1E5"/>
                      </a:solidFill>
                      <a:prstDash val="solid"/>
                    </a:lnT>
                    <a:lnB w="12700" cap="flat" cmpd="sng" algn="ctr">
                      <a:solidFill>
                        <a:srgbClr val="3FB1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7625">
                        <a:lnSpc>
                          <a:spcPct val="100000"/>
                        </a:lnSpc>
                      </a:pPr>
                      <a:r>
                        <a:rPr lang="en-GB" sz="800" dirty="0">
                          <a:latin typeface="Calibri"/>
                          <a:cs typeface="Calibri"/>
                        </a:rPr>
                        <a:t>Construction industry (hard and brittle)</a:t>
                      </a:r>
                      <a:endParaRPr sz="8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3FB1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>
                      <a:solidFill>
                        <a:srgbClr val="3FB1E5"/>
                      </a:solidFill>
                      <a:prstDash val="solid"/>
                    </a:lnR>
                    <a:lnT w="12700">
                      <a:solidFill>
                        <a:srgbClr val="3FB1E5"/>
                      </a:solidFill>
                      <a:prstDash val="solid"/>
                    </a:lnT>
                    <a:lnB w="12700" cap="flat" cmpd="sng" algn="ctr">
                      <a:solidFill>
                        <a:srgbClr val="3FB1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33736486"/>
                  </a:ext>
                </a:extLst>
              </a:tr>
              <a:tr h="332732">
                <a:tc>
                  <a:txBody>
                    <a:bodyPr/>
                    <a:lstStyle/>
                    <a:p>
                      <a:pPr marL="47625">
                        <a:lnSpc>
                          <a:spcPct val="100000"/>
                        </a:lnSpc>
                      </a:pPr>
                      <a:r>
                        <a:rPr lang="en-GB" sz="800" dirty="0">
                          <a:latin typeface="Calibri"/>
                          <a:cs typeface="Calibri"/>
                        </a:rPr>
                        <a:t>Low Carbon Steel</a:t>
                      </a:r>
                      <a:endParaRPr sz="8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3FB1E5"/>
                      </a:solidFill>
                      <a:prstDash val="solid"/>
                    </a:lnL>
                    <a:lnR w="12700" cap="flat" cmpd="sng" algn="ctr">
                      <a:solidFill>
                        <a:srgbClr val="3FB1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>
                      <a:solidFill>
                        <a:srgbClr val="3FB1E5"/>
                      </a:solidFill>
                      <a:prstDash val="solid"/>
                    </a:lnT>
                    <a:lnB w="12700" cap="flat" cmpd="sng" algn="ctr">
                      <a:solidFill>
                        <a:srgbClr val="3FB1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7625" marR="83185">
                        <a:lnSpc>
                          <a:spcPct val="100000"/>
                        </a:lnSpc>
                      </a:pPr>
                      <a:r>
                        <a:rPr lang="en-GB" sz="800" dirty="0">
                          <a:latin typeface="Calibri"/>
                          <a:cs typeface="Calibri"/>
                        </a:rPr>
                        <a:t>Iron and a small amount of carbon</a:t>
                      </a:r>
                      <a:endParaRPr sz="8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3FB1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FB1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>
                      <a:solidFill>
                        <a:srgbClr val="3FB1E5"/>
                      </a:solidFill>
                      <a:prstDash val="solid"/>
                    </a:lnT>
                    <a:lnB w="12700" cap="flat" cmpd="sng" algn="ctr">
                      <a:solidFill>
                        <a:srgbClr val="3FB1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7625">
                        <a:lnSpc>
                          <a:spcPct val="100000"/>
                        </a:lnSpc>
                      </a:pPr>
                      <a:r>
                        <a:rPr lang="en-GB" sz="800" dirty="0">
                          <a:latin typeface="Calibri"/>
                          <a:cs typeface="Calibri"/>
                        </a:rPr>
                        <a:t>Car body panels (soft and easily shaped)</a:t>
                      </a:r>
                      <a:endParaRPr sz="8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3FB1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>
                      <a:solidFill>
                        <a:srgbClr val="3FB1E5"/>
                      </a:solidFill>
                      <a:prstDash val="solid"/>
                    </a:lnR>
                    <a:lnT w="12700">
                      <a:solidFill>
                        <a:srgbClr val="3FB1E5"/>
                      </a:solidFill>
                      <a:prstDash val="solid"/>
                    </a:lnT>
                    <a:lnB w="12700" cap="flat" cmpd="sng" algn="ctr">
                      <a:solidFill>
                        <a:srgbClr val="3FB1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71046573"/>
                  </a:ext>
                </a:extLst>
              </a:tr>
              <a:tr h="332732">
                <a:tc>
                  <a:txBody>
                    <a:bodyPr/>
                    <a:lstStyle/>
                    <a:p>
                      <a:pPr marL="47625">
                        <a:lnSpc>
                          <a:spcPct val="100000"/>
                        </a:lnSpc>
                      </a:pPr>
                      <a:r>
                        <a:rPr lang="en-GB" sz="800" dirty="0">
                          <a:latin typeface="Calibri"/>
                          <a:cs typeface="Calibri"/>
                        </a:rPr>
                        <a:t>Stainless steel</a:t>
                      </a:r>
                      <a:endParaRPr sz="8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3FB1E5"/>
                      </a:solidFill>
                      <a:prstDash val="solid"/>
                    </a:lnL>
                    <a:lnR w="12700" cap="flat" cmpd="sng" algn="ctr">
                      <a:solidFill>
                        <a:srgbClr val="3FB1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>
                      <a:solidFill>
                        <a:srgbClr val="3FB1E5"/>
                      </a:solidFill>
                      <a:prstDash val="solid"/>
                    </a:lnT>
                    <a:lnB w="12700">
                      <a:solidFill>
                        <a:srgbClr val="3FB1E5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7625" marR="83185">
                        <a:lnSpc>
                          <a:spcPct val="100000"/>
                        </a:lnSpc>
                      </a:pPr>
                      <a:r>
                        <a:rPr lang="en-GB" sz="800" dirty="0">
                          <a:latin typeface="Calibri"/>
                          <a:cs typeface="Calibri"/>
                        </a:rPr>
                        <a:t>Iron, chromium and nickel</a:t>
                      </a:r>
                      <a:endParaRPr sz="8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3FB1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FB1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>
                      <a:solidFill>
                        <a:srgbClr val="3FB1E5"/>
                      </a:solidFill>
                      <a:prstDash val="solid"/>
                    </a:lnT>
                    <a:lnB w="12700">
                      <a:solidFill>
                        <a:srgbClr val="3FB1E5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7625">
                        <a:lnSpc>
                          <a:spcPct val="100000"/>
                        </a:lnSpc>
                      </a:pPr>
                      <a:r>
                        <a:rPr lang="en-GB" sz="800" dirty="0">
                          <a:latin typeface="Calibri"/>
                          <a:cs typeface="Calibri"/>
                        </a:rPr>
                        <a:t>Cutlery (hard and dos not corrode)</a:t>
                      </a:r>
                      <a:endParaRPr sz="8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3FB1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>
                      <a:solidFill>
                        <a:srgbClr val="3FB1E5"/>
                      </a:solidFill>
                      <a:prstDash val="solid"/>
                    </a:lnR>
                    <a:lnT w="12700">
                      <a:solidFill>
                        <a:srgbClr val="3FB1E5"/>
                      </a:solidFill>
                      <a:prstDash val="solid"/>
                    </a:lnT>
                    <a:lnB w="12700">
                      <a:solidFill>
                        <a:srgbClr val="3FB1E5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91510845"/>
                  </a:ext>
                </a:extLst>
              </a:tr>
            </a:tbl>
          </a:graphicData>
        </a:graphic>
      </p:graphicFrame>
      <p:pic>
        <p:nvPicPr>
          <p:cNvPr id="1026" name="Picture 2" descr="Image result for gcse types of steel alloys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3012622" y="5202906"/>
            <a:ext cx="1257932" cy="5439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4" name="Rectangle 33">
            <a:extLst>
              <a:ext uri="{FF2B5EF4-FFF2-40B4-BE49-F238E27FC236}">
                <a16:creationId xmlns:a16="http://schemas.microsoft.com/office/drawing/2014/main" id="{9B25FA74-160C-44D8-91EF-D6274CF7EE94}"/>
              </a:ext>
            </a:extLst>
          </p:cNvPr>
          <p:cNvSpPr/>
          <p:nvPr/>
        </p:nvSpPr>
        <p:spPr>
          <a:xfrm>
            <a:off x="1796479" y="6310824"/>
            <a:ext cx="2269293" cy="27523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00" dirty="0">
                <a:solidFill>
                  <a:schemeClr val="tx1"/>
                </a:solidFill>
              </a:rPr>
              <a:t>Alloys are usually harder and stronger than pure metals</a:t>
            </a: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324FDF8D-627C-4E14-8C25-20F01C42F102}"/>
              </a:ext>
            </a:extLst>
          </p:cNvPr>
          <p:cNvSpPr/>
          <p:nvPr/>
        </p:nvSpPr>
        <p:spPr>
          <a:xfrm>
            <a:off x="7161734" y="1148818"/>
            <a:ext cx="2568224" cy="459047"/>
          </a:xfrm>
          <a:prstGeom prst="rect">
            <a:avLst/>
          </a:prstGeom>
          <a:solidFill>
            <a:srgbClr val="DCC0D9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t"/>
          <a:lstStyle/>
          <a:p>
            <a:pPr marL="59055" marR="51435"/>
            <a:r>
              <a:rPr lang="en-GB" sz="900" dirty="0">
                <a:solidFill>
                  <a:srgbClr val="282526"/>
                </a:solidFill>
                <a:cs typeface="Cambria"/>
              </a:rPr>
              <a:t>Bo</a:t>
            </a:r>
            <a:r>
              <a:rPr lang="en-GB" sz="900" spc="-15" dirty="0">
                <a:solidFill>
                  <a:srgbClr val="282526"/>
                </a:solidFill>
                <a:cs typeface="Cambria"/>
              </a:rPr>
              <a:t>r</a:t>
            </a:r>
            <a:r>
              <a:rPr lang="en-GB" sz="900" spc="-10" dirty="0">
                <a:solidFill>
                  <a:srgbClr val="282526"/>
                </a:solidFill>
                <a:cs typeface="Cambria"/>
              </a:rPr>
              <a:t>o</a:t>
            </a:r>
            <a:r>
              <a:rPr lang="en-GB" sz="900" dirty="0">
                <a:solidFill>
                  <a:srgbClr val="282526"/>
                </a:solidFill>
                <a:cs typeface="Cambria"/>
              </a:rPr>
              <a:t>silica</a:t>
            </a:r>
            <a:r>
              <a:rPr lang="en-GB" sz="900" spc="-5" dirty="0">
                <a:solidFill>
                  <a:srgbClr val="282526"/>
                </a:solidFill>
                <a:cs typeface="Cambria"/>
              </a:rPr>
              <a:t>t</a:t>
            </a:r>
            <a:r>
              <a:rPr lang="en-GB" sz="900" dirty="0">
                <a:solidFill>
                  <a:srgbClr val="282526"/>
                </a:solidFill>
                <a:cs typeface="Cambria"/>
              </a:rPr>
              <a:t>e</a:t>
            </a:r>
            <a:r>
              <a:rPr lang="en-GB" sz="900" spc="20" dirty="0">
                <a:solidFill>
                  <a:srgbClr val="282526"/>
                </a:solidFill>
                <a:cs typeface="Cambria"/>
              </a:rPr>
              <a:t> </a:t>
            </a:r>
            <a:r>
              <a:rPr lang="en-GB" sz="900" dirty="0">
                <a:solidFill>
                  <a:srgbClr val="282526"/>
                </a:solidFill>
                <a:cs typeface="Cambria"/>
              </a:rPr>
              <a:t>glass</a:t>
            </a:r>
            <a:r>
              <a:rPr lang="en-GB" sz="900" spc="30" dirty="0">
                <a:solidFill>
                  <a:srgbClr val="282526"/>
                </a:solidFill>
                <a:cs typeface="Cambria"/>
              </a:rPr>
              <a:t> 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con</a:t>
            </a:r>
            <a:r>
              <a:rPr lang="en-GB" sz="900" spc="-10" dirty="0">
                <a:solidFill>
                  <a:srgbClr val="282526"/>
                </a:solidFill>
                <a:cs typeface="Calibri"/>
              </a:rPr>
              <a:t>t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ains</a:t>
            </a:r>
            <a:r>
              <a:rPr lang="en-GB" sz="900" spc="25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bo</a:t>
            </a:r>
            <a:r>
              <a:rPr lang="en-GB" sz="900" spc="-15" dirty="0">
                <a:solidFill>
                  <a:srgbClr val="282526"/>
                </a:solidFill>
                <a:cs typeface="Calibri"/>
              </a:rPr>
              <a:t>r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on</a:t>
            </a:r>
            <a:r>
              <a:rPr lang="en-GB" sz="900" spc="25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t</a:t>
            </a:r>
            <a:r>
              <a:rPr lang="en-GB" sz="900" spc="-5" dirty="0">
                <a:solidFill>
                  <a:srgbClr val="282526"/>
                </a:solidFill>
                <a:cs typeface="Calibri"/>
              </a:rPr>
              <a:t>r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i</a:t>
            </a:r>
            <a:r>
              <a:rPr lang="en-GB" sz="900" spc="-5" dirty="0">
                <a:solidFill>
                  <a:srgbClr val="282526"/>
                </a:solidFill>
                <a:cs typeface="Calibri"/>
              </a:rPr>
              <a:t>o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xide.</a:t>
            </a:r>
            <a:r>
              <a:rPr lang="en-GB" sz="900" spc="25" dirty="0">
                <a:solidFill>
                  <a:srgbClr val="282526"/>
                </a:solidFill>
                <a:cs typeface="Calibri"/>
              </a:rPr>
              <a:t> It 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has</a:t>
            </a:r>
            <a:r>
              <a:rPr lang="en-GB" sz="900" spc="25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a</a:t>
            </a:r>
            <a:r>
              <a:rPr lang="en-GB" sz="900" spc="25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900" dirty="0">
                <a:solidFill>
                  <a:srgbClr val="282526"/>
                </a:solidFill>
                <a:cs typeface="Cambria"/>
              </a:rPr>
              <a:t>higher melting</a:t>
            </a:r>
            <a:r>
              <a:rPr lang="en-GB" sz="900" spc="70" dirty="0">
                <a:solidFill>
                  <a:srgbClr val="282526"/>
                </a:solidFill>
                <a:cs typeface="Cambria"/>
              </a:rPr>
              <a:t> </a:t>
            </a:r>
            <a:r>
              <a:rPr lang="en-GB" sz="900" dirty="0">
                <a:solidFill>
                  <a:srgbClr val="282526"/>
                </a:solidFill>
                <a:cs typeface="Cambria"/>
              </a:rPr>
              <a:t>point</a:t>
            </a:r>
            <a:r>
              <a:rPr lang="en-GB" sz="900" spc="85" dirty="0">
                <a:solidFill>
                  <a:srgbClr val="282526"/>
                </a:solidFill>
                <a:cs typeface="Cambria"/>
              </a:rPr>
              <a:t> 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than</a:t>
            </a:r>
            <a:r>
              <a:rPr lang="en-GB" sz="900" spc="80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soda-lime</a:t>
            </a:r>
            <a:r>
              <a:rPr lang="en-GB" sz="900" spc="80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glass.</a:t>
            </a:r>
            <a:endParaRPr lang="en-GB" sz="900" dirty="0">
              <a:cs typeface="Calibri"/>
            </a:endParaRPr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7F4F2618-4276-42B5-932C-A14C5AA94112}"/>
              </a:ext>
            </a:extLst>
          </p:cNvPr>
          <p:cNvSpPr/>
          <p:nvPr/>
        </p:nvSpPr>
        <p:spPr>
          <a:xfrm>
            <a:off x="4291955" y="847692"/>
            <a:ext cx="770496" cy="222696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/>
              <a:t>Glass</a:t>
            </a:r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7F4F2618-4276-42B5-932C-A14C5AA94112}"/>
              </a:ext>
            </a:extLst>
          </p:cNvPr>
          <p:cNvSpPr/>
          <p:nvPr/>
        </p:nvSpPr>
        <p:spPr>
          <a:xfrm>
            <a:off x="4291955" y="2077479"/>
            <a:ext cx="770496" cy="222696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/>
              <a:t>Ceramics</a:t>
            </a: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324FDF8D-627C-4E14-8C25-20F01C42F102}"/>
              </a:ext>
            </a:extLst>
          </p:cNvPr>
          <p:cNvSpPr/>
          <p:nvPr/>
        </p:nvSpPr>
        <p:spPr>
          <a:xfrm>
            <a:off x="4297498" y="2371020"/>
            <a:ext cx="5432460" cy="320244"/>
          </a:xfrm>
          <a:prstGeom prst="rect">
            <a:avLst/>
          </a:prstGeom>
          <a:solidFill>
            <a:srgbClr val="DCC0D9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marL="59055" marR="51435"/>
            <a:r>
              <a:rPr lang="en-GB" sz="900" dirty="0">
                <a:solidFill>
                  <a:srgbClr val="282526"/>
                </a:solidFill>
                <a:cs typeface="Cambria"/>
              </a:rPr>
              <a:t>Ce</a:t>
            </a:r>
            <a:r>
              <a:rPr lang="en-GB" sz="900" spc="-20" dirty="0">
                <a:solidFill>
                  <a:srgbClr val="282526"/>
                </a:solidFill>
                <a:cs typeface="Cambria"/>
              </a:rPr>
              <a:t>r</a:t>
            </a:r>
            <a:r>
              <a:rPr lang="en-GB" sz="900" dirty="0">
                <a:solidFill>
                  <a:srgbClr val="282526"/>
                </a:solidFill>
                <a:cs typeface="Cambria"/>
              </a:rPr>
              <a:t>amics </a:t>
            </a:r>
            <a:r>
              <a:rPr lang="en-GB" sz="900" spc="15" dirty="0">
                <a:solidFill>
                  <a:srgbClr val="282526"/>
                </a:solidFill>
                <a:cs typeface="Cambria"/>
              </a:rPr>
              <a:t> 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made </a:t>
            </a:r>
            <a:r>
              <a:rPr lang="en-GB" sz="900" spc="5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f</a:t>
            </a:r>
            <a:r>
              <a:rPr lang="en-GB" sz="900" spc="-15" dirty="0">
                <a:solidFill>
                  <a:srgbClr val="282526"/>
                </a:solidFill>
                <a:cs typeface="Calibri"/>
              </a:rPr>
              <a:t>r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om </a:t>
            </a:r>
            <a:r>
              <a:rPr lang="en-GB" sz="900" spc="5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900" dirty="0">
                <a:solidFill>
                  <a:srgbClr val="282526"/>
                </a:solidFill>
                <a:cs typeface="Cambria"/>
              </a:rPr>
              <a:t>cl</a:t>
            </a:r>
            <a:r>
              <a:rPr lang="en-GB" sz="900" spc="-15" dirty="0">
                <a:solidFill>
                  <a:srgbClr val="282526"/>
                </a:solidFill>
                <a:cs typeface="Cambria"/>
              </a:rPr>
              <a:t>a</a:t>
            </a:r>
            <a:r>
              <a:rPr lang="en-GB" sz="900" dirty="0">
                <a:solidFill>
                  <a:srgbClr val="282526"/>
                </a:solidFill>
                <a:cs typeface="Cambria"/>
              </a:rPr>
              <a:t>y </a:t>
            </a:r>
            <a:r>
              <a:rPr lang="en-GB" sz="900" spc="15" dirty="0">
                <a:solidFill>
                  <a:srgbClr val="282526"/>
                </a:solidFill>
                <a:cs typeface="Cambria"/>
              </a:rPr>
              <a:t> 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include </a:t>
            </a:r>
            <a:r>
              <a:rPr lang="en-GB" sz="900" spc="5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china, </a:t>
            </a:r>
            <a:r>
              <a:rPr lang="en-GB" sz="900" spc="5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po</a:t>
            </a:r>
            <a:r>
              <a:rPr lang="en-GB" sz="900" spc="-15" dirty="0">
                <a:solidFill>
                  <a:srgbClr val="282526"/>
                </a:solidFill>
                <a:cs typeface="Calibri"/>
              </a:rPr>
              <a:t>r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celain </a:t>
            </a:r>
            <a:r>
              <a:rPr lang="en-GB" sz="900" spc="5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and </a:t>
            </a:r>
            <a:r>
              <a:rPr lang="en-GB" sz="900" spc="5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b</a:t>
            </a:r>
            <a:r>
              <a:rPr lang="en-GB" sz="900" spc="-5" dirty="0">
                <a:solidFill>
                  <a:srgbClr val="282526"/>
                </a:solidFill>
                <a:cs typeface="Calibri"/>
              </a:rPr>
              <a:t>r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ick. </a:t>
            </a:r>
            <a:r>
              <a:rPr lang="en-GB" sz="900" spc="5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900" spc="-35" dirty="0">
                <a:solidFill>
                  <a:srgbClr val="282526"/>
                </a:solidFill>
                <a:cs typeface="Calibri"/>
              </a:rPr>
              <a:t>W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et </a:t>
            </a:r>
            <a:r>
              <a:rPr lang="en-GB" sz="900" spc="5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cl</a:t>
            </a:r>
            <a:r>
              <a:rPr lang="en-GB" sz="900" spc="-10" dirty="0">
                <a:solidFill>
                  <a:srgbClr val="282526"/>
                </a:solidFill>
                <a:cs typeface="Calibri"/>
              </a:rPr>
              <a:t>a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y </a:t>
            </a:r>
            <a:r>
              <a:rPr lang="en-GB" sz="900" spc="5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is </a:t>
            </a:r>
            <a:r>
              <a:rPr lang="en-GB" sz="900" spc="5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shaped </a:t>
            </a:r>
            <a:r>
              <a:rPr lang="en-GB" sz="900" spc="5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and </a:t>
            </a:r>
            <a:r>
              <a:rPr lang="en-GB" sz="900" spc="5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then </a:t>
            </a:r>
            <a:r>
              <a:rPr lang="en-GB" sz="900" spc="5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placed </a:t>
            </a:r>
            <a:r>
              <a:rPr lang="en-GB" sz="900" spc="5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in</a:t>
            </a:r>
            <a:r>
              <a:rPr lang="en-GB" sz="900" spc="-5" dirty="0">
                <a:solidFill>
                  <a:srgbClr val="282526"/>
                </a:solidFill>
                <a:cs typeface="Calibri"/>
              </a:rPr>
              <a:t>t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o </a:t>
            </a:r>
            <a:r>
              <a:rPr lang="en-GB" sz="900" spc="5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a </a:t>
            </a:r>
            <a:r>
              <a:rPr lang="en-GB" sz="900" spc="-10" dirty="0">
                <a:solidFill>
                  <a:srgbClr val="282526"/>
                </a:solidFill>
                <a:cs typeface="Calibri"/>
              </a:rPr>
              <a:t>f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urnace</a:t>
            </a:r>
            <a:r>
              <a:rPr lang="en-GB" sz="900" spc="75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whe</a:t>
            </a:r>
            <a:r>
              <a:rPr lang="en-GB" sz="900" spc="-15" dirty="0">
                <a:solidFill>
                  <a:srgbClr val="282526"/>
                </a:solidFill>
                <a:cs typeface="Calibri"/>
              </a:rPr>
              <a:t>r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e</a:t>
            </a:r>
            <a:r>
              <a:rPr lang="en-GB" sz="900" spc="75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it</a:t>
            </a:r>
            <a:r>
              <a:rPr lang="en-GB" sz="900" spc="75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is</a:t>
            </a:r>
            <a:r>
              <a:rPr lang="en-GB" sz="900" spc="75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h</a:t>
            </a:r>
            <a:r>
              <a:rPr lang="en-GB" sz="900" spc="-10" dirty="0">
                <a:solidFill>
                  <a:srgbClr val="282526"/>
                </a:solidFill>
                <a:cs typeface="Calibri"/>
              </a:rPr>
              <a:t>e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a</a:t>
            </a:r>
            <a:r>
              <a:rPr lang="en-GB" sz="900" spc="-5" dirty="0">
                <a:solidFill>
                  <a:srgbClr val="282526"/>
                </a:solidFill>
                <a:cs typeface="Calibri"/>
              </a:rPr>
              <a:t>t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ed</a:t>
            </a:r>
            <a:r>
              <a:rPr lang="en-GB" sz="900" spc="75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900" spc="-5" dirty="0">
                <a:solidFill>
                  <a:srgbClr val="282526"/>
                </a:solidFill>
                <a:cs typeface="Calibri"/>
              </a:rPr>
              <a:t>t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o</a:t>
            </a:r>
            <a:r>
              <a:rPr lang="en-GB" sz="900" spc="75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a</a:t>
            </a:r>
            <a:r>
              <a:rPr lang="en-GB" sz="900" spc="75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900" dirty="0">
                <a:solidFill>
                  <a:srgbClr val="282526"/>
                </a:solidFill>
                <a:cs typeface="Cambria"/>
              </a:rPr>
              <a:t>high</a:t>
            </a:r>
            <a:r>
              <a:rPr lang="en-GB" sz="900" spc="65" dirty="0">
                <a:solidFill>
                  <a:srgbClr val="282526"/>
                </a:solidFill>
                <a:cs typeface="Cambria"/>
              </a:rPr>
              <a:t> </a:t>
            </a:r>
            <a:r>
              <a:rPr lang="en-GB" sz="900" spc="-5" dirty="0">
                <a:solidFill>
                  <a:srgbClr val="282526"/>
                </a:solidFill>
                <a:cs typeface="Cambria"/>
              </a:rPr>
              <a:t>t</a:t>
            </a:r>
            <a:r>
              <a:rPr lang="en-GB" sz="900" dirty="0">
                <a:solidFill>
                  <a:srgbClr val="282526"/>
                </a:solidFill>
                <a:cs typeface="Cambria"/>
              </a:rPr>
              <a:t>empe</a:t>
            </a:r>
            <a:r>
              <a:rPr lang="en-GB" sz="900" spc="-20" dirty="0">
                <a:solidFill>
                  <a:srgbClr val="282526"/>
                </a:solidFill>
                <a:cs typeface="Cambria"/>
              </a:rPr>
              <a:t>r</a:t>
            </a:r>
            <a:r>
              <a:rPr lang="en-GB" sz="900" dirty="0">
                <a:solidFill>
                  <a:srgbClr val="282526"/>
                </a:solidFill>
                <a:cs typeface="Cambria"/>
              </a:rPr>
              <a:t>a</a:t>
            </a:r>
            <a:r>
              <a:rPr lang="en-GB" sz="900" spc="-5" dirty="0">
                <a:solidFill>
                  <a:srgbClr val="282526"/>
                </a:solidFill>
                <a:cs typeface="Cambria"/>
              </a:rPr>
              <a:t>t</a:t>
            </a:r>
            <a:r>
              <a:rPr lang="en-GB" sz="900" dirty="0">
                <a:solidFill>
                  <a:srgbClr val="282526"/>
                </a:solidFill>
                <a:cs typeface="Cambria"/>
              </a:rPr>
              <a:t>u</a:t>
            </a:r>
            <a:r>
              <a:rPr lang="en-GB" sz="900" spc="-15" dirty="0">
                <a:solidFill>
                  <a:srgbClr val="282526"/>
                </a:solidFill>
                <a:cs typeface="Cambria"/>
              </a:rPr>
              <a:t>r</a:t>
            </a:r>
            <a:r>
              <a:rPr lang="en-GB" sz="900" dirty="0">
                <a:solidFill>
                  <a:srgbClr val="282526"/>
                </a:solidFill>
                <a:cs typeface="Cambria"/>
              </a:rPr>
              <a:t>e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.</a:t>
            </a:r>
            <a:r>
              <a:rPr lang="en-GB" sz="900" spc="75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Cr</a:t>
            </a:r>
            <a:r>
              <a:rPr lang="en-GB" sz="900" spc="-5" dirty="0">
                <a:solidFill>
                  <a:srgbClr val="282526"/>
                </a:solidFill>
                <a:cs typeface="Calibri"/>
              </a:rPr>
              <a:t>y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s</a:t>
            </a:r>
            <a:r>
              <a:rPr lang="en-GB" sz="900" spc="-10" dirty="0">
                <a:solidFill>
                  <a:srgbClr val="282526"/>
                </a:solidFill>
                <a:cs typeface="Calibri"/>
              </a:rPr>
              <a:t>t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als</a:t>
            </a:r>
            <a:r>
              <a:rPr lang="en-GB" sz="900" spc="75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900" spc="-20" dirty="0">
                <a:solidFill>
                  <a:srgbClr val="282526"/>
                </a:solidFill>
                <a:cs typeface="Calibri"/>
              </a:rPr>
              <a:t>f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orm</a:t>
            </a:r>
            <a:r>
              <a:rPr lang="en-GB" sz="900" spc="75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in</a:t>
            </a:r>
            <a:r>
              <a:rPr lang="en-GB" sz="900" spc="75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the</a:t>
            </a:r>
            <a:r>
              <a:rPr lang="en-GB" sz="900" spc="75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cl</a:t>
            </a:r>
            <a:r>
              <a:rPr lang="en-GB" sz="900" spc="-10" dirty="0">
                <a:solidFill>
                  <a:srgbClr val="282526"/>
                </a:solidFill>
                <a:cs typeface="Calibri"/>
              </a:rPr>
              <a:t>a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y</a:t>
            </a:r>
            <a:r>
              <a:rPr lang="en-GB" sz="900" spc="75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and</a:t>
            </a:r>
            <a:r>
              <a:rPr lang="en-GB" sz="900" spc="75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900" spc="-10" dirty="0">
                <a:solidFill>
                  <a:srgbClr val="282526"/>
                </a:solidFill>
                <a:cs typeface="Calibri"/>
              </a:rPr>
              <a:t>j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oin</a:t>
            </a:r>
            <a:r>
              <a:rPr lang="en-GB" sz="900" spc="75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it</a:t>
            </a:r>
            <a:r>
              <a:rPr lang="en-GB" sz="900" spc="75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900" spc="-5" dirty="0">
                <a:solidFill>
                  <a:srgbClr val="282526"/>
                </a:solidFill>
                <a:cs typeface="Calibri"/>
              </a:rPr>
              <a:t>tog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ethe</a:t>
            </a:r>
            <a:r>
              <a:rPr lang="en-GB" sz="900" spc="-70" dirty="0">
                <a:solidFill>
                  <a:srgbClr val="282526"/>
                </a:solidFill>
                <a:cs typeface="Calibri"/>
              </a:rPr>
              <a:t>r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.</a:t>
            </a:r>
            <a:endParaRPr lang="en-GB" sz="900" dirty="0">
              <a:cs typeface="Calibri"/>
            </a:endParaRPr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324FDF8D-627C-4E14-8C25-20F01C42F102}"/>
              </a:ext>
            </a:extLst>
          </p:cNvPr>
          <p:cNvSpPr/>
          <p:nvPr/>
        </p:nvSpPr>
        <p:spPr>
          <a:xfrm>
            <a:off x="4297498" y="3238837"/>
            <a:ext cx="1812357" cy="215582"/>
          </a:xfrm>
          <a:prstGeom prst="rect">
            <a:avLst/>
          </a:prstGeom>
          <a:solidFill>
            <a:srgbClr val="DCC0D9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marL="59055" marR="51435"/>
            <a:r>
              <a:rPr lang="en-GB" sz="900" dirty="0">
                <a:solidFill>
                  <a:srgbClr val="282526"/>
                </a:solidFill>
                <a:cs typeface="Cambria"/>
              </a:rPr>
              <a:t>Properties depend on 2 things:</a:t>
            </a:r>
            <a:endParaRPr lang="en-GB" sz="900" dirty="0">
              <a:cs typeface="Calibri"/>
            </a:endParaRPr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7F4F2618-4276-42B5-932C-A14C5AA94112}"/>
              </a:ext>
            </a:extLst>
          </p:cNvPr>
          <p:cNvSpPr/>
          <p:nvPr/>
        </p:nvSpPr>
        <p:spPr>
          <a:xfrm>
            <a:off x="4291955" y="2906956"/>
            <a:ext cx="770496" cy="222696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/>
              <a:t>Polymers</a:t>
            </a:r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324FDF8D-627C-4E14-8C25-20F01C42F102}"/>
              </a:ext>
            </a:extLst>
          </p:cNvPr>
          <p:cNvSpPr/>
          <p:nvPr/>
        </p:nvSpPr>
        <p:spPr>
          <a:xfrm>
            <a:off x="5342217" y="3532849"/>
            <a:ext cx="1332903" cy="240621"/>
          </a:xfrm>
          <a:prstGeom prst="rect">
            <a:avLst/>
          </a:prstGeom>
          <a:solidFill>
            <a:srgbClr val="DCC0D9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marL="59055" marR="51435"/>
            <a:r>
              <a:rPr lang="en-GB" sz="900" dirty="0">
                <a:solidFill>
                  <a:schemeClr val="tx1"/>
                </a:solidFill>
                <a:cs typeface="Calibri"/>
              </a:rPr>
              <a:t>The monomer they are made from</a:t>
            </a:r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324FDF8D-627C-4E14-8C25-20F01C42F102}"/>
              </a:ext>
            </a:extLst>
          </p:cNvPr>
          <p:cNvSpPr/>
          <p:nvPr/>
        </p:nvSpPr>
        <p:spPr>
          <a:xfrm>
            <a:off x="4286881" y="3885443"/>
            <a:ext cx="1978510" cy="215582"/>
          </a:xfrm>
          <a:prstGeom prst="rect">
            <a:avLst/>
          </a:prstGeom>
          <a:solidFill>
            <a:srgbClr val="DCC0D9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marL="59055" marR="51435"/>
            <a:r>
              <a:rPr lang="en-GB" sz="900" dirty="0">
                <a:solidFill>
                  <a:srgbClr val="282526"/>
                </a:solidFill>
                <a:cs typeface="Cambria"/>
              </a:rPr>
              <a:t>The conditions when they are made</a:t>
            </a:r>
            <a:endParaRPr lang="en-GB" sz="900" dirty="0">
              <a:cs typeface="Calibri"/>
            </a:endParaRPr>
          </a:p>
        </p:txBody>
      </p:sp>
      <p:sp>
        <p:nvSpPr>
          <p:cNvPr id="2" name="Right Arrow 1"/>
          <p:cNvSpPr/>
          <p:nvPr/>
        </p:nvSpPr>
        <p:spPr>
          <a:xfrm rot="2115914">
            <a:off x="5049485" y="3479328"/>
            <a:ext cx="390617" cy="127377"/>
          </a:xfrm>
          <a:prstGeom prst="rightArrow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Right Arrow 46"/>
          <p:cNvSpPr/>
          <p:nvPr/>
        </p:nvSpPr>
        <p:spPr>
          <a:xfrm rot="6684082">
            <a:off x="4722681" y="3592999"/>
            <a:ext cx="390617" cy="127377"/>
          </a:xfrm>
          <a:prstGeom prst="rightArrow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324FDF8D-627C-4E14-8C25-20F01C42F102}"/>
              </a:ext>
            </a:extLst>
          </p:cNvPr>
          <p:cNvSpPr/>
          <p:nvPr/>
        </p:nvSpPr>
        <p:spPr>
          <a:xfrm>
            <a:off x="4308560" y="4204494"/>
            <a:ext cx="1197052" cy="624034"/>
          </a:xfrm>
          <a:prstGeom prst="rect">
            <a:avLst/>
          </a:prstGeom>
          <a:solidFill>
            <a:srgbClr val="DCC0D9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marL="59055" marR="51435"/>
            <a:r>
              <a:rPr lang="en-GB" sz="900" dirty="0">
                <a:solidFill>
                  <a:srgbClr val="282526"/>
                </a:solidFill>
                <a:cs typeface="Cambria"/>
              </a:rPr>
              <a:t>E.g. High density Poly(</a:t>
            </a:r>
            <a:r>
              <a:rPr lang="en-GB" sz="900" dirty="0" err="1">
                <a:solidFill>
                  <a:srgbClr val="282526"/>
                </a:solidFill>
                <a:cs typeface="Cambria"/>
              </a:rPr>
              <a:t>ethene</a:t>
            </a:r>
            <a:r>
              <a:rPr lang="en-GB" sz="900" dirty="0">
                <a:solidFill>
                  <a:srgbClr val="282526"/>
                </a:solidFill>
                <a:cs typeface="Cambria"/>
              </a:rPr>
              <a:t>) and Low density </a:t>
            </a:r>
            <a:r>
              <a:rPr lang="en-GB" sz="900" dirty="0" err="1">
                <a:solidFill>
                  <a:srgbClr val="282526"/>
                </a:solidFill>
                <a:cs typeface="Cambria"/>
              </a:rPr>
              <a:t>Polyethene</a:t>
            </a:r>
            <a:r>
              <a:rPr lang="en-GB" sz="900" dirty="0">
                <a:solidFill>
                  <a:srgbClr val="282526"/>
                </a:solidFill>
                <a:cs typeface="Cambria"/>
              </a:rPr>
              <a:t>) </a:t>
            </a:r>
            <a:endParaRPr lang="en-GB" sz="900" dirty="0">
              <a:cs typeface="Calibri"/>
            </a:endParaRPr>
          </a:p>
        </p:txBody>
      </p:sp>
      <p:pic>
        <p:nvPicPr>
          <p:cNvPr id="1028" name="Picture 4" descr="Image result for thermosetting and thermosoftening gcse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6559" y="4610438"/>
            <a:ext cx="3480446" cy="1957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2" name="Rectangle 51">
            <a:extLst>
              <a:ext uri="{FF2B5EF4-FFF2-40B4-BE49-F238E27FC236}">
                <a16:creationId xmlns:a16="http://schemas.microsoft.com/office/drawing/2014/main" id="{7F4F2618-4276-42B5-932C-A14C5AA94112}"/>
              </a:ext>
            </a:extLst>
          </p:cNvPr>
          <p:cNvSpPr/>
          <p:nvPr/>
        </p:nvSpPr>
        <p:spPr>
          <a:xfrm>
            <a:off x="7161733" y="2924496"/>
            <a:ext cx="943175" cy="222696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/>
              <a:t>Composites</a:t>
            </a:r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324FDF8D-627C-4E14-8C25-20F01C42F102}"/>
              </a:ext>
            </a:extLst>
          </p:cNvPr>
          <p:cNvSpPr/>
          <p:nvPr/>
        </p:nvSpPr>
        <p:spPr>
          <a:xfrm>
            <a:off x="7181512" y="3216272"/>
            <a:ext cx="1413850" cy="215582"/>
          </a:xfrm>
          <a:prstGeom prst="rect">
            <a:avLst/>
          </a:prstGeom>
          <a:solidFill>
            <a:srgbClr val="DCC0D9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marL="59055" marR="51435"/>
            <a:r>
              <a:rPr lang="en-GB" sz="900" dirty="0">
                <a:solidFill>
                  <a:srgbClr val="282526"/>
                </a:solidFill>
                <a:cs typeface="Cambria"/>
              </a:rPr>
              <a:t>Made of 2 materials:</a:t>
            </a:r>
            <a:endParaRPr lang="en-GB" sz="900" dirty="0">
              <a:cs typeface="Calibri"/>
            </a:endParaRPr>
          </a:p>
        </p:txBody>
      </p:sp>
      <p:sp>
        <p:nvSpPr>
          <p:cNvPr id="55" name="Rectangle 54">
            <a:extLst>
              <a:ext uri="{FF2B5EF4-FFF2-40B4-BE49-F238E27FC236}">
                <a16:creationId xmlns:a16="http://schemas.microsoft.com/office/drawing/2014/main" id="{324FDF8D-627C-4E14-8C25-20F01C42F102}"/>
              </a:ext>
            </a:extLst>
          </p:cNvPr>
          <p:cNvSpPr/>
          <p:nvPr/>
        </p:nvSpPr>
        <p:spPr>
          <a:xfrm>
            <a:off x="6820300" y="3789933"/>
            <a:ext cx="1507822" cy="669330"/>
          </a:xfrm>
          <a:prstGeom prst="rect">
            <a:avLst/>
          </a:prstGeom>
          <a:solidFill>
            <a:srgbClr val="DCC0D9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marL="59055" marR="51435"/>
            <a:r>
              <a:rPr lang="en-GB" sz="900" b="1" dirty="0">
                <a:solidFill>
                  <a:schemeClr val="tx1"/>
                </a:solidFill>
                <a:cs typeface="Calibri"/>
              </a:rPr>
              <a:t>Reinforcement (</a:t>
            </a:r>
            <a:r>
              <a:rPr lang="en-GB" sz="900" dirty="0">
                <a:solidFill>
                  <a:schemeClr val="tx1"/>
                </a:solidFill>
                <a:cs typeface="Calibri"/>
              </a:rPr>
              <a:t>Fibres or particles) that are bound together by the </a:t>
            </a:r>
            <a:r>
              <a:rPr lang="en-GB" sz="900" b="1" dirty="0">
                <a:solidFill>
                  <a:schemeClr val="tx1"/>
                </a:solidFill>
                <a:cs typeface="Calibri"/>
              </a:rPr>
              <a:t>matrix</a:t>
            </a:r>
          </a:p>
        </p:txBody>
      </p:sp>
      <p:sp>
        <p:nvSpPr>
          <p:cNvPr id="54" name="Right Arrow 53"/>
          <p:cNvSpPr/>
          <p:nvPr/>
        </p:nvSpPr>
        <p:spPr>
          <a:xfrm rot="5400000" flipV="1">
            <a:off x="7607234" y="3554540"/>
            <a:ext cx="481992" cy="147081"/>
          </a:xfrm>
          <a:prstGeom prst="rightArrow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324FDF8D-627C-4E14-8C25-20F01C42F102}"/>
              </a:ext>
            </a:extLst>
          </p:cNvPr>
          <p:cNvSpPr/>
          <p:nvPr/>
        </p:nvSpPr>
        <p:spPr>
          <a:xfrm>
            <a:off x="8498166" y="3835229"/>
            <a:ext cx="1197052" cy="624034"/>
          </a:xfrm>
          <a:prstGeom prst="rect">
            <a:avLst/>
          </a:prstGeom>
          <a:solidFill>
            <a:srgbClr val="DCC0D9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marL="59055" marR="51435"/>
            <a:r>
              <a:rPr lang="en-GB" sz="900" dirty="0">
                <a:solidFill>
                  <a:srgbClr val="282526"/>
                </a:solidFill>
                <a:cs typeface="Cambria"/>
              </a:rPr>
              <a:t>E.g. Fibre glass, Concrete and carbon Fibre</a:t>
            </a:r>
            <a:endParaRPr lang="en-GB" sz="900" dirty="0">
              <a:cs typeface="Calibri"/>
            </a:endParaRPr>
          </a:p>
        </p:txBody>
      </p:sp>
      <p:pic>
        <p:nvPicPr>
          <p:cNvPr id="49" name="Picture 48">
            <a:extLst>
              <a:ext uri="{FF2B5EF4-FFF2-40B4-BE49-F238E27FC236}">
                <a16:creationId xmlns:a16="http://schemas.microsoft.com/office/drawing/2014/main" id="{05D1B2B1-0F72-4519-A9EF-0B85846BDC91}"/>
              </a:ext>
            </a:extLst>
          </p:cNvPr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18090" y="97747"/>
            <a:ext cx="688881" cy="70819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04195614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16166885"/>
              </p:ext>
            </p:extLst>
          </p:nvPr>
        </p:nvGraphicFramePr>
        <p:xfrm>
          <a:off x="128464" y="764704"/>
          <a:ext cx="4680520" cy="24231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69204">
                  <a:extLst>
                    <a:ext uri="{9D8B030D-6E8A-4147-A177-3AD203B41FA5}">
                      <a16:colId xmlns:a16="http://schemas.microsoft.com/office/drawing/2014/main" val="2960486357"/>
                    </a:ext>
                  </a:extLst>
                </a:gridCol>
                <a:gridCol w="4311316">
                  <a:extLst>
                    <a:ext uri="{9D8B030D-6E8A-4147-A177-3AD203B41FA5}">
                      <a16:colId xmlns:a16="http://schemas.microsoft.com/office/drawing/2014/main" val="1085467855"/>
                    </a:ext>
                  </a:extLst>
                </a:gridCol>
              </a:tblGrid>
              <a:tr h="189839">
                <a:tc>
                  <a:txBody>
                    <a:bodyPr/>
                    <a:lstStyle/>
                    <a:p>
                      <a:r>
                        <a:rPr lang="en-GB" sz="900" b="1" dirty="0"/>
                        <a:t>1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dirty="0"/>
                        <a:t>Give three types of physical barrier that can be used to protect a metal from corrosion.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33170516"/>
                  </a:ext>
                </a:extLst>
              </a:tr>
              <a:tr h="189839">
                <a:tc>
                  <a:txBody>
                    <a:bodyPr/>
                    <a:lstStyle/>
                    <a:p>
                      <a:r>
                        <a:rPr lang="en-GB" sz="900" b="1" dirty="0"/>
                        <a:t>2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Give 2 other methods that can be used to protect metals and explain how they work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00776550"/>
                  </a:ext>
                </a:extLst>
              </a:tr>
              <a:tr h="189839">
                <a:tc>
                  <a:txBody>
                    <a:bodyPr/>
                    <a:lstStyle/>
                    <a:p>
                      <a:r>
                        <a:rPr lang="en-GB" sz="900" b="1" dirty="0"/>
                        <a:t>3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What is an alloy?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62747754"/>
                  </a:ext>
                </a:extLst>
              </a:tr>
              <a:tr h="189839">
                <a:tc>
                  <a:txBody>
                    <a:bodyPr/>
                    <a:lstStyle/>
                    <a:p>
                      <a:r>
                        <a:rPr lang="en-GB" sz="900" b="1" dirty="0"/>
                        <a:t>4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How are the properties of alloys different to pure metals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7782503"/>
                  </a:ext>
                </a:extLst>
              </a:tr>
              <a:tr h="189839">
                <a:tc>
                  <a:txBody>
                    <a:bodyPr/>
                    <a:lstStyle/>
                    <a:p>
                      <a:r>
                        <a:rPr lang="en-GB" sz="900" b="1" dirty="0"/>
                        <a:t>5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Name 2 types of glass and give a use for each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25927446"/>
                  </a:ext>
                </a:extLst>
              </a:tr>
              <a:tr h="189839">
                <a:tc>
                  <a:txBody>
                    <a:bodyPr/>
                    <a:lstStyle/>
                    <a:p>
                      <a:r>
                        <a:rPr lang="en-GB" sz="900" b="1" dirty="0"/>
                        <a:t>6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Explain what ceramic is and give a use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22449412"/>
                  </a:ext>
                </a:extLst>
              </a:tr>
              <a:tr h="18983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b="1" dirty="0"/>
                        <a:t>7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Explain what a composite is and give 3 examples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4188911"/>
                  </a:ext>
                </a:extLst>
              </a:tr>
              <a:tr h="189839">
                <a:tc>
                  <a:txBody>
                    <a:bodyPr/>
                    <a:lstStyle/>
                    <a:p>
                      <a:r>
                        <a:rPr lang="en-GB" sz="900" b="1" dirty="0"/>
                        <a:t>8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State the meaning of Thermosetting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11947932"/>
                  </a:ext>
                </a:extLst>
              </a:tr>
              <a:tr h="189839">
                <a:tc>
                  <a:txBody>
                    <a:bodyPr/>
                    <a:lstStyle/>
                    <a:p>
                      <a:r>
                        <a:rPr lang="en-GB" sz="900" b="1" dirty="0"/>
                        <a:t>9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State the meaning of thermosoftening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51442712"/>
                  </a:ext>
                </a:extLst>
              </a:tr>
              <a:tr h="189839">
                <a:tc>
                  <a:txBody>
                    <a:bodyPr/>
                    <a:lstStyle/>
                    <a:p>
                      <a:r>
                        <a:rPr lang="en-GB" sz="900" b="1" dirty="0"/>
                        <a:t>10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Explain the differences in properties between thermosetting and thermosoftening polymers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97225577"/>
                  </a:ext>
                </a:extLst>
              </a:tr>
            </a:tbl>
          </a:graphicData>
        </a:graphic>
      </p:graphicFrame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55251162"/>
              </p:ext>
            </p:extLst>
          </p:nvPr>
        </p:nvGraphicFramePr>
        <p:xfrm>
          <a:off x="128464" y="3429000"/>
          <a:ext cx="4680520" cy="3024270"/>
        </p:xfrm>
        <a:graphic>
          <a:graphicData uri="http://schemas.openxmlformats.org/drawingml/2006/table">
            <a:tbl>
              <a:tblPr firstRow="1" firstCol="1" bandRow="1">
                <a:tableStyleId>{69CF1AB2-1976-4502-BF36-3FF5EA218861}</a:tableStyleId>
              </a:tblPr>
              <a:tblGrid>
                <a:gridCol w="9814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69912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20643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Corrosion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 b="0" dirty="0"/>
                        <a:t>When a metal is destroyed by chemical reactions with other substances in the environment</a:t>
                      </a:r>
                      <a:endParaRPr lang="en-GB" sz="9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2768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Alloy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900" b="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 mixture of two or more metal elements – usually harder or stronger</a:t>
                      </a:r>
                      <a:r>
                        <a:rPr lang="en-GB" sz="900" b="0" baseline="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than the elements on their own</a:t>
                      </a:r>
                      <a:endParaRPr lang="en-GB" sz="9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7540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0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Composite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0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consists of two or more materials with different properties. They are combined to produce a material with improved properties. </a:t>
                      </a:r>
                      <a:endParaRPr lang="en-GB" sz="1000" b="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303977472"/>
                  </a:ext>
                </a:extLst>
              </a:tr>
              <a:tr h="26334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Ceramic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900" b="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Made from wet clay which is shaped and then heated in a furnace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247289434"/>
                  </a:ext>
                </a:extLst>
              </a:tr>
              <a:tr h="12768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Polymer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900" b="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Made from many monomers joined together</a:t>
                      </a:r>
                      <a:r>
                        <a:rPr lang="en-GB" sz="900" b="0" baseline="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to form a long chain</a:t>
                      </a:r>
                      <a:endParaRPr lang="en-GB" sz="9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2768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Thermosoftening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900" b="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Polymer that</a:t>
                      </a:r>
                      <a:r>
                        <a:rPr lang="en-GB" sz="900" b="0" baseline="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melts when heated</a:t>
                      </a:r>
                      <a:endParaRPr lang="en-GB" sz="9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3794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9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Thermosetting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900" b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Polymer that does not melt when heated. These will char or burn instead due to the strong crosslinks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305732153"/>
                  </a:ext>
                </a:extLst>
              </a:tr>
              <a:tr h="17236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9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Haber process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900" b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Process used</a:t>
                      </a:r>
                      <a:r>
                        <a:rPr lang="en-GB" sz="900" b="0" baseline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for the manufacture of ammonia</a:t>
                      </a:r>
                      <a:endParaRPr lang="en-GB" sz="900" b="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882158288"/>
                  </a:ext>
                </a:extLst>
              </a:tr>
              <a:tr h="17236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9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Ammonia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900" b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Compound formed</a:t>
                      </a:r>
                      <a:r>
                        <a:rPr lang="en-GB" sz="900" b="0" baseline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from nitrogen and hydrogen with the formula NH</a:t>
                      </a:r>
                      <a:r>
                        <a:rPr lang="en-GB" sz="900" b="0" baseline="-250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784075248"/>
                  </a:ext>
                </a:extLst>
              </a:tr>
              <a:tr h="17236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9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Electroplating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900" b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Using electrolysis</a:t>
                      </a:r>
                      <a:r>
                        <a:rPr lang="en-GB" sz="900" b="0" baseline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to coat a very thin layer of metal over another less expensive metal</a:t>
                      </a:r>
                      <a:endParaRPr lang="en-GB" sz="900" b="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588704257"/>
                  </a:ext>
                </a:extLst>
              </a:tr>
              <a:tr h="17236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9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Sacrificial protection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900" b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Process where a more</a:t>
                      </a:r>
                      <a:r>
                        <a:rPr lang="en-GB" sz="900" b="0" baseline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reactive metal is used to protect another metal. The more reactive metal will be used up</a:t>
                      </a:r>
                      <a:endParaRPr lang="en-GB" sz="900" b="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228657590"/>
                  </a:ext>
                </a:extLst>
              </a:tr>
              <a:tr h="17236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9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Galvanising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900" b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Coating a</a:t>
                      </a:r>
                      <a:r>
                        <a:rPr lang="en-GB" sz="900" b="0" baseline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metal with zinc in order to protect it.</a:t>
                      </a:r>
                      <a:endParaRPr lang="en-GB" sz="900" b="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94615562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8873779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650</TotalTime>
  <Words>674</Words>
  <Application>Microsoft Office PowerPoint</Application>
  <PresentationFormat>A4 Paper (210x297 mm)</PresentationFormat>
  <Paragraphs>100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8" baseType="lpstr">
      <vt:lpstr>Arial</vt:lpstr>
      <vt:lpstr>Calibri</vt:lpstr>
      <vt:lpstr>Calibri Light</vt:lpstr>
      <vt:lpstr>Cambria</vt:lpstr>
      <vt:lpstr>Times New Roman</vt:lpstr>
      <vt:lpstr>Office Theme</vt:lpstr>
      <vt:lpstr>PowerPoint Presentation</vt:lpstr>
      <vt:lpstr>PowerPoint Presentation</vt:lpstr>
    </vt:vector>
  </TitlesOfParts>
  <Company>BCHS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Berry R</dc:creator>
  <cp:lastModifiedBy>Rich Berry</cp:lastModifiedBy>
  <cp:revision>39</cp:revision>
  <dcterms:created xsi:type="dcterms:W3CDTF">2019-07-01T11:19:37Z</dcterms:created>
  <dcterms:modified xsi:type="dcterms:W3CDTF">2020-01-08T19:58:13Z</dcterms:modified>
</cp:coreProperties>
</file>