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8"/>
  </p:notesMasterIdLst>
  <p:sldIdLst>
    <p:sldId id="256" r:id="rId2"/>
    <p:sldId id="290" r:id="rId3"/>
    <p:sldId id="296" r:id="rId4"/>
    <p:sldId id="298" r:id="rId5"/>
    <p:sldId id="299" r:id="rId6"/>
    <p:sldId id="273" r:id="rId7"/>
    <p:sldId id="272" r:id="rId8"/>
    <p:sldId id="285" r:id="rId9"/>
    <p:sldId id="294" r:id="rId10"/>
    <p:sldId id="293" r:id="rId11"/>
    <p:sldId id="280" r:id="rId12"/>
    <p:sldId id="279" r:id="rId13"/>
    <p:sldId id="276" r:id="rId14"/>
    <p:sldId id="291" r:id="rId15"/>
    <p:sldId id="281" r:id="rId16"/>
    <p:sldId id="292" r:id="rId17"/>
  </p:sldIdLst>
  <p:sldSz cx="9144000" cy="6858000" type="screen4x3"/>
  <p:notesSz cx="6794500" cy="9931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D22FC5B-0D52-4254-B9C7-3809C22E5B93}" v="56" dt="2025-11-12T12:23:43.042"/>
    <p1510:client id="{FE871956-09F7-4DF9-9AAC-DE5A998C9C0F}" v="8" dt="2025-11-12T12:49:27.41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218" autoAdjust="0"/>
    <p:restoredTop sz="94687"/>
  </p:normalViewPr>
  <p:slideViewPr>
    <p:cSldViewPr>
      <p:cViewPr varScale="1">
        <p:scale>
          <a:sx n="65" d="100"/>
          <a:sy n="65" d="100"/>
        </p:scale>
        <p:origin x="1614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s S Hamnett (St Ambrose College)" userId="688aa8a6-dd15-4268-95b3-aa690f154e86" providerId="ADAL" clId="{5049B97D-649C-4247-B7D8-577957AC48CA}"/>
    <pc:docChg chg="custSel addSld delSld modSld">
      <pc:chgData name="Mrs S Hamnett (St Ambrose College)" userId="688aa8a6-dd15-4268-95b3-aa690f154e86" providerId="ADAL" clId="{5049B97D-649C-4247-B7D8-577957AC48CA}" dt="2025-11-12T14:46:09.479" v="27" actId="20577"/>
      <pc:docMkLst>
        <pc:docMk/>
      </pc:docMkLst>
      <pc:sldChg chg="addSp delSp modSp mod">
        <pc:chgData name="Mrs S Hamnett (St Ambrose College)" userId="688aa8a6-dd15-4268-95b3-aa690f154e86" providerId="ADAL" clId="{5049B97D-649C-4247-B7D8-577957AC48CA}" dt="2025-11-12T14:44:26.429" v="23" actId="478"/>
        <pc:sldMkLst>
          <pc:docMk/>
          <pc:sldMk cId="875560904" sldId="273"/>
        </pc:sldMkLst>
        <pc:spChg chg="del">
          <ac:chgData name="Mrs S Hamnett (St Ambrose College)" userId="688aa8a6-dd15-4268-95b3-aa690f154e86" providerId="ADAL" clId="{5049B97D-649C-4247-B7D8-577957AC48CA}" dt="2025-11-12T14:44:17.129" v="21" actId="478"/>
          <ac:spMkLst>
            <pc:docMk/>
            <pc:sldMk cId="875560904" sldId="273"/>
            <ac:spMk id="2" creationId="{00000000-0000-0000-0000-000000000000}"/>
          </ac:spMkLst>
        </pc:spChg>
        <pc:spChg chg="add del mod">
          <ac:chgData name="Mrs S Hamnett (St Ambrose College)" userId="688aa8a6-dd15-4268-95b3-aa690f154e86" providerId="ADAL" clId="{5049B97D-649C-4247-B7D8-577957AC48CA}" dt="2025-11-12T14:44:26.429" v="23" actId="478"/>
          <ac:spMkLst>
            <pc:docMk/>
            <pc:sldMk cId="875560904" sldId="273"/>
            <ac:spMk id="5" creationId="{4969FFB7-1532-4AB2-2C2E-54AB613ECC5B}"/>
          </ac:spMkLst>
        </pc:spChg>
        <pc:spChg chg="mod">
          <ac:chgData name="Mrs S Hamnett (St Ambrose College)" userId="688aa8a6-dd15-4268-95b3-aa690f154e86" providerId="ADAL" clId="{5049B97D-649C-4247-B7D8-577957AC48CA}" dt="2025-11-12T14:44:19.602" v="22" actId="14100"/>
          <ac:spMkLst>
            <pc:docMk/>
            <pc:sldMk cId="875560904" sldId="273"/>
            <ac:spMk id="6" creationId="{00000000-0000-0000-0000-000000000000}"/>
          </ac:spMkLst>
        </pc:spChg>
      </pc:sldChg>
      <pc:sldChg chg="modSp mod">
        <pc:chgData name="Mrs S Hamnett (St Ambrose College)" userId="688aa8a6-dd15-4268-95b3-aa690f154e86" providerId="ADAL" clId="{5049B97D-649C-4247-B7D8-577957AC48CA}" dt="2025-11-12T14:45:50.590" v="25" actId="20577"/>
        <pc:sldMkLst>
          <pc:docMk/>
          <pc:sldMk cId="2642507794" sldId="280"/>
        </pc:sldMkLst>
        <pc:spChg chg="mod">
          <ac:chgData name="Mrs S Hamnett (St Ambrose College)" userId="688aa8a6-dd15-4268-95b3-aa690f154e86" providerId="ADAL" clId="{5049B97D-649C-4247-B7D8-577957AC48CA}" dt="2025-11-12T14:45:50.590" v="25" actId="20577"/>
          <ac:spMkLst>
            <pc:docMk/>
            <pc:sldMk cId="2642507794" sldId="280"/>
            <ac:spMk id="6" creationId="{E4D6E549-7F05-4881-B65E-B18EBD69D86E}"/>
          </ac:spMkLst>
        </pc:spChg>
      </pc:sldChg>
      <pc:sldChg chg="modSp mod">
        <pc:chgData name="Mrs S Hamnett (St Ambrose College)" userId="688aa8a6-dd15-4268-95b3-aa690f154e86" providerId="ADAL" clId="{5049B97D-649C-4247-B7D8-577957AC48CA}" dt="2025-11-12T14:46:09.479" v="27" actId="20577"/>
        <pc:sldMkLst>
          <pc:docMk/>
          <pc:sldMk cId="2523399945" sldId="293"/>
        </pc:sldMkLst>
        <pc:spChg chg="mod">
          <ac:chgData name="Mrs S Hamnett (St Ambrose College)" userId="688aa8a6-dd15-4268-95b3-aa690f154e86" providerId="ADAL" clId="{5049B97D-649C-4247-B7D8-577957AC48CA}" dt="2025-11-12T14:46:09.479" v="27" actId="20577"/>
          <ac:spMkLst>
            <pc:docMk/>
            <pc:sldMk cId="2523399945" sldId="293"/>
            <ac:spMk id="3" creationId="{B70F910B-180B-4F2E-98FA-CE8C90BAA820}"/>
          </ac:spMkLst>
        </pc:spChg>
      </pc:sldChg>
      <pc:sldChg chg="addSp delSp modSp add del setBg delDesignElem">
        <pc:chgData name="Mrs S Hamnett (St Ambrose College)" userId="688aa8a6-dd15-4268-95b3-aa690f154e86" providerId="ADAL" clId="{5049B97D-649C-4247-B7D8-577957AC48CA}" dt="2025-11-12T12:49:27.406" v="8"/>
        <pc:sldMkLst>
          <pc:docMk/>
          <pc:sldMk cId="1512300911" sldId="295"/>
        </pc:sldMkLst>
        <pc:spChg chg="add del">
          <ac:chgData name="Mrs S Hamnett (St Ambrose College)" userId="688aa8a6-dd15-4268-95b3-aa690f154e86" providerId="ADAL" clId="{5049B97D-649C-4247-B7D8-577957AC48CA}" dt="2025-11-12T12:49:27.406" v="8"/>
          <ac:spMkLst>
            <pc:docMk/>
            <pc:sldMk cId="1512300911" sldId="295"/>
            <ac:spMk id="3" creationId="{14B997B5-AE57-F792-091F-A04C1246A6E7}"/>
          </ac:spMkLst>
        </pc:spChg>
        <pc:spChg chg="add del">
          <ac:chgData name="Mrs S Hamnett (St Ambrose College)" userId="688aa8a6-dd15-4268-95b3-aa690f154e86" providerId="ADAL" clId="{5049B97D-649C-4247-B7D8-577957AC48CA}" dt="2025-11-12T12:49:27.406" v="8"/>
          <ac:spMkLst>
            <pc:docMk/>
            <pc:sldMk cId="1512300911" sldId="295"/>
            <ac:spMk id="4" creationId="{0DB20C7F-FBB1-5465-6333-15FB4CB03CAF}"/>
          </ac:spMkLst>
        </pc:spChg>
        <pc:spChg chg="add mod">
          <ac:chgData name="Mrs S Hamnett (St Ambrose College)" userId="688aa8a6-dd15-4268-95b3-aa690f154e86" providerId="ADAL" clId="{5049B97D-649C-4247-B7D8-577957AC48CA}" dt="2025-11-12T12:49:18.613" v="7"/>
          <ac:spMkLst>
            <pc:docMk/>
            <pc:sldMk cId="1512300911" sldId="295"/>
            <ac:spMk id="6" creationId="{92041CE4-6E7C-9FE8-56AC-26BD657E9474}"/>
          </ac:spMkLst>
        </pc:spChg>
        <pc:spChg chg="add del">
          <ac:chgData name="Mrs S Hamnett (St Ambrose College)" userId="688aa8a6-dd15-4268-95b3-aa690f154e86" providerId="ADAL" clId="{5049B97D-649C-4247-B7D8-577957AC48CA}" dt="2025-11-12T12:49:27.406" v="8"/>
          <ac:spMkLst>
            <pc:docMk/>
            <pc:sldMk cId="1512300911" sldId="295"/>
            <ac:spMk id="44" creationId="{F747F1B4-B831-4277-8AB0-32767F7EB7BF}"/>
          </ac:spMkLst>
        </pc:spChg>
      </pc:sldChg>
      <pc:sldChg chg="add del">
        <pc:chgData name="Mrs S Hamnett (St Ambrose College)" userId="688aa8a6-dd15-4268-95b3-aa690f154e86" providerId="ADAL" clId="{5049B97D-649C-4247-B7D8-577957AC48CA}" dt="2025-11-12T12:48:16.620" v="4"/>
        <pc:sldMkLst>
          <pc:docMk/>
          <pc:sldMk cId="305512704" sldId="300"/>
        </pc:sldMkLst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FEE69E5-7D9D-4D1E-810C-CAADCC135F5C}" type="doc">
      <dgm:prSet loTypeId="urn:microsoft.com/office/officeart/2005/8/layout/hierarchy1" loCatId="hierarchy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D1967B16-67B5-49E5-A589-B964A6C1903D}">
      <dgm:prSet/>
      <dgm:spPr/>
      <dgm:t>
        <a:bodyPr/>
        <a:lstStyle/>
        <a:p>
          <a:r>
            <a:rPr lang="en-GB" dirty="0"/>
            <a:t>Edmund Rice/Christian Brothers</a:t>
          </a:r>
          <a:endParaRPr lang="en-US" dirty="0"/>
        </a:p>
      </dgm:t>
    </dgm:pt>
    <dgm:pt modelId="{67536C88-AB7E-4410-9F20-209F20EB6EEB}" type="parTrans" cxnId="{B41F30E9-4094-4A40-BE52-FFCAB8BBA764}">
      <dgm:prSet/>
      <dgm:spPr/>
      <dgm:t>
        <a:bodyPr/>
        <a:lstStyle/>
        <a:p>
          <a:endParaRPr lang="en-US"/>
        </a:p>
      </dgm:t>
    </dgm:pt>
    <dgm:pt modelId="{7B07AD8E-D47D-42ED-A401-F75820B5BABC}" type="sibTrans" cxnId="{B41F30E9-4094-4A40-BE52-FFCAB8BBA764}">
      <dgm:prSet/>
      <dgm:spPr/>
      <dgm:t>
        <a:bodyPr/>
        <a:lstStyle/>
        <a:p>
          <a:endParaRPr lang="en-US"/>
        </a:p>
      </dgm:t>
    </dgm:pt>
    <dgm:pt modelId="{C96E5EAD-5DAB-48E8-A648-06613C91A138}">
      <dgm:prSet/>
      <dgm:spPr/>
      <dgm:t>
        <a:bodyPr/>
        <a:lstStyle/>
        <a:p>
          <a:r>
            <a:rPr lang="en-GB"/>
            <a:t>‘Equipped to make a positive impact in the modern world’</a:t>
          </a:r>
          <a:endParaRPr lang="en-US"/>
        </a:p>
      </dgm:t>
    </dgm:pt>
    <dgm:pt modelId="{8A8AA373-BBC0-44B9-A5B5-55E1EBEC86B6}" type="parTrans" cxnId="{D04307A7-BC6C-4B4D-B8BF-AD820E1990D4}">
      <dgm:prSet/>
      <dgm:spPr/>
      <dgm:t>
        <a:bodyPr/>
        <a:lstStyle/>
        <a:p>
          <a:endParaRPr lang="en-US"/>
        </a:p>
      </dgm:t>
    </dgm:pt>
    <dgm:pt modelId="{38F5E6EE-CFFC-4C34-9A60-BE04B6E57A51}" type="sibTrans" cxnId="{D04307A7-BC6C-4B4D-B8BF-AD820E1990D4}">
      <dgm:prSet/>
      <dgm:spPr/>
      <dgm:t>
        <a:bodyPr/>
        <a:lstStyle/>
        <a:p>
          <a:endParaRPr lang="en-US"/>
        </a:p>
      </dgm:t>
    </dgm:pt>
    <dgm:pt modelId="{AC30C6FA-FCF4-41BF-866F-DBB084EBD07F}" type="pres">
      <dgm:prSet presAssocID="{7FEE69E5-7D9D-4D1E-810C-CAADCC135F5C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BF4DC408-1789-4E22-9609-44F1AFD19C21}" type="pres">
      <dgm:prSet presAssocID="{D1967B16-67B5-49E5-A589-B964A6C1903D}" presName="hierRoot1" presStyleCnt="0"/>
      <dgm:spPr/>
    </dgm:pt>
    <dgm:pt modelId="{B44D8EE5-B40D-48EA-A798-D34B909409BC}" type="pres">
      <dgm:prSet presAssocID="{D1967B16-67B5-49E5-A589-B964A6C1903D}" presName="composite" presStyleCnt="0"/>
      <dgm:spPr/>
    </dgm:pt>
    <dgm:pt modelId="{FBDAB5B8-4D1E-42C6-8779-B111104A08B7}" type="pres">
      <dgm:prSet presAssocID="{D1967B16-67B5-49E5-A589-B964A6C1903D}" presName="background" presStyleLbl="node0" presStyleIdx="0" presStyleCnt="2"/>
      <dgm:spPr/>
    </dgm:pt>
    <dgm:pt modelId="{06BBCCA4-E664-4B86-A2DB-F0468E5E7389}" type="pres">
      <dgm:prSet presAssocID="{D1967B16-67B5-49E5-A589-B964A6C1903D}" presName="text" presStyleLbl="fgAcc0" presStyleIdx="0" presStyleCnt="2">
        <dgm:presLayoutVars>
          <dgm:chPref val="3"/>
        </dgm:presLayoutVars>
      </dgm:prSet>
      <dgm:spPr/>
    </dgm:pt>
    <dgm:pt modelId="{13AF8032-D45E-4809-9505-892B65BD08FB}" type="pres">
      <dgm:prSet presAssocID="{D1967B16-67B5-49E5-A589-B964A6C1903D}" presName="hierChild2" presStyleCnt="0"/>
      <dgm:spPr/>
    </dgm:pt>
    <dgm:pt modelId="{643E3A80-AE05-4127-BA81-2CEB6C4682D6}" type="pres">
      <dgm:prSet presAssocID="{C96E5EAD-5DAB-48E8-A648-06613C91A138}" presName="hierRoot1" presStyleCnt="0"/>
      <dgm:spPr/>
    </dgm:pt>
    <dgm:pt modelId="{D3D7001D-BD20-4E42-BDA5-DC0383F7E9DF}" type="pres">
      <dgm:prSet presAssocID="{C96E5EAD-5DAB-48E8-A648-06613C91A138}" presName="composite" presStyleCnt="0"/>
      <dgm:spPr/>
    </dgm:pt>
    <dgm:pt modelId="{36F55AD1-578A-4E0B-8DEC-5794F9A5DD58}" type="pres">
      <dgm:prSet presAssocID="{C96E5EAD-5DAB-48E8-A648-06613C91A138}" presName="background" presStyleLbl="node0" presStyleIdx="1" presStyleCnt="2"/>
      <dgm:spPr/>
    </dgm:pt>
    <dgm:pt modelId="{8518B415-7EE3-48D7-A590-6C17E59846A3}" type="pres">
      <dgm:prSet presAssocID="{C96E5EAD-5DAB-48E8-A648-06613C91A138}" presName="text" presStyleLbl="fgAcc0" presStyleIdx="1" presStyleCnt="2">
        <dgm:presLayoutVars>
          <dgm:chPref val="3"/>
        </dgm:presLayoutVars>
      </dgm:prSet>
      <dgm:spPr/>
    </dgm:pt>
    <dgm:pt modelId="{30193835-2B7B-4A61-8AA5-24F70EE2DB66}" type="pres">
      <dgm:prSet presAssocID="{C96E5EAD-5DAB-48E8-A648-06613C91A138}" presName="hierChild2" presStyleCnt="0"/>
      <dgm:spPr/>
    </dgm:pt>
  </dgm:ptLst>
  <dgm:cxnLst>
    <dgm:cxn modelId="{5C7C5351-CDC6-4E60-8E4E-C15D3165CB17}" type="presOf" srcId="{7FEE69E5-7D9D-4D1E-810C-CAADCC135F5C}" destId="{AC30C6FA-FCF4-41BF-866F-DBB084EBD07F}" srcOrd="0" destOrd="0" presId="urn:microsoft.com/office/officeart/2005/8/layout/hierarchy1"/>
    <dgm:cxn modelId="{5B410678-5369-47F1-8FE7-B98E0E435436}" type="presOf" srcId="{D1967B16-67B5-49E5-A589-B964A6C1903D}" destId="{06BBCCA4-E664-4B86-A2DB-F0468E5E7389}" srcOrd="0" destOrd="0" presId="urn:microsoft.com/office/officeart/2005/8/layout/hierarchy1"/>
    <dgm:cxn modelId="{5655E49D-966C-415D-BAFA-6D521A87033D}" type="presOf" srcId="{C96E5EAD-5DAB-48E8-A648-06613C91A138}" destId="{8518B415-7EE3-48D7-A590-6C17E59846A3}" srcOrd="0" destOrd="0" presId="urn:microsoft.com/office/officeart/2005/8/layout/hierarchy1"/>
    <dgm:cxn modelId="{D04307A7-BC6C-4B4D-B8BF-AD820E1990D4}" srcId="{7FEE69E5-7D9D-4D1E-810C-CAADCC135F5C}" destId="{C96E5EAD-5DAB-48E8-A648-06613C91A138}" srcOrd="1" destOrd="0" parTransId="{8A8AA373-BBC0-44B9-A5B5-55E1EBEC86B6}" sibTransId="{38F5E6EE-CFFC-4C34-9A60-BE04B6E57A51}"/>
    <dgm:cxn modelId="{B41F30E9-4094-4A40-BE52-FFCAB8BBA764}" srcId="{7FEE69E5-7D9D-4D1E-810C-CAADCC135F5C}" destId="{D1967B16-67B5-49E5-A589-B964A6C1903D}" srcOrd="0" destOrd="0" parTransId="{67536C88-AB7E-4410-9F20-209F20EB6EEB}" sibTransId="{7B07AD8E-D47D-42ED-A401-F75820B5BABC}"/>
    <dgm:cxn modelId="{DE8E14BC-BAB2-49F2-AC75-FDA3D5A61A3F}" type="presParOf" srcId="{AC30C6FA-FCF4-41BF-866F-DBB084EBD07F}" destId="{BF4DC408-1789-4E22-9609-44F1AFD19C21}" srcOrd="0" destOrd="0" presId="urn:microsoft.com/office/officeart/2005/8/layout/hierarchy1"/>
    <dgm:cxn modelId="{28C4ED80-CA19-4AE2-A1D7-1C137C064106}" type="presParOf" srcId="{BF4DC408-1789-4E22-9609-44F1AFD19C21}" destId="{B44D8EE5-B40D-48EA-A798-D34B909409BC}" srcOrd="0" destOrd="0" presId="urn:microsoft.com/office/officeart/2005/8/layout/hierarchy1"/>
    <dgm:cxn modelId="{68E5EEDD-7B2C-4489-B7D5-F2E520A5B8FA}" type="presParOf" srcId="{B44D8EE5-B40D-48EA-A798-D34B909409BC}" destId="{FBDAB5B8-4D1E-42C6-8779-B111104A08B7}" srcOrd="0" destOrd="0" presId="urn:microsoft.com/office/officeart/2005/8/layout/hierarchy1"/>
    <dgm:cxn modelId="{55D16908-6310-451C-87AF-6EF190B3F2C9}" type="presParOf" srcId="{B44D8EE5-B40D-48EA-A798-D34B909409BC}" destId="{06BBCCA4-E664-4B86-A2DB-F0468E5E7389}" srcOrd="1" destOrd="0" presId="urn:microsoft.com/office/officeart/2005/8/layout/hierarchy1"/>
    <dgm:cxn modelId="{DED0D3A3-A513-45FB-B062-075C6F6EC779}" type="presParOf" srcId="{BF4DC408-1789-4E22-9609-44F1AFD19C21}" destId="{13AF8032-D45E-4809-9505-892B65BD08FB}" srcOrd="1" destOrd="0" presId="urn:microsoft.com/office/officeart/2005/8/layout/hierarchy1"/>
    <dgm:cxn modelId="{E1C9A646-68F6-4157-965A-007A5C252F8A}" type="presParOf" srcId="{AC30C6FA-FCF4-41BF-866F-DBB084EBD07F}" destId="{643E3A80-AE05-4127-BA81-2CEB6C4682D6}" srcOrd="1" destOrd="0" presId="urn:microsoft.com/office/officeart/2005/8/layout/hierarchy1"/>
    <dgm:cxn modelId="{3433D292-9C8F-4791-9544-8A949BB4CB72}" type="presParOf" srcId="{643E3A80-AE05-4127-BA81-2CEB6C4682D6}" destId="{D3D7001D-BD20-4E42-BDA5-DC0383F7E9DF}" srcOrd="0" destOrd="0" presId="urn:microsoft.com/office/officeart/2005/8/layout/hierarchy1"/>
    <dgm:cxn modelId="{D093D24B-6EBB-491E-85DA-EDBD245CDBE5}" type="presParOf" srcId="{D3D7001D-BD20-4E42-BDA5-DC0383F7E9DF}" destId="{36F55AD1-578A-4E0B-8DEC-5794F9A5DD58}" srcOrd="0" destOrd="0" presId="urn:microsoft.com/office/officeart/2005/8/layout/hierarchy1"/>
    <dgm:cxn modelId="{2139771C-76F0-4D28-82FE-EE43B289BB45}" type="presParOf" srcId="{D3D7001D-BD20-4E42-BDA5-DC0383F7E9DF}" destId="{8518B415-7EE3-48D7-A590-6C17E59846A3}" srcOrd="1" destOrd="0" presId="urn:microsoft.com/office/officeart/2005/8/layout/hierarchy1"/>
    <dgm:cxn modelId="{87BAA06B-8227-409A-85AA-0F676C617EA4}" type="presParOf" srcId="{643E3A80-AE05-4127-BA81-2CEB6C4682D6}" destId="{30193835-2B7B-4A61-8AA5-24F70EE2DB66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BDAB5B8-4D1E-42C6-8779-B111104A08B7}">
      <dsp:nvSpPr>
        <dsp:cNvPr id="0" name=""/>
        <dsp:cNvSpPr/>
      </dsp:nvSpPr>
      <dsp:spPr>
        <a:xfrm>
          <a:off x="997" y="405711"/>
          <a:ext cx="3501228" cy="222328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6BBCCA4-E664-4B86-A2DB-F0468E5E7389}">
      <dsp:nvSpPr>
        <dsp:cNvPr id="0" name=""/>
        <dsp:cNvSpPr/>
      </dsp:nvSpPr>
      <dsp:spPr>
        <a:xfrm>
          <a:off x="390022" y="775285"/>
          <a:ext cx="3501228" cy="222328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 dirty="0"/>
            <a:t>Edmund Rice/Christian Brothers</a:t>
          </a:r>
          <a:endParaRPr lang="en-US" sz="3200" kern="1200" dirty="0"/>
        </a:p>
      </dsp:txBody>
      <dsp:txXfrm>
        <a:off x="455140" y="840403"/>
        <a:ext cx="3370992" cy="2093044"/>
      </dsp:txXfrm>
    </dsp:sp>
    <dsp:sp modelId="{36F55AD1-578A-4E0B-8DEC-5794F9A5DD58}">
      <dsp:nvSpPr>
        <dsp:cNvPr id="0" name=""/>
        <dsp:cNvSpPr/>
      </dsp:nvSpPr>
      <dsp:spPr>
        <a:xfrm>
          <a:off x="4280276" y="405711"/>
          <a:ext cx="3501228" cy="222328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518B415-7EE3-48D7-A590-6C17E59846A3}">
      <dsp:nvSpPr>
        <dsp:cNvPr id="0" name=""/>
        <dsp:cNvSpPr/>
      </dsp:nvSpPr>
      <dsp:spPr>
        <a:xfrm>
          <a:off x="4669302" y="775285"/>
          <a:ext cx="3501228" cy="222328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/>
            <a:t>‘Equipped to make a positive impact in the modern world’</a:t>
          </a:r>
          <a:endParaRPr lang="en-US" sz="3200" kern="1200"/>
        </a:p>
      </dsp:txBody>
      <dsp:txXfrm>
        <a:off x="4734420" y="840403"/>
        <a:ext cx="3370992" cy="209304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4283" cy="49829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8645" y="0"/>
            <a:ext cx="2944283" cy="49829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3DFA73-5FD5-C64D-AC65-D8DA271DA7A8}" type="datetimeFigureOut">
              <a:rPr lang="en-US" smtClean="0"/>
              <a:t>11/12/2025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3638" y="1241425"/>
            <a:ext cx="4467225" cy="33512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9486"/>
            <a:ext cx="5435600" cy="391048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3107"/>
            <a:ext cx="2944283" cy="49829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8645" y="9433107"/>
            <a:ext cx="2944283" cy="49829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059257-230C-9948-889A-5EB36868E2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7396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6442" y="1447801"/>
            <a:ext cx="662096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6442" y="4777380"/>
            <a:ext cx="662096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dirty="0"/>
              <a:t>11/12/2025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76089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11/12/2025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01989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3" y="2861734"/>
            <a:ext cx="662096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2" y="4777381"/>
            <a:ext cx="662096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11/12/2025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50529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7700" y="2060576"/>
            <a:ext cx="3298113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41975" y="2056093"/>
            <a:ext cx="3298115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11/12/2025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83379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700" y="1905000"/>
            <a:ext cx="329811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7700" y="2514600"/>
            <a:ext cx="3298113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41976" y="1905000"/>
            <a:ext cx="3298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241976" y="2514600"/>
            <a:ext cx="3298113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11/12/2025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46196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11/12/2025</a:t>
            </a:fld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239179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050918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1447800"/>
            <a:ext cx="2551462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89397" y="1447800"/>
            <a:ext cx="3898013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1" y="3129281"/>
            <a:ext cx="2551462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11/12/2025</a:t>
            </a:fld>
            <a:endParaRPr lang="en-US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78170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5656" y="1854192"/>
            <a:ext cx="3820674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213517" y="1143000"/>
            <a:ext cx="2400925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1" y="3657600"/>
            <a:ext cx="3814728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11/12/2025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72188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3" y="4800587"/>
            <a:ext cx="66209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66442" y="685800"/>
            <a:ext cx="662096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3" y="5367325"/>
            <a:ext cx="662096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11/12/2025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67557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2" y="1447800"/>
            <a:ext cx="6620968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3657600"/>
            <a:ext cx="6620968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11/12/2025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48231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1409" y="1447800"/>
            <a:ext cx="6001049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448177" y="3771174"/>
            <a:ext cx="546115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 dirty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4350657"/>
            <a:ext cx="6620968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11/12/2025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673897" y="971253"/>
            <a:ext cx="601591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12200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999690" y="2613787"/>
            <a:ext cx="601591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12200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41567778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3124201"/>
            <a:ext cx="6620969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2" y="4777381"/>
            <a:ext cx="6620968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11/12/2025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540549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4834" y="1981200"/>
            <a:ext cx="22107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489475" y="2667000"/>
            <a:ext cx="219608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3504" y="1981200"/>
            <a:ext cx="220275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2905586" y="2667000"/>
            <a:ext cx="2210671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4917" y="1981200"/>
            <a:ext cx="21996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5344917" y="2667000"/>
            <a:ext cx="2199658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2795334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223030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11/12/2025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571872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475" y="4250949"/>
            <a:ext cx="220561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489475" y="2209800"/>
            <a:ext cx="2205612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489475" y="4827212"/>
            <a:ext cx="2205612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7792" y="4250949"/>
            <a:ext cx="21984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2917791" y="2209800"/>
            <a:ext cx="2198466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2916776" y="4827211"/>
            <a:ext cx="2201378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4917" y="4250949"/>
            <a:ext cx="21996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344916" y="2209800"/>
            <a:ext cx="2199658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5344824" y="4827209"/>
            <a:ext cx="2202571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2795334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5223030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11/12/2025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730266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11/12/2025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796374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229782" y="430214"/>
            <a:ext cx="1314793" cy="5826125"/>
          </a:xfrm>
        </p:spPr>
        <p:txBody>
          <a:bodyPr vert="eaVert" anchor="b" anchorCtr="0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89475" y="773205"/>
            <a:ext cx="5568812" cy="5483134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11/12/2025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977366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jp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Oval 21"/>
          <p:cNvSpPr/>
          <p:nvPr/>
        </p:nvSpPr>
        <p:spPr>
          <a:xfrm>
            <a:off x="629943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5689832" y="-457200"/>
            <a:ext cx="1600200" cy="16002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14000"/>
                </a:schemeClr>
              </a:gs>
              <a:gs pos="73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7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6299432" y="6096000"/>
            <a:ext cx="990600" cy="9906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9000"/>
                </a:schemeClr>
              </a:gs>
              <a:gs pos="66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0" name="Oval 19"/>
          <p:cNvSpPr/>
          <p:nvPr/>
        </p:nvSpPr>
        <p:spPr>
          <a:xfrm>
            <a:off x="-153988" y="2667000"/>
            <a:ext cx="4191000" cy="41910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11000"/>
                </a:schemeClr>
              </a:gs>
              <a:gs pos="75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1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-839788" y="2895600"/>
            <a:ext cx="2362200" cy="23622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8000"/>
                </a:schemeClr>
              </a:gs>
              <a:gs pos="72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8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4710" y="452718"/>
            <a:ext cx="7055380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700" y="2052925"/>
            <a:ext cx="6711654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7494989" y="1828771"/>
            <a:ext cx="990599" cy="22865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4AAD347D-5ACD-4C99-B74B-A9C85AD731AF}" type="datetimeFigureOut">
              <a:rPr lang="en-US" dirty="0"/>
              <a:t>11/12/2025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6233335" y="3263371"/>
            <a:ext cx="3859795" cy="2286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7766431" y="295736"/>
            <a:ext cx="628813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1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565652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  <p:sldLayoutId id="2147483709" r:id="rId13"/>
    <p:sldLayoutId id="2147483710" r:id="rId14"/>
    <p:sldLayoutId id="2147483711" r:id="rId15"/>
    <p:sldLayoutId id="2147483712" r:id="rId16"/>
    <p:sldLayoutId id="2147483713" r:id="rId17"/>
  </p:sldLayoutIdLst>
  <p:hf sldNum="0" hdr="0" ftr="0" dt="0"/>
  <p:txStyles>
    <p:titleStyle>
      <a:lvl1pPr algn="l" defTabSz="457207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6" indent="-342906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62" indent="-285755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20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27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34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42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49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57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64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7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15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22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31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38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46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53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61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hecompleteuniversityguide.co.uk/student-advice/what-to-study/choosing-a-levels" TargetMode="External"/><Relationship Id="rId2" Type="http://schemas.openxmlformats.org/officeDocument/2006/relationships/hyperlink" Target="https://www.informedchoices.ac.uk/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st-ambrosecollege.org.uk/page/?title=Sixth+form+Admissions&amp;pid=44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6442" y="332656"/>
            <a:ext cx="6620968" cy="3329581"/>
          </a:xfrm>
        </p:spPr>
        <p:txBody>
          <a:bodyPr vert="horz" lIns="91440" tIns="45720" rIns="91440" bIns="45720" anchor="b">
            <a:normAutofit/>
          </a:bodyPr>
          <a:lstStyle/>
          <a:p>
            <a:pPr algn="ctr"/>
            <a:r>
              <a:rPr lang="en-GB">
                <a:solidFill>
                  <a:schemeClr val="bg1"/>
                </a:solidFill>
              </a:rPr>
              <a:t>Sixth Form Open Evening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6442" y="3789040"/>
            <a:ext cx="6620968" cy="861420"/>
          </a:xfrm>
        </p:spPr>
        <p:txBody>
          <a:bodyPr vert="horz" lIns="91440" tIns="45720" rIns="91440" bIns="45720" anchor="t">
            <a:normAutofit/>
          </a:bodyPr>
          <a:lstStyle/>
          <a:p>
            <a:pPr algn="ctr"/>
            <a:r>
              <a:rPr lang="en-GB" sz="2800" dirty="0"/>
              <a:t>12</a:t>
            </a:r>
            <a:r>
              <a:rPr lang="en-GB" sz="2800" baseline="30000" dirty="0"/>
              <a:t>th</a:t>
            </a:r>
            <a:r>
              <a:rPr lang="en-GB" sz="2800" dirty="0"/>
              <a:t> </a:t>
            </a:r>
            <a:r>
              <a:rPr lang="en-GB" sz="2800"/>
              <a:t>November 2025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1341769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973"/>
    </mc:Choice>
    <mc:Fallback xmlns="">
      <p:transition spd="slow" advTm="27973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4638AB-973A-0B6B-351D-F9C5D294EF18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1043781" y="1988840"/>
            <a:ext cx="7056438" cy="2304256"/>
          </a:xfrm>
        </p:spPr>
        <p:txBody>
          <a:bodyPr/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Mr Dermot Rainey </a:t>
            </a:r>
            <a:br>
              <a:rPr lang="en-GB" dirty="0">
                <a:solidFill>
                  <a:schemeClr val="bg1"/>
                </a:solidFill>
              </a:rPr>
            </a:br>
            <a:br>
              <a:rPr lang="en-GB" dirty="0">
                <a:solidFill>
                  <a:schemeClr val="bg1"/>
                </a:solidFill>
              </a:rPr>
            </a:br>
            <a:r>
              <a:rPr lang="en-GB" dirty="0">
                <a:solidFill>
                  <a:schemeClr val="bg1"/>
                </a:solidFill>
              </a:rPr>
              <a:t>Principal</a:t>
            </a:r>
            <a:br>
              <a:rPr lang="en-GB" dirty="0">
                <a:solidFill>
                  <a:schemeClr val="bg1"/>
                </a:solidFill>
              </a:rPr>
            </a:br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47254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>
            <a:extLst>
              <a:ext uri="{FF2B5EF4-FFF2-40B4-BE49-F238E27FC236}">
                <a16:creationId xmlns:a16="http://schemas.microsoft.com/office/drawing/2014/main" id="{B4AAD3FD-83A5-4B89-9F8F-01B8870865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ChangeAspec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220486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6" name="Freeform: Shape 25">
            <a:extLst>
              <a:ext uri="{FF2B5EF4-FFF2-40B4-BE49-F238E27FC236}">
                <a16:creationId xmlns:a16="http://schemas.microsoft.com/office/drawing/2014/main" id="{70151CB7-E7DE-4917-B831-01DF9CE013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ChangeAspec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0" y="1916832"/>
            <a:ext cx="9143999" cy="5285408"/>
          </a:xfrm>
          <a:custGeom>
            <a:avLst/>
            <a:gdLst>
              <a:gd name="connsiteX0" fmla="*/ 6858001 w 6858001"/>
              <a:gd name="connsiteY0" fmla="*/ 1177 h 6985200"/>
              <a:gd name="connsiteX1" fmla="*/ 6858001 w 6858001"/>
              <a:gd name="connsiteY1" fmla="*/ 1344715 h 6985200"/>
              <a:gd name="connsiteX2" fmla="*/ 6858000 w 6858001"/>
              <a:gd name="connsiteY2" fmla="*/ 1344715 h 6985200"/>
              <a:gd name="connsiteX3" fmla="*/ 6858000 w 6858001"/>
              <a:gd name="connsiteY3" fmla="*/ 6985200 h 6985200"/>
              <a:gd name="connsiteX4" fmla="*/ 0 w 6858001"/>
              <a:gd name="connsiteY4" fmla="*/ 6985199 h 6985200"/>
              <a:gd name="connsiteX5" fmla="*/ 0 w 6858001"/>
              <a:gd name="connsiteY5" fmla="*/ 886772 h 6985200"/>
              <a:gd name="connsiteX6" fmla="*/ 1 w 6858001"/>
              <a:gd name="connsiteY6" fmla="*/ 886772 h 6985200"/>
              <a:gd name="connsiteX7" fmla="*/ 1 w 6858001"/>
              <a:gd name="connsiteY7" fmla="*/ 0 h 6985200"/>
              <a:gd name="connsiteX8" fmla="*/ 40463 w 6858001"/>
              <a:gd name="connsiteY8" fmla="*/ 5883 h 6985200"/>
              <a:gd name="connsiteX9" fmla="*/ 159107 w 6858001"/>
              <a:gd name="connsiteY9" fmla="*/ 23196 h 6985200"/>
              <a:gd name="connsiteX10" fmla="*/ 245518 w 6858001"/>
              <a:gd name="connsiteY10" fmla="*/ 35299 h 6985200"/>
              <a:gd name="connsiteX11" fmla="*/ 348388 w 6858001"/>
              <a:gd name="connsiteY11" fmla="*/ 48073 h 6985200"/>
              <a:gd name="connsiteX12" fmla="*/ 470460 w 6858001"/>
              <a:gd name="connsiteY12" fmla="*/ 63369 h 6985200"/>
              <a:gd name="connsiteX13" fmla="*/ 605563 w 6858001"/>
              <a:gd name="connsiteY13" fmla="*/ 79506 h 6985200"/>
              <a:gd name="connsiteX14" fmla="*/ 757810 w 6858001"/>
              <a:gd name="connsiteY14" fmla="*/ 96483 h 6985200"/>
              <a:gd name="connsiteX15" fmla="*/ 923774 w 6858001"/>
              <a:gd name="connsiteY15" fmla="*/ 114469 h 6985200"/>
              <a:gd name="connsiteX16" fmla="*/ 1104139 w 6858001"/>
              <a:gd name="connsiteY16" fmla="*/ 132454 h 6985200"/>
              <a:gd name="connsiteX17" fmla="*/ 1296163 w 6858001"/>
              <a:gd name="connsiteY17" fmla="*/ 150776 h 6985200"/>
              <a:gd name="connsiteX18" fmla="*/ 1503275 w 6858001"/>
              <a:gd name="connsiteY18" fmla="*/ 167753 h 6985200"/>
              <a:gd name="connsiteX19" fmla="*/ 1719988 w 6858001"/>
              <a:gd name="connsiteY19" fmla="*/ 184058 h 6985200"/>
              <a:gd name="connsiteX20" fmla="*/ 1949045 w 6858001"/>
              <a:gd name="connsiteY20" fmla="*/ 198849 h 6985200"/>
              <a:gd name="connsiteX21" fmla="*/ 2187703 w 6858001"/>
              <a:gd name="connsiteY21" fmla="*/ 212969 h 6985200"/>
              <a:gd name="connsiteX22" fmla="*/ 2436649 w 6858001"/>
              <a:gd name="connsiteY22" fmla="*/ 226248 h 6985200"/>
              <a:gd name="connsiteX23" fmla="*/ 2564208 w 6858001"/>
              <a:gd name="connsiteY23" fmla="*/ 230955 h 6985200"/>
              <a:gd name="connsiteX24" fmla="*/ 2694509 w 6858001"/>
              <a:gd name="connsiteY24" fmla="*/ 236165 h 6985200"/>
              <a:gd name="connsiteX25" fmla="*/ 2826869 w 6858001"/>
              <a:gd name="connsiteY25" fmla="*/ 241040 h 6985200"/>
              <a:gd name="connsiteX26" fmla="*/ 2959914 w 6858001"/>
              <a:gd name="connsiteY26" fmla="*/ 244234 h 6985200"/>
              <a:gd name="connsiteX27" fmla="*/ 3095702 w 6858001"/>
              <a:gd name="connsiteY27" fmla="*/ 247091 h 6985200"/>
              <a:gd name="connsiteX28" fmla="*/ 3232862 w 6858001"/>
              <a:gd name="connsiteY28" fmla="*/ 250117 h 6985200"/>
              <a:gd name="connsiteX29" fmla="*/ 3372766 w 6858001"/>
              <a:gd name="connsiteY29" fmla="*/ 252134 h 6985200"/>
              <a:gd name="connsiteX30" fmla="*/ 3514040 w 6858001"/>
              <a:gd name="connsiteY30" fmla="*/ 252134 h 6985200"/>
              <a:gd name="connsiteX31" fmla="*/ 3656686 w 6858001"/>
              <a:gd name="connsiteY31" fmla="*/ 253142 h 6985200"/>
              <a:gd name="connsiteX32" fmla="*/ 3800705 w 6858001"/>
              <a:gd name="connsiteY32" fmla="*/ 252134 h 6985200"/>
              <a:gd name="connsiteX33" fmla="*/ 3946780 w 6858001"/>
              <a:gd name="connsiteY33" fmla="*/ 250117 h 6985200"/>
              <a:gd name="connsiteX34" fmla="*/ 4092856 w 6858001"/>
              <a:gd name="connsiteY34" fmla="*/ 248268 h 6985200"/>
              <a:gd name="connsiteX35" fmla="*/ 4240988 w 6858001"/>
              <a:gd name="connsiteY35" fmla="*/ 244234 h 6985200"/>
              <a:gd name="connsiteX36" fmla="*/ 4390492 w 6858001"/>
              <a:gd name="connsiteY36" fmla="*/ 240032 h 6985200"/>
              <a:gd name="connsiteX37" fmla="*/ 4539997 w 6858001"/>
              <a:gd name="connsiteY37" fmla="*/ 235157 h 6985200"/>
              <a:gd name="connsiteX38" fmla="*/ 4690873 w 6858001"/>
              <a:gd name="connsiteY38" fmla="*/ 228266 h 6985200"/>
              <a:gd name="connsiteX39" fmla="*/ 4843120 w 6858001"/>
              <a:gd name="connsiteY39" fmla="*/ 220029 h 6985200"/>
              <a:gd name="connsiteX40" fmla="*/ 4996054 w 6858001"/>
              <a:gd name="connsiteY40" fmla="*/ 212129 h 6985200"/>
              <a:gd name="connsiteX41" fmla="*/ 5148987 w 6858001"/>
              <a:gd name="connsiteY41" fmla="*/ 202044 h 6985200"/>
              <a:gd name="connsiteX42" fmla="*/ 5303978 w 6858001"/>
              <a:gd name="connsiteY42" fmla="*/ 189941 h 6985200"/>
              <a:gd name="connsiteX43" fmla="*/ 5456911 w 6858001"/>
              <a:gd name="connsiteY43" fmla="*/ 177839 h 6985200"/>
              <a:gd name="connsiteX44" fmla="*/ 5612588 w 6858001"/>
              <a:gd name="connsiteY44" fmla="*/ 163887 h 6985200"/>
              <a:gd name="connsiteX45" fmla="*/ 5768950 w 6858001"/>
              <a:gd name="connsiteY45" fmla="*/ 148591 h 6985200"/>
              <a:gd name="connsiteX46" fmla="*/ 5923255 w 6858001"/>
              <a:gd name="connsiteY46" fmla="*/ 132455 h 6985200"/>
              <a:gd name="connsiteX47" fmla="*/ 6079618 w 6858001"/>
              <a:gd name="connsiteY47" fmla="*/ 113629 h 6985200"/>
              <a:gd name="connsiteX48" fmla="*/ 6235294 w 6858001"/>
              <a:gd name="connsiteY48" fmla="*/ 93458 h 6985200"/>
              <a:gd name="connsiteX49" fmla="*/ 6391657 w 6858001"/>
              <a:gd name="connsiteY49" fmla="*/ 73455 h 6985200"/>
              <a:gd name="connsiteX50" fmla="*/ 6547333 w 6858001"/>
              <a:gd name="connsiteY50" fmla="*/ 50091 h 6985200"/>
              <a:gd name="connsiteX51" fmla="*/ 6702324 w 6858001"/>
              <a:gd name="connsiteY51" fmla="*/ 26222 h 698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6858001" h="6985200">
                <a:moveTo>
                  <a:pt x="6858001" y="1177"/>
                </a:moveTo>
                <a:lnTo>
                  <a:pt x="6858001" y="1344715"/>
                </a:lnTo>
                <a:lnTo>
                  <a:pt x="6858000" y="1344715"/>
                </a:lnTo>
                <a:lnTo>
                  <a:pt x="6858000" y="6985200"/>
                </a:lnTo>
                <a:lnTo>
                  <a:pt x="0" y="6985199"/>
                </a:lnTo>
                <a:lnTo>
                  <a:pt x="0" y="886772"/>
                </a:lnTo>
                <a:lnTo>
                  <a:pt x="1" y="886772"/>
                </a:lnTo>
                <a:lnTo>
                  <a:pt x="1" y="0"/>
                </a:lnTo>
                <a:lnTo>
                  <a:pt x="40463" y="5883"/>
                </a:lnTo>
                <a:lnTo>
                  <a:pt x="159107" y="23196"/>
                </a:lnTo>
                <a:lnTo>
                  <a:pt x="245518" y="35299"/>
                </a:lnTo>
                <a:lnTo>
                  <a:pt x="348388" y="48073"/>
                </a:lnTo>
                <a:lnTo>
                  <a:pt x="470460" y="63369"/>
                </a:lnTo>
                <a:lnTo>
                  <a:pt x="605563" y="79506"/>
                </a:lnTo>
                <a:lnTo>
                  <a:pt x="757810" y="96483"/>
                </a:lnTo>
                <a:lnTo>
                  <a:pt x="923774" y="114469"/>
                </a:lnTo>
                <a:lnTo>
                  <a:pt x="1104139" y="132454"/>
                </a:lnTo>
                <a:lnTo>
                  <a:pt x="1296163" y="150776"/>
                </a:lnTo>
                <a:lnTo>
                  <a:pt x="1503275" y="167753"/>
                </a:lnTo>
                <a:lnTo>
                  <a:pt x="1719988" y="184058"/>
                </a:lnTo>
                <a:lnTo>
                  <a:pt x="1949045" y="198849"/>
                </a:lnTo>
                <a:lnTo>
                  <a:pt x="2187703" y="212969"/>
                </a:lnTo>
                <a:lnTo>
                  <a:pt x="2436649" y="226248"/>
                </a:lnTo>
                <a:lnTo>
                  <a:pt x="2564208" y="230955"/>
                </a:lnTo>
                <a:lnTo>
                  <a:pt x="2694509" y="236165"/>
                </a:lnTo>
                <a:lnTo>
                  <a:pt x="2826869" y="241040"/>
                </a:lnTo>
                <a:lnTo>
                  <a:pt x="2959914" y="244234"/>
                </a:lnTo>
                <a:lnTo>
                  <a:pt x="3095702" y="247091"/>
                </a:lnTo>
                <a:lnTo>
                  <a:pt x="3232862" y="250117"/>
                </a:lnTo>
                <a:lnTo>
                  <a:pt x="3372766" y="252134"/>
                </a:lnTo>
                <a:lnTo>
                  <a:pt x="3514040" y="252134"/>
                </a:lnTo>
                <a:lnTo>
                  <a:pt x="3656686" y="253142"/>
                </a:lnTo>
                <a:lnTo>
                  <a:pt x="3800705" y="252134"/>
                </a:lnTo>
                <a:lnTo>
                  <a:pt x="3946780" y="250117"/>
                </a:lnTo>
                <a:lnTo>
                  <a:pt x="4092856" y="248268"/>
                </a:lnTo>
                <a:lnTo>
                  <a:pt x="4240988" y="244234"/>
                </a:lnTo>
                <a:lnTo>
                  <a:pt x="4390492" y="240032"/>
                </a:lnTo>
                <a:lnTo>
                  <a:pt x="4539997" y="235157"/>
                </a:lnTo>
                <a:lnTo>
                  <a:pt x="4690873" y="228266"/>
                </a:lnTo>
                <a:lnTo>
                  <a:pt x="4843120" y="220029"/>
                </a:lnTo>
                <a:lnTo>
                  <a:pt x="4996054" y="212129"/>
                </a:lnTo>
                <a:lnTo>
                  <a:pt x="5148987" y="202044"/>
                </a:lnTo>
                <a:lnTo>
                  <a:pt x="5303978" y="189941"/>
                </a:lnTo>
                <a:lnTo>
                  <a:pt x="5456911" y="177839"/>
                </a:lnTo>
                <a:lnTo>
                  <a:pt x="5612588" y="163887"/>
                </a:lnTo>
                <a:lnTo>
                  <a:pt x="5768950" y="148591"/>
                </a:lnTo>
                <a:lnTo>
                  <a:pt x="5923255" y="132455"/>
                </a:lnTo>
                <a:lnTo>
                  <a:pt x="6079618" y="113629"/>
                </a:lnTo>
                <a:lnTo>
                  <a:pt x="6235294" y="93458"/>
                </a:lnTo>
                <a:lnTo>
                  <a:pt x="6391657" y="73455"/>
                </a:lnTo>
                <a:lnTo>
                  <a:pt x="6547333" y="50091"/>
                </a:lnTo>
                <a:lnTo>
                  <a:pt x="6702324" y="26222"/>
                </a:lnTo>
                <a:close/>
              </a:path>
            </a:pathLst>
          </a:custGeom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24" name="Freeform 31">
            <a:extLst>
              <a:ext uri="{FF2B5EF4-FFF2-40B4-BE49-F238E27FC236}">
                <a16:creationId xmlns:a16="http://schemas.microsoft.com/office/drawing/2014/main" id="{61752F1D-FC0F-4103-9584-630E643CCD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ChangeAspec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537900" y="-409108"/>
            <a:ext cx="576064" cy="4651880"/>
          </a:xfrm>
          <a:custGeom>
            <a:avLst/>
            <a:gdLst>
              <a:gd name="connsiteX0" fmla="*/ 0 w 559472"/>
              <a:gd name="connsiteY0" fmla="*/ 0 h 3709642"/>
              <a:gd name="connsiteX1" fmla="*/ 473952 w 559472"/>
              <a:gd name="connsiteY1" fmla="*/ 0 h 3709642"/>
              <a:gd name="connsiteX2" fmla="*/ 485840 w 559472"/>
              <a:gd name="connsiteY2" fmla="*/ 161194 h 3709642"/>
              <a:gd name="connsiteX3" fmla="*/ 523949 w 559472"/>
              <a:gd name="connsiteY3" fmla="*/ 3672197 h 3709642"/>
              <a:gd name="connsiteX4" fmla="*/ 454748 w 559472"/>
              <a:gd name="connsiteY4" fmla="*/ 3709642 h 3709642"/>
              <a:gd name="connsiteX5" fmla="*/ 448224 w 559472"/>
              <a:gd name="connsiteY5" fmla="*/ 3510471 h 3709642"/>
              <a:gd name="connsiteX6" fmla="*/ 443564 w 559472"/>
              <a:gd name="connsiteY6" fmla="*/ 3408563 h 3709642"/>
              <a:gd name="connsiteX7" fmla="*/ 438902 w 559472"/>
              <a:gd name="connsiteY7" fmla="*/ 3304407 h 3709642"/>
              <a:gd name="connsiteX8" fmla="*/ 433941 w 559472"/>
              <a:gd name="connsiteY8" fmla="*/ 3198777 h 3709642"/>
              <a:gd name="connsiteX9" fmla="*/ 427584 w 559472"/>
              <a:gd name="connsiteY9" fmla="*/ 3092510 h 3709642"/>
              <a:gd name="connsiteX10" fmla="*/ 420988 w 559472"/>
              <a:gd name="connsiteY10" fmla="*/ 2984390 h 3709642"/>
              <a:gd name="connsiteX11" fmla="*/ 414330 w 559472"/>
              <a:gd name="connsiteY11" fmla="*/ 2874401 h 3709642"/>
              <a:gd name="connsiteX12" fmla="*/ 406840 w 559472"/>
              <a:gd name="connsiteY12" fmla="*/ 2762980 h 3709642"/>
              <a:gd name="connsiteX13" fmla="*/ 397745 w 559472"/>
              <a:gd name="connsiteY13" fmla="*/ 2650566 h 3709642"/>
              <a:gd name="connsiteX14" fmla="*/ 389154 w 559472"/>
              <a:gd name="connsiteY14" fmla="*/ 2536612 h 3709642"/>
              <a:gd name="connsiteX15" fmla="*/ 379225 w 559472"/>
              <a:gd name="connsiteY15" fmla="*/ 2421642 h 3709642"/>
              <a:gd name="connsiteX16" fmla="*/ 368316 w 559472"/>
              <a:gd name="connsiteY16" fmla="*/ 2305627 h 3709642"/>
              <a:gd name="connsiteX17" fmla="*/ 357466 w 559472"/>
              <a:gd name="connsiteY17" fmla="*/ 2189233 h 3709642"/>
              <a:gd name="connsiteX18" fmla="*/ 344982 w 559472"/>
              <a:gd name="connsiteY18" fmla="*/ 2071473 h 3709642"/>
              <a:gd name="connsiteX19" fmla="*/ 332466 w 559472"/>
              <a:gd name="connsiteY19" fmla="*/ 1952216 h 3709642"/>
              <a:gd name="connsiteX20" fmla="*/ 319121 w 559472"/>
              <a:gd name="connsiteY20" fmla="*/ 1833776 h 3709642"/>
              <a:gd name="connsiteX21" fmla="*/ 304408 w 559472"/>
              <a:gd name="connsiteY21" fmla="*/ 1713948 h 3709642"/>
              <a:gd name="connsiteX22" fmla="*/ 288685 w 559472"/>
              <a:gd name="connsiteY22" fmla="*/ 1592703 h 3709642"/>
              <a:gd name="connsiteX23" fmla="*/ 273050 w 559472"/>
              <a:gd name="connsiteY23" fmla="*/ 1471451 h 3709642"/>
              <a:gd name="connsiteX24" fmla="*/ 255813 w 559472"/>
              <a:gd name="connsiteY24" fmla="*/ 1350328 h 3709642"/>
              <a:gd name="connsiteX25" fmla="*/ 237060 w 559472"/>
              <a:gd name="connsiteY25" fmla="*/ 1227080 h 3709642"/>
              <a:gd name="connsiteX26" fmla="*/ 218488 w 559472"/>
              <a:gd name="connsiteY26" fmla="*/ 1106065 h 3709642"/>
              <a:gd name="connsiteX27" fmla="*/ 198221 w 559472"/>
              <a:gd name="connsiteY27" fmla="*/ 982940 h 3709642"/>
              <a:gd name="connsiteX28" fmla="*/ 177152 w 559472"/>
              <a:gd name="connsiteY28" fmla="*/ 858755 h 3709642"/>
              <a:gd name="connsiteX29" fmla="*/ 155551 w 559472"/>
              <a:gd name="connsiteY29" fmla="*/ 736861 h 3709642"/>
              <a:gd name="connsiteX30" fmla="*/ 131782 w 559472"/>
              <a:gd name="connsiteY30" fmla="*/ 613645 h 3709642"/>
              <a:gd name="connsiteX31" fmla="*/ 107123 w 559472"/>
              <a:gd name="connsiteY31" fmla="*/ 490500 h 3709642"/>
              <a:gd name="connsiteX32" fmla="*/ 82552 w 559472"/>
              <a:gd name="connsiteY32" fmla="*/ 367348 h 3709642"/>
              <a:gd name="connsiteX33" fmla="*/ 55608 w 559472"/>
              <a:gd name="connsiteY33" fmla="*/ 244762 h 3709642"/>
              <a:gd name="connsiteX34" fmla="*/ 28130 w 559472"/>
              <a:gd name="connsiteY34" fmla="*/ 122220 h 3709642"/>
              <a:gd name="connsiteX35" fmla="*/ 0 w 559472"/>
              <a:gd name="connsiteY35" fmla="*/ 0 h 3709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559472" h="3709642">
                <a:moveTo>
                  <a:pt x="0" y="0"/>
                </a:moveTo>
                <a:lnTo>
                  <a:pt x="473952" y="0"/>
                </a:lnTo>
                <a:lnTo>
                  <a:pt x="485840" y="161194"/>
                </a:lnTo>
                <a:cubicBezTo>
                  <a:pt x="552063" y="1147770"/>
                  <a:pt x="592441" y="3086737"/>
                  <a:pt x="523949" y="3672197"/>
                </a:cubicBezTo>
                <a:cubicBezTo>
                  <a:pt x="500842" y="3684557"/>
                  <a:pt x="477855" y="3697282"/>
                  <a:pt x="454748" y="3709642"/>
                </a:cubicBezTo>
                <a:lnTo>
                  <a:pt x="448224" y="3510471"/>
                </a:lnTo>
                <a:lnTo>
                  <a:pt x="443564" y="3408563"/>
                </a:lnTo>
                <a:lnTo>
                  <a:pt x="438902" y="3304407"/>
                </a:lnTo>
                <a:lnTo>
                  <a:pt x="433941" y="3198777"/>
                </a:lnTo>
                <a:lnTo>
                  <a:pt x="427584" y="3092510"/>
                </a:lnTo>
                <a:lnTo>
                  <a:pt x="420988" y="2984390"/>
                </a:lnTo>
                <a:lnTo>
                  <a:pt x="414330" y="2874401"/>
                </a:lnTo>
                <a:lnTo>
                  <a:pt x="406840" y="2762980"/>
                </a:lnTo>
                <a:lnTo>
                  <a:pt x="397745" y="2650566"/>
                </a:lnTo>
                <a:lnTo>
                  <a:pt x="389154" y="2536612"/>
                </a:lnTo>
                <a:lnTo>
                  <a:pt x="379225" y="2421642"/>
                </a:lnTo>
                <a:lnTo>
                  <a:pt x="368316" y="2305627"/>
                </a:lnTo>
                <a:lnTo>
                  <a:pt x="357466" y="2189233"/>
                </a:lnTo>
                <a:lnTo>
                  <a:pt x="344982" y="2071473"/>
                </a:lnTo>
                <a:lnTo>
                  <a:pt x="332466" y="1952216"/>
                </a:lnTo>
                <a:lnTo>
                  <a:pt x="319121" y="1833776"/>
                </a:lnTo>
                <a:lnTo>
                  <a:pt x="304408" y="1713948"/>
                </a:lnTo>
                <a:lnTo>
                  <a:pt x="288685" y="1592703"/>
                </a:lnTo>
                <a:lnTo>
                  <a:pt x="273050" y="1471451"/>
                </a:lnTo>
                <a:lnTo>
                  <a:pt x="255813" y="1350328"/>
                </a:lnTo>
                <a:lnTo>
                  <a:pt x="237060" y="1227080"/>
                </a:lnTo>
                <a:lnTo>
                  <a:pt x="218488" y="1106065"/>
                </a:lnTo>
                <a:lnTo>
                  <a:pt x="198221" y="982940"/>
                </a:lnTo>
                <a:lnTo>
                  <a:pt x="177152" y="858755"/>
                </a:lnTo>
                <a:lnTo>
                  <a:pt x="155551" y="736861"/>
                </a:lnTo>
                <a:lnTo>
                  <a:pt x="131782" y="613645"/>
                </a:lnTo>
                <a:lnTo>
                  <a:pt x="107123" y="490500"/>
                </a:lnTo>
                <a:lnTo>
                  <a:pt x="82552" y="367348"/>
                </a:lnTo>
                <a:lnTo>
                  <a:pt x="55608" y="244762"/>
                </a:lnTo>
                <a:lnTo>
                  <a:pt x="28130" y="12222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4" name="TextBox 2">
            <a:extLst>
              <a:ext uri="{FF2B5EF4-FFF2-40B4-BE49-F238E27FC236}">
                <a16:creationId xmlns:a16="http://schemas.microsoft.com/office/drawing/2014/main" id="{C56C04B6-C500-6B34-2E67-C7D17442C7D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26615634"/>
              </p:ext>
            </p:extLst>
          </p:nvPr>
        </p:nvGraphicFramePr>
        <p:xfrm>
          <a:off x="508108" y="2305966"/>
          <a:ext cx="8171528" cy="34042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Title 8">
            <a:extLst>
              <a:ext uri="{FF2B5EF4-FFF2-40B4-BE49-F238E27FC236}">
                <a16:creationId xmlns:a16="http://schemas.microsoft.com/office/drawing/2014/main" id="{5A0ACC0B-B6B6-CE9D-777F-C5BA5043B48D}"/>
              </a:ext>
            </a:extLst>
          </p:cNvPr>
          <p:cNvSpPr txBox="1">
            <a:spLocks/>
          </p:cNvSpPr>
          <p:nvPr/>
        </p:nvSpPr>
        <p:spPr>
          <a:xfrm>
            <a:off x="484710" y="452718"/>
            <a:ext cx="7055380" cy="1400530"/>
          </a:xfrm>
          <a:prstGeom prst="rect">
            <a:avLst/>
          </a:prstGeom>
        </p:spPr>
        <p:txBody>
          <a:bodyPr/>
          <a:lstStyle>
            <a:lvl1pPr algn="l" defTabSz="457207" rtl="0" eaLnBrk="1" latinLnBrk="0" hangingPunct="1">
              <a:spcBef>
                <a:spcPct val="0"/>
              </a:spcBef>
              <a:buNone/>
              <a:defRPr sz="4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>
                <a:solidFill>
                  <a:schemeClr val="bg1"/>
                </a:solidFill>
              </a:rPr>
              <a:t>Mission &amp; Charism</a:t>
            </a:r>
            <a:br>
              <a:rPr lang="en-US">
                <a:solidFill>
                  <a:srgbClr val="EBEBEB"/>
                </a:solidFill>
              </a:rPr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0668084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>
          <a:extLst>
            <a:ext uri="{FF2B5EF4-FFF2-40B4-BE49-F238E27FC236}">
              <a16:creationId xmlns:a16="http://schemas.microsoft.com/office/drawing/2014/main" id="{C5A2393C-4A1C-B891-373D-2A1DCF7E43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711D8ABB-8DFD-FDE8-0A07-D3FA2A4482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3027759" cy="418831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D80BEC7E-A995-A71B-4814-C5DB9AB374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141809" cy="2365453"/>
          </a:xfrm>
          <a:prstGeom prst="rect">
            <a:avLst/>
          </a:prstGeom>
        </p:spPr>
      </p:pic>
      <p:sp>
        <p:nvSpPr>
          <p:cNvPr id="14" name="Oval 13">
            <a:extLst>
              <a:ext uri="{FF2B5EF4-FFF2-40B4-BE49-F238E27FC236}">
                <a16:creationId xmlns:a16="http://schemas.microsoft.com/office/drawing/2014/main" id="{D7F63837-944C-BC18-A68F-8925D88F19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56759" y="1676400"/>
            <a:ext cx="211455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1E2D7144-DFDC-2198-2D02-00066D7323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5999559" y="0"/>
            <a:ext cx="1202540" cy="1141407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CECA160A-2EA0-0556-08B3-E1984B1AB4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6454408" y="6096000"/>
            <a:ext cx="745301" cy="762000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FD2CE98F-6216-7BE9-3044-5ADEF421AC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8359" y="0"/>
            <a:ext cx="51435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59FAD8F-648E-A935-2812-D952ACE18A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22BA484-C63B-EB24-37E5-129AB7B6D2C4}"/>
              </a:ext>
            </a:extLst>
          </p:cNvPr>
          <p:cNvSpPr txBox="1"/>
          <p:nvPr/>
        </p:nvSpPr>
        <p:spPr>
          <a:xfrm>
            <a:off x="486698" y="629266"/>
            <a:ext cx="2620902" cy="1174953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pPr defTabSz="457200">
              <a:spcBef>
                <a:spcPct val="0"/>
              </a:spcBef>
              <a:spcAft>
                <a:spcPts val="600"/>
              </a:spcAft>
            </a:pPr>
            <a:r>
              <a:rPr lang="en-US" sz="4200" b="1" i="0" kern="1200" dirty="0">
                <a:solidFill>
                  <a:srgbClr val="EBEBEB"/>
                </a:solidFill>
                <a:latin typeface="+mj-lt"/>
                <a:ea typeface="+mj-ea"/>
                <a:cs typeface="+mj-cs"/>
              </a:rPr>
              <a:t>A Level Results</a:t>
            </a:r>
          </a:p>
        </p:txBody>
      </p:sp>
      <p:sp>
        <p:nvSpPr>
          <p:cNvPr id="24" name="Freeform 31">
            <a:extLst>
              <a:ext uri="{FF2B5EF4-FFF2-40B4-BE49-F238E27FC236}">
                <a16:creationId xmlns:a16="http://schemas.microsoft.com/office/drawing/2014/main" id="{5FDCE22A-E959-226E-279C-5D54F339DC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45515" y="-1"/>
            <a:ext cx="419604" cy="3709642"/>
          </a:xfrm>
          <a:custGeom>
            <a:avLst/>
            <a:gdLst>
              <a:gd name="connsiteX0" fmla="*/ 0 w 559472"/>
              <a:gd name="connsiteY0" fmla="*/ 0 h 3709642"/>
              <a:gd name="connsiteX1" fmla="*/ 473952 w 559472"/>
              <a:gd name="connsiteY1" fmla="*/ 0 h 3709642"/>
              <a:gd name="connsiteX2" fmla="*/ 485840 w 559472"/>
              <a:gd name="connsiteY2" fmla="*/ 161194 h 3709642"/>
              <a:gd name="connsiteX3" fmla="*/ 523949 w 559472"/>
              <a:gd name="connsiteY3" fmla="*/ 3672197 h 3709642"/>
              <a:gd name="connsiteX4" fmla="*/ 454748 w 559472"/>
              <a:gd name="connsiteY4" fmla="*/ 3709642 h 3709642"/>
              <a:gd name="connsiteX5" fmla="*/ 448224 w 559472"/>
              <a:gd name="connsiteY5" fmla="*/ 3510471 h 3709642"/>
              <a:gd name="connsiteX6" fmla="*/ 443564 w 559472"/>
              <a:gd name="connsiteY6" fmla="*/ 3408563 h 3709642"/>
              <a:gd name="connsiteX7" fmla="*/ 438902 w 559472"/>
              <a:gd name="connsiteY7" fmla="*/ 3304407 h 3709642"/>
              <a:gd name="connsiteX8" fmla="*/ 433941 w 559472"/>
              <a:gd name="connsiteY8" fmla="*/ 3198777 h 3709642"/>
              <a:gd name="connsiteX9" fmla="*/ 427584 w 559472"/>
              <a:gd name="connsiteY9" fmla="*/ 3092510 h 3709642"/>
              <a:gd name="connsiteX10" fmla="*/ 420988 w 559472"/>
              <a:gd name="connsiteY10" fmla="*/ 2984390 h 3709642"/>
              <a:gd name="connsiteX11" fmla="*/ 414330 w 559472"/>
              <a:gd name="connsiteY11" fmla="*/ 2874401 h 3709642"/>
              <a:gd name="connsiteX12" fmla="*/ 406840 w 559472"/>
              <a:gd name="connsiteY12" fmla="*/ 2762980 h 3709642"/>
              <a:gd name="connsiteX13" fmla="*/ 397745 w 559472"/>
              <a:gd name="connsiteY13" fmla="*/ 2650566 h 3709642"/>
              <a:gd name="connsiteX14" fmla="*/ 389154 w 559472"/>
              <a:gd name="connsiteY14" fmla="*/ 2536612 h 3709642"/>
              <a:gd name="connsiteX15" fmla="*/ 379225 w 559472"/>
              <a:gd name="connsiteY15" fmla="*/ 2421642 h 3709642"/>
              <a:gd name="connsiteX16" fmla="*/ 368316 w 559472"/>
              <a:gd name="connsiteY16" fmla="*/ 2305627 h 3709642"/>
              <a:gd name="connsiteX17" fmla="*/ 357466 w 559472"/>
              <a:gd name="connsiteY17" fmla="*/ 2189233 h 3709642"/>
              <a:gd name="connsiteX18" fmla="*/ 344982 w 559472"/>
              <a:gd name="connsiteY18" fmla="*/ 2071473 h 3709642"/>
              <a:gd name="connsiteX19" fmla="*/ 332466 w 559472"/>
              <a:gd name="connsiteY19" fmla="*/ 1952216 h 3709642"/>
              <a:gd name="connsiteX20" fmla="*/ 319121 w 559472"/>
              <a:gd name="connsiteY20" fmla="*/ 1833776 h 3709642"/>
              <a:gd name="connsiteX21" fmla="*/ 304408 w 559472"/>
              <a:gd name="connsiteY21" fmla="*/ 1713948 h 3709642"/>
              <a:gd name="connsiteX22" fmla="*/ 288685 w 559472"/>
              <a:gd name="connsiteY22" fmla="*/ 1592703 h 3709642"/>
              <a:gd name="connsiteX23" fmla="*/ 273050 w 559472"/>
              <a:gd name="connsiteY23" fmla="*/ 1471451 h 3709642"/>
              <a:gd name="connsiteX24" fmla="*/ 255813 w 559472"/>
              <a:gd name="connsiteY24" fmla="*/ 1350328 h 3709642"/>
              <a:gd name="connsiteX25" fmla="*/ 237060 w 559472"/>
              <a:gd name="connsiteY25" fmla="*/ 1227080 h 3709642"/>
              <a:gd name="connsiteX26" fmla="*/ 218488 w 559472"/>
              <a:gd name="connsiteY26" fmla="*/ 1106065 h 3709642"/>
              <a:gd name="connsiteX27" fmla="*/ 198221 w 559472"/>
              <a:gd name="connsiteY27" fmla="*/ 982940 h 3709642"/>
              <a:gd name="connsiteX28" fmla="*/ 177152 w 559472"/>
              <a:gd name="connsiteY28" fmla="*/ 858755 h 3709642"/>
              <a:gd name="connsiteX29" fmla="*/ 155551 w 559472"/>
              <a:gd name="connsiteY29" fmla="*/ 736861 h 3709642"/>
              <a:gd name="connsiteX30" fmla="*/ 131782 w 559472"/>
              <a:gd name="connsiteY30" fmla="*/ 613645 h 3709642"/>
              <a:gd name="connsiteX31" fmla="*/ 107123 w 559472"/>
              <a:gd name="connsiteY31" fmla="*/ 490500 h 3709642"/>
              <a:gd name="connsiteX32" fmla="*/ 82552 w 559472"/>
              <a:gd name="connsiteY32" fmla="*/ 367348 h 3709642"/>
              <a:gd name="connsiteX33" fmla="*/ 55608 w 559472"/>
              <a:gd name="connsiteY33" fmla="*/ 244762 h 3709642"/>
              <a:gd name="connsiteX34" fmla="*/ 28130 w 559472"/>
              <a:gd name="connsiteY34" fmla="*/ 122220 h 3709642"/>
              <a:gd name="connsiteX35" fmla="*/ 0 w 559472"/>
              <a:gd name="connsiteY35" fmla="*/ 0 h 3709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559472" h="3709642">
                <a:moveTo>
                  <a:pt x="0" y="0"/>
                </a:moveTo>
                <a:lnTo>
                  <a:pt x="473952" y="0"/>
                </a:lnTo>
                <a:lnTo>
                  <a:pt x="485840" y="161194"/>
                </a:lnTo>
                <a:cubicBezTo>
                  <a:pt x="552063" y="1147770"/>
                  <a:pt x="592441" y="3086737"/>
                  <a:pt x="523949" y="3672197"/>
                </a:cubicBezTo>
                <a:cubicBezTo>
                  <a:pt x="500842" y="3684557"/>
                  <a:pt x="477855" y="3697282"/>
                  <a:pt x="454748" y="3709642"/>
                </a:cubicBezTo>
                <a:lnTo>
                  <a:pt x="448224" y="3510471"/>
                </a:lnTo>
                <a:lnTo>
                  <a:pt x="443564" y="3408563"/>
                </a:lnTo>
                <a:lnTo>
                  <a:pt x="438902" y="3304407"/>
                </a:lnTo>
                <a:lnTo>
                  <a:pt x="433941" y="3198777"/>
                </a:lnTo>
                <a:lnTo>
                  <a:pt x="427584" y="3092510"/>
                </a:lnTo>
                <a:lnTo>
                  <a:pt x="420988" y="2984390"/>
                </a:lnTo>
                <a:lnTo>
                  <a:pt x="414330" y="2874401"/>
                </a:lnTo>
                <a:lnTo>
                  <a:pt x="406840" y="2762980"/>
                </a:lnTo>
                <a:lnTo>
                  <a:pt x="397745" y="2650566"/>
                </a:lnTo>
                <a:lnTo>
                  <a:pt x="389154" y="2536612"/>
                </a:lnTo>
                <a:lnTo>
                  <a:pt x="379225" y="2421642"/>
                </a:lnTo>
                <a:lnTo>
                  <a:pt x="368316" y="2305627"/>
                </a:lnTo>
                <a:lnTo>
                  <a:pt x="357466" y="2189233"/>
                </a:lnTo>
                <a:lnTo>
                  <a:pt x="344982" y="2071473"/>
                </a:lnTo>
                <a:lnTo>
                  <a:pt x="332466" y="1952216"/>
                </a:lnTo>
                <a:lnTo>
                  <a:pt x="319121" y="1833776"/>
                </a:lnTo>
                <a:lnTo>
                  <a:pt x="304408" y="1713948"/>
                </a:lnTo>
                <a:lnTo>
                  <a:pt x="288685" y="1592703"/>
                </a:lnTo>
                <a:lnTo>
                  <a:pt x="273050" y="1471451"/>
                </a:lnTo>
                <a:lnTo>
                  <a:pt x="255813" y="1350328"/>
                </a:lnTo>
                <a:lnTo>
                  <a:pt x="237060" y="1227080"/>
                </a:lnTo>
                <a:lnTo>
                  <a:pt x="218488" y="1106065"/>
                </a:lnTo>
                <a:lnTo>
                  <a:pt x="198221" y="982940"/>
                </a:lnTo>
                <a:lnTo>
                  <a:pt x="177152" y="858755"/>
                </a:lnTo>
                <a:lnTo>
                  <a:pt x="155551" y="736861"/>
                </a:lnTo>
                <a:lnTo>
                  <a:pt x="131782" y="613645"/>
                </a:lnTo>
                <a:lnTo>
                  <a:pt x="107123" y="490500"/>
                </a:lnTo>
                <a:lnTo>
                  <a:pt x="82552" y="367348"/>
                </a:lnTo>
                <a:lnTo>
                  <a:pt x="55608" y="244762"/>
                </a:lnTo>
                <a:lnTo>
                  <a:pt x="28130" y="12222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6" name="Freeform: Shape 25">
            <a:extLst>
              <a:ext uri="{FF2B5EF4-FFF2-40B4-BE49-F238E27FC236}">
                <a16:creationId xmlns:a16="http://schemas.microsoft.com/office/drawing/2014/main" id="{43D9C482-EA25-1080-4BD1-A90DD06B5E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ChangeAspec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rot="16200000">
            <a:off x="3095864" y="809550"/>
            <a:ext cx="6858001" cy="5238900"/>
          </a:xfrm>
          <a:custGeom>
            <a:avLst/>
            <a:gdLst>
              <a:gd name="connsiteX0" fmla="*/ 6858001 w 6858001"/>
              <a:gd name="connsiteY0" fmla="*/ 1177 h 6985200"/>
              <a:gd name="connsiteX1" fmla="*/ 6858001 w 6858001"/>
              <a:gd name="connsiteY1" fmla="*/ 1344715 h 6985200"/>
              <a:gd name="connsiteX2" fmla="*/ 6858000 w 6858001"/>
              <a:gd name="connsiteY2" fmla="*/ 1344715 h 6985200"/>
              <a:gd name="connsiteX3" fmla="*/ 6858000 w 6858001"/>
              <a:gd name="connsiteY3" fmla="*/ 6985200 h 6985200"/>
              <a:gd name="connsiteX4" fmla="*/ 0 w 6858001"/>
              <a:gd name="connsiteY4" fmla="*/ 6985199 h 6985200"/>
              <a:gd name="connsiteX5" fmla="*/ 0 w 6858001"/>
              <a:gd name="connsiteY5" fmla="*/ 886772 h 6985200"/>
              <a:gd name="connsiteX6" fmla="*/ 1 w 6858001"/>
              <a:gd name="connsiteY6" fmla="*/ 886772 h 6985200"/>
              <a:gd name="connsiteX7" fmla="*/ 1 w 6858001"/>
              <a:gd name="connsiteY7" fmla="*/ 0 h 6985200"/>
              <a:gd name="connsiteX8" fmla="*/ 40463 w 6858001"/>
              <a:gd name="connsiteY8" fmla="*/ 5883 h 6985200"/>
              <a:gd name="connsiteX9" fmla="*/ 159107 w 6858001"/>
              <a:gd name="connsiteY9" fmla="*/ 23196 h 6985200"/>
              <a:gd name="connsiteX10" fmla="*/ 245518 w 6858001"/>
              <a:gd name="connsiteY10" fmla="*/ 35299 h 6985200"/>
              <a:gd name="connsiteX11" fmla="*/ 348388 w 6858001"/>
              <a:gd name="connsiteY11" fmla="*/ 48073 h 6985200"/>
              <a:gd name="connsiteX12" fmla="*/ 470460 w 6858001"/>
              <a:gd name="connsiteY12" fmla="*/ 63369 h 6985200"/>
              <a:gd name="connsiteX13" fmla="*/ 605563 w 6858001"/>
              <a:gd name="connsiteY13" fmla="*/ 79506 h 6985200"/>
              <a:gd name="connsiteX14" fmla="*/ 757810 w 6858001"/>
              <a:gd name="connsiteY14" fmla="*/ 96483 h 6985200"/>
              <a:gd name="connsiteX15" fmla="*/ 923774 w 6858001"/>
              <a:gd name="connsiteY15" fmla="*/ 114469 h 6985200"/>
              <a:gd name="connsiteX16" fmla="*/ 1104139 w 6858001"/>
              <a:gd name="connsiteY16" fmla="*/ 132454 h 6985200"/>
              <a:gd name="connsiteX17" fmla="*/ 1296163 w 6858001"/>
              <a:gd name="connsiteY17" fmla="*/ 150776 h 6985200"/>
              <a:gd name="connsiteX18" fmla="*/ 1503275 w 6858001"/>
              <a:gd name="connsiteY18" fmla="*/ 167753 h 6985200"/>
              <a:gd name="connsiteX19" fmla="*/ 1719988 w 6858001"/>
              <a:gd name="connsiteY19" fmla="*/ 184058 h 6985200"/>
              <a:gd name="connsiteX20" fmla="*/ 1949045 w 6858001"/>
              <a:gd name="connsiteY20" fmla="*/ 198849 h 6985200"/>
              <a:gd name="connsiteX21" fmla="*/ 2187703 w 6858001"/>
              <a:gd name="connsiteY21" fmla="*/ 212969 h 6985200"/>
              <a:gd name="connsiteX22" fmla="*/ 2436649 w 6858001"/>
              <a:gd name="connsiteY22" fmla="*/ 226248 h 6985200"/>
              <a:gd name="connsiteX23" fmla="*/ 2564208 w 6858001"/>
              <a:gd name="connsiteY23" fmla="*/ 230955 h 6985200"/>
              <a:gd name="connsiteX24" fmla="*/ 2694509 w 6858001"/>
              <a:gd name="connsiteY24" fmla="*/ 236165 h 6985200"/>
              <a:gd name="connsiteX25" fmla="*/ 2826869 w 6858001"/>
              <a:gd name="connsiteY25" fmla="*/ 241040 h 6985200"/>
              <a:gd name="connsiteX26" fmla="*/ 2959914 w 6858001"/>
              <a:gd name="connsiteY26" fmla="*/ 244234 h 6985200"/>
              <a:gd name="connsiteX27" fmla="*/ 3095702 w 6858001"/>
              <a:gd name="connsiteY27" fmla="*/ 247091 h 6985200"/>
              <a:gd name="connsiteX28" fmla="*/ 3232862 w 6858001"/>
              <a:gd name="connsiteY28" fmla="*/ 250117 h 6985200"/>
              <a:gd name="connsiteX29" fmla="*/ 3372766 w 6858001"/>
              <a:gd name="connsiteY29" fmla="*/ 252134 h 6985200"/>
              <a:gd name="connsiteX30" fmla="*/ 3514040 w 6858001"/>
              <a:gd name="connsiteY30" fmla="*/ 252134 h 6985200"/>
              <a:gd name="connsiteX31" fmla="*/ 3656686 w 6858001"/>
              <a:gd name="connsiteY31" fmla="*/ 253142 h 6985200"/>
              <a:gd name="connsiteX32" fmla="*/ 3800705 w 6858001"/>
              <a:gd name="connsiteY32" fmla="*/ 252134 h 6985200"/>
              <a:gd name="connsiteX33" fmla="*/ 3946780 w 6858001"/>
              <a:gd name="connsiteY33" fmla="*/ 250117 h 6985200"/>
              <a:gd name="connsiteX34" fmla="*/ 4092856 w 6858001"/>
              <a:gd name="connsiteY34" fmla="*/ 248268 h 6985200"/>
              <a:gd name="connsiteX35" fmla="*/ 4240988 w 6858001"/>
              <a:gd name="connsiteY35" fmla="*/ 244234 h 6985200"/>
              <a:gd name="connsiteX36" fmla="*/ 4390492 w 6858001"/>
              <a:gd name="connsiteY36" fmla="*/ 240032 h 6985200"/>
              <a:gd name="connsiteX37" fmla="*/ 4539997 w 6858001"/>
              <a:gd name="connsiteY37" fmla="*/ 235157 h 6985200"/>
              <a:gd name="connsiteX38" fmla="*/ 4690873 w 6858001"/>
              <a:gd name="connsiteY38" fmla="*/ 228266 h 6985200"/>
              <a:gd name="connsiteX39" fmla="*/ 4843120 w 6858001"/>
              <a:gd name="connsiteY39" fmla="*/ 220029 h 6985200"/>
              <a:gd name="connsiteX40" fmla="*/ 4996054 w 6858001"/>
              <a:gd name="connsiteY40" fmla="*/ 212129 h 6985200"/>
              <a:gd name="connsiteX41" fmla="*/ 5148987 w 6858001"/>
              <a:gd name="connsiteY41" fmla="*/ 202044 h 6985200"/>
              <a:gd name="connsiteX42" fmla="*/ 5303978 w 6858001"/>
              <a:gd name="connsiteY42" fmla="*/ 189941 h 6985200"/>
              <a:gd name="connsiteX43" fmla="*/ 5456911 w 6858001"/>
              <a:gd name="connsiteY43" fmla="*/ 177839 h 6985200"/>
              <a:gd name="connsiteX44" fmla="*/ 5612588 w 6858001"/>
              <a:gd name="connsiteY44" fmla="*/ 163887 h 6985200"/>
              <a:gd name="connsiteX45" fmla="*/ 5768950 w 6858001"/>
              <a:gd name="connsiteY45" fmla="*/ 148591 h 6985200"/>
              <a:gd name="connsiteX46" fmla="*/ 5923255 w 6858001"/>
              <a:gd name="connsiteY46" fmla="*/ 132455 h 6985200"/>
              <a:gd name="connsiteX47" fmla="*/ 6079618 w 6858001"/>
              <a:gd name="connsiteY47" fmla="*/ 113629 h 6985200"/>
              <a:gd name="connsiteX48" fmla="*/ 6235294 w 6858001"/>
              <a:gd name="connsiteY48" fmla="*/ 93458 h 6985200"/>
              <a:gd name="connsiteX49" fmla="*/ 6391657 w 6858001"/>
              <a:gd name="connsiteY49" fmla="*/ 73455 h 6985200"/>
              <a:gd name="connsiteX50" fmla="*/ 6547333 w 6858001"/>
              <a:gd name="connsiteY50" fmla="*/ 50091 h 6985200"/>
              <a:gd name="connsiteX51" fmla="*/ 6702324 w 6858001"/>
              <a:gd name="connsiteY51" fmla="*/ 26222 h 698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6858001" h="6985200">
                <a:moveTo>
                  <a:pt x="6858001" y="1177"/>
                </a:moveTo>
                <a:lnTo>
                  <a:pt x="6858001" y="1344715"/>
                </a:lnTo>
                <a:lnTo>
                  <a:pt x="6858000" y="1344715"/>
                </a:lnTo>
                <a:lnTo>
                  <a:pt x="6858000" y="6985200"/>
                </a:lnTo>
                <a:lnTo>
                  <a:pt x="0" y="6985199"/>
                </a:lnTo>
                <a:lnTo>
                  <a:pt x="0" y="886772"/>
                </a:lnTo>
                <a:lnTo>
                  <a:pt x="1" y="886772"/>
                </a:lnTo>
                <a:lnTo>
                  <a:pt x="1" y="0"/>
                </a:lnTo>
                <a:lnTo>
                  <a:pt x="40463" y="5883"/>
                </a:lnTo>
                <a:lnTo>
                  <a:pt x="159107" y="23196"/>
                </a:lnTo>
                <a:lnTo>
                  <a:pt x="245518" y="35299"/>
                </a:lnTo>
                <a:lnTo>
                  <a:pt x="348388" y="48073"/>
                </a:lnTo>
                <a:lnTo>
                  <a:pt x="470460" y="63369"/>
                </a:lnTo>
                <a:lnTo>
                  <a:pt x="605563" y="79506"/>
                </a:lnTo>
                <a:lnTo>
                  <a:pt x="757810" y="96483"/>
                </a:lnTo>
                <a:lnTo>
                  <a:pt x="923774" y="114469"/>
                </a:lnTo>
                <a:lnTo>
                  <a:pt x="1104139" y="132454"/>
                </a:lnTo>
                <a:lnTo>
                  <a:pt x="1296163" y="150776"/>
                </a:lnTo>
                <a:lnTo>
                  <a:pt x="1503275" y="167753"/>
                </a:lnTo>
                <a:lnTo>
                  <a:pt x="1719988" y="184058"/>
                </a:lnTo>
                <a:lnTo>
                  <a:pt x="1949045" y="198849"/>
                </a:lnTo>
                <a:lnTo>
                  <a:pt x="2187703" y="212969"/>
                </a:lnTo>
                <a:lnTo>
                  <a:pt x="2436649" y="226248"/>
                </a:lnTo>
                <a:lnTo>
                  <a:pt x="2564208" y="230955"/>
                </a:lnTo>
                <a:lnTo>
                  <a:pt x="2694509" y="236165"/>
                </a:lnTo>
                <a:lnTo>
                  <a:pt x="2826869" y="241040"/>
                </a:lnTo>
                <a:lnTo>
                  <a:pt x="2959914" y="244234"/>
                </a:lnTo>
                <a:lnTo>
                  <a:pt x="3095702" y="247091"/>
                </a:lnTo>
                <a:lnTo>
                  <a:pt x="3232862" y="250117"/>
                </a:lnTo>
                <a:lnTo>
                  <a:pt x="3372766" y="252134"/>
                </a:lnTo>
                <a:lnTo>
                  <a:pt x="3514040" y="252134"/>
                </a:lnTo>
                <a:lnTo>
                  <a:pt x="3656686" y="253142"/>
                </a:lnTo>
                <a:lnTo>
                  <a:pt x="3800705" y="252134"/>
                </a:lnTo>
                <a:lnTo>
                  <a:pt x="3946780" y="250117"/>
                </a:lnTo>
                <a:lnTo>
                  <a:pt x="4092856" y="248268"/>
                </a:lnTo>
                <a:lnTo>
                  <a:pt x="4240988" y="244234"/>
                </a:lnTo>
                <a:lnTo>
                  <a:pt x="4390492" y="240032"/>
                </a:lnTo>
                <a:lnTo>
                  <a:pt x="4539997" y="235157"/>
                </a:lnTo>
                <a:lnTo>
                  <a:pt x="4690873" y="228266"/>
                </a:lnTo>
                <a:lnTo>
                  <a:pt x="4843120" y="220029"/>
                </a:lnTo>
                <a:lnTo>
                  <a:pt x="4996054" y="212129"/>
                </a:lnTo>
                <a:lnTo>
                  <a:pt x="5148987" y="202044"/>
                </a:lnTo>
                <a:lnTo>
                  <a:pt x="5303978" y="189941"/>
                </a:lnTo>
                <a:lnTo>
                  <a:pt x="5456911" y="177839"/>
                </a:lnTo>
                <a:lnTo>
                  <a:pt x="5612588" y="163887"/>
                </a:lnTo>
                <a:lnTo>
                  <a:pt x="5768950" y="148591"/>
                </a:lnTo>
                <a:lnTo>
                  <a:pt x="5923255" y="132455"/>
                </a:lnTo>
                <a:lnTo>
                  <a:pt x="6079618" y="113629"/>
                </a:lnTo>
                <a:lnTo>
                  <a:pt x="6235294" y="93458"/>
                </a:lnTo>
                <a:lnTo>
                  <a:pt x="6391657" y="73455"/>
                </a:lnTo>
                <a:lnTo>
                  <a:pt x="6547333" y="50091"/>
                </a:lnTo>
                <a:lnTo>
                  <a:pt x="6702324" y="26222"/>
                </a:lnTo>
                <a:close/>
              </a:path>
            </a:pathLst>
          </a:custGeom>
          <a:ln>
            <a:noFill/>
          </a:ln>
        </p:spPr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86A494A-A9A5-2916-127B-AD8B729BC62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70494" y="1860453"/>
            <a:ext cx="4087416" cy="3137091"/>
          </a:xfrm>
          <a:prstGeom prst="rect">
            <a:avLst/>
          </a:prstGeom>
          <a:effectLst/>
        </p:spPr>
      </p:pic>
      <p:sp>
        <p:nvSpPr>
          <p:cNvPr id="28" name="Rectangle 27" hidden="1">
            <a:extLst>
              <a:ext uri="{FF2B5EF4-FFF2-40B4-BE49-F238E27FC236}">
                <a16:creationId xmlns:a16="http://schemas.microsoft.com/office/drawing/2014/main" id="{8E16D8BF-A908-1BC2-E97B-939338F0EF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31836" y="0"/>
            <a:ext cx="51435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A77EF2D-B774-8599-2AC9-9DFFEDCD31B8}"/>
              </a:ext>
            </a:extLst>
          </p:cNvPr>
          <p:cNvSpPr txBox="1"/>
          <p:nvPr/>
        </p:nvSpPr>
        <p:spPr>
          <a:xfrm>
            <a:off x="486697" y="1860454"/>
            <a:ext cx="3418401" cy="43633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285750" indent="-285750" defTabSz="457200">
              <a:lnSpc>
                <a:spcPct val="90000"/>
              </a:lnSpc>
              <a:spcBef>
                <a:spcPts val="1000"/>
              </a:spcBef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</a:pPr>
            <a:r>
              <a:rPr lang="en-US" sz="1700" dirty="0">
                <a:solidFill>
                  <a:srgbClr val="EBEBEB"/>
                </a:solidFill>
                <a:latin typeface="+mj-lt"/>
                <a:ea typeface="+mj-ea"/>
                <a:cs typeface="+mj-cs"/>
              </a:rPr>
              <a:t>ALPS grade 2 = top 10% nationally for progress</a:t>
            </a:r>
          </a:p>
          <a:p>
            <a:pPr marL="285750" indent="-285750" defTabSz="457200">
              <a:lnSpc>
                <a:spcPct val="90000"/>
              </a:lnSpc>
              <a:spcBef>
                <a:spcPts val="1000"/>
              </a:spcBef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</a:pPr>
            <a:r>
              <a:rPr lang="en-US" sz="1700" dirty="0">
                <a:solidFill>
                  <a:srgbClr val="EBEBEB"/>
                </a:solidFill>
                <a:latin typeface="+mj-lt"/>
                <a:ea typeface="+mj-ea"/>
                <a:cs typeface="+mj-cs"/>
              </a:rPr>
              <a:t>Average Points Score = 44.52 (B+)</a:t>
            </a:r>
          </a:p>
          <a:p>
            <a:pPr marL="285750" indent="-285750" defTabSz="457200">
              <a:lnSpc>
                <a:spcPct val="90000"/>
              </a:lnSpc>
              <a:spcBef>
                <a:spcPts val="1000"/>
              </a:spcBef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</a:pPr>
            <a:r>
              <a:rPr lang="en-US" sz="1700" dirty="0">
                <a:solidFill>
                  <a:srgbClr val="EBEBEB"/>
                </a:solidFill>
                <a:latin typeface="+mj-lt"/>
                <a:ea typeface="+mj-ea"/>
                <a:cs typeface="+mj-cs"/>
              </a:rPr>
              <a:t>APS ‘significantly above national for the past 4 years</a:t>
            </a:r>
          </a:p>
          <a:p>
            <a:pPr marL="285750" indent="-285750" defTabSz="457200">
              <a:lnSpc>
                <a:spcPct val="90000"/>
              </a:lnSpc>
              <a:spcBef>
                <a:spcPts val="1000"/>
              </a:spcBef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</a:pPr>
            <a:r>
              <a:rPr lang="en-US" sz="1700" dirty="0">
                <a:solidFill>
                  <a:srgbClr val="EBEBEB"/>
                </a:solidFill>
                <a:latin typeface="+mj-lt"/>
                <a:ea typeface="+mj-ea"/>
                <a:cs typeface="+mj-cs"/>
              </a:rPr>
              <a:t>Consistency across subjects – all but 1 subject had positive value added and even then, 1 grade higher would’ve pushed it in to a positive</a:t>
            </a:r>
          </a:p>
          <a:p>
            <a:pPr marL="285750" indent="-285750" defTabSz="457200">
              <a:lnSpc>
                <a:spcPct val="90000"/>
              </a:lnSpc>
              <a:spcBef>
                <a:spcPts val="1000"/>
              </a:spcBef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</a:pPr>
            <a:r>
              <a:rPr lang="en-US" sz="1700" dirty="0">
                <a:solidFill>
                  <a:srgbClr val="EBEBEB"/>
                </a:solidFill>
                <a:latin typeface="+mj-lt"/>
                <a:ea typeface="+mj-ea"/>
                <a:cs typeface="+mj-cs"/>
              </a:rPr>
              <a:t>52.3% of grades at A*/A</a:t>
            </a:r>
          </a:p>
          <a:p>
            <a:pPr marL="285750" indent="-285750" defTabSz="457200">
              <a:lnSpc>
                <a:spcPct val="90000"/>
              </a:lnSpc>
              <a:spcBef>
                <a:spcPts val="1000"/>
              </a:spcBef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</a:pPr>
            <a:r>
              <a:rPr lang="en-US" sz="1700" dirty="0">
                <a:solidFill>
                  <a:srgbClr val="EBEBEB"/>
                </a:solidFill>
                <a:latin typeface="+mj-lt"/>
                <a:ea typeface="+mj-ea"/>
                <a:cs typeface="+mj-cs"/>
              </a:rPr>
              <a:t>80.6% of grades at A*-B</a:t>
            </a:r>
          </a:p>
          <a:p>
            <a:pPr marL="285750" indent="-285750" defTabSz="457200">
              <a:lnSpc>
                <a:spcPct val="90000"/>
              </a:lnSpc>
              <a:spcBef>
                <a:spcPts val="1000"/>
              </a:spcBef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</a:pPr>
            <a:endParaRPr lang="en-US" sz="1700" dirty="0">
              <a:solidFill>
                <a:srgbClr val="EBEBEB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4643987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B3EB43-E4FF-14C5-EEA8-DAB327C2FF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4DEE57-E4DD-ACCD-6B72-CE02276EDF91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1043781" y="1700808"/>
            <a:ext cx="7056438" cy="2952328"/>
          </a:xfrm>
        </p:spPr>
        <p:txBody>
          <a:bodyPr/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Mr Stephen Brady</a:t>
            </a:r>
            <a:br>
              <a:rPr lang="en-GB" dirty="0">
                <a:solidFill>
                  <a:schemeClr val="bg1"/>
                </a:solidFill>
              </a:rPr>
            </a:br>
            <a:br>
              <a:rPr lang="en-GB" dirty="0">
                <a:solidFill>
                  <a:schemeClr val="bg1"/>
                </a:solidFill>
              </a:rPr>
            </a:br>
            <a:r>
              <a:rPr lang="en-GB" dirty="0">
                <a:solidFill>
                  <a:schemeClr val="bg1"/>
                </a:solidFill>
              </a:rPr>
              <a:t>Assistant Principal/</a:t>
            </a:r>
            <a:br>
              <a:rPr lang="en-GB" dirty="0">
                <a:solidFill>
                  <a:schemeClr val="bg1"/>
                </a:solidFill>
              </a:rPr>
            </a:br>
            <a:r>
              <a:rPr lang="en-GB" dirty="0">
                <a:solidFill>
                  <a:schemeClr val="bg1"/>
                </a:solidFill>
              </a:rPr>
              <a:t>Director of Sixth Form</a:t>
            </a:r>
          </a:p>
        </p:txBody>
      </p:sp>
    </p:spTree>
    <p:extLst>
      <p:ext uri="{BB962C8B-B14F-4D97-AF65-F5344CB8AC3E}">
        <p14:creationId xmlns:p14="http://schemas.microsoft.com/office/powerpoint/2010/main" val="21552856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52BEFF1-896C-45B1-B02C-96A6A1BC38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36">
            <a:extLst>
              <a:ext uri="{FF2B5EF4-FFF2-40B4-BE49-F238E27FC236}">
                <a16:creationId xmlns:a16="http://schemas.microsoft.com/office/drawing/2014/main" id="{BB237A14-61B1-4C00-A670-5D8D68A866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483477" y="0"/>
            <a:ext cx="419604" cy="3709642"/>
          </a:xfrm>
          <a:custGeom>
            <a:avLst/>
            <a:gdLst>
              <a:gd name="connsiteX0" fmla="*/ 0 w 559472"/>
              <a:gd name="connsiteY0" fmla="*/ 0 h 3709642"/>
              <a:gd name="connsiteX1" fmla="*/ 473952 w 559472"/>
              <a:gd name="connsiteY1" fmla="*/ 0 h 3709642"/>
              <a:gd name="connsiteX2" fmla="*/ 485840 w 559472"/>
              <a:gd name="connsiteY2" fmla="*/ 161194 h 3709642"/>
              <a:gd name="connsiteX3" fmla="*/ 523949 w 559472"/>
              <a:gd name="connsiteY3" fmla="*/ 3672197 h 3709642"/>
              <a:gd name="connsiteX4" fmla="*/ 454748 w 559472"/>
              <a:gd name="connsiteY4" fmla="*/ 3709642 h 3709642"/>
              <a:gd name="connsiteX5" fmla="*/ 448224 w 559472"/>
              <a:gd name="connsiteY5" fmla="*/ 3510471 h 3709642"/>
              <a:gd name="connsiteX6" fmla="*/ 443564 w 559472"/>
              <a:gd name="connsiteY6" fmla="*/ 3408563 h 3709642"/>
              <a:gd name="connsiteX7" fmla="*/ 438902 w 559472"/>
              <a:gd name="connsiteY7" fmla="*/ 3304407 h 3709642"/>
              <a:gd name="connsiteX8" fmla="*/ 433941 w 559472"/>
              <a:gd name="connsiteY8" fmla="*/ 3198777 h 3709642"/>
              <a:gd name="connsiteX9" fmla="*/ 427584 w 559472"/>
              <a:gd name="connsiteY9" fmla="*/ 3092510 h 3709642"/>
              <a:gd name="connsiteX10" fmla="*/ 420988 w 559472"/>
              <a:gd name="connsiteY10" fmla="*/ 2984390 h 3709642"/>
              <a:gd name="connsiteX11" fmla="*/ 414330 w 559472"/>
              <a:gd name="connsiteY11" fmla="*/ 2874401 h 3709642"/>
              <a:gd name="connsiteX12" fmla="*/ 406840 w 559472"/>
              <a:gd name="connsiteY12" fmla="*/ 2762980 h 3709642"/>
              <a:gd name="connsiteX13" fmla="*/ 397745 w 559472"/>
              <a:gd name="connsiteY13" fmla="*/ 2650566 h 3709642"/>
              <a:gd name="connsiteX14" fmla="*/ 389154 w 559472"/>
              <a:gd name="connsiteY14" fmla="*/ 2536612 h 3709642"/>
              <a:gd name="connsiteX15" fmla="*/ 379225 w 559472"/>
              <a:gd name="connsiteY15" fmla="*/ 2421642 h 3709642"/>
              <a:gd name="connsiteX16" fmla="*/ 368316 w 559472"/>
              <a:gd name="connsiteY16" fmla="*/ 2305627 h 3709642"/>
              <a:gd name="connsiteX17" fmla="*/ 357466 w 559472"/>
              <a:gd name="connsiteY17" fmla="*/ 2189233 h 3709642"/>
              <a:gd name="connsiteX18" fmla="*/ 344982 w 559472"/>
              <a:gd name="connsiteY18" fmla="*/ 2071473 h 3709642"/>
              <a:gd name="connsiteX19" fmla="*/ 332466 w 559472"/>
              <a:gd name="connsiteY19" fmla="*/ 1952216 h 3709642"/>
              <a:gd name="connsiteX20" fmla="*/ 319121 w 559472"/>
              <a:gd name="connsiteY20" fmla="*/ 1833776 h 3709642"/>
              <a:gd name="connsiteX21" fmla="*/ 304408 w 559472"/>
              <a:gd name="connsiteY21" fmla="*/ 1713948 h 3709642"/>
              <a:gd name="connsiteX22" fmla="*/ 288685 w 559472"/>
              <a:gd name="connsiteY22" fmla="*/ 1592703 h 3709642"/>
              <a:gd name="connsiteX23" fmla="*/ 273050 w 559472"/>
              <a:gd name="connsiteY23" fmla="*/ 1471451 h 3709642"/>
              <a:gd name="connsiteX24" fmla="*/ 255813 w 559472"/>
              <a:gd name="connsiteY24" fmla="*/ 1350328 h 3709642"/>
              <a:gd name="connsiteX25" fmla="*/ 237060 w 559472"/>
              <a:gd name="connsiteY25" fmla="*/ 1227080 h 3709642"/>
              <a:gd name="connsiteX26" fmla="*/ 218488 w 559472"/>
              <a:gd name="connsiteY26" fmla="*/ 1106065 h 3709642"/>
              <a:gd name="connsiteX27" fmla="*/ 198221 w 559472"/>
              <a:gd name="connsiteY27" fmla="*/ 982940 h 3709642"/>
              <a:gd name="connsiteX28" fmla="*/ 177152 w 559472"/>
              <a:gd name="connsiteY28" fmla="*/ 858755 h 3709642"/>
              <a:gd name="connsiteX29" fmla="*/ 155551 w 559472"/>
              <a:gd name="connsiteY29" fmla="*/ 736861 h 3709642"/>
              <a:gd name="connsiteX30" fmla="*/ 131782 w 559472"/>
              <a:gd name="connsiteY30" fmla="*/ 613645 h 3709642"/>
              <a:gd name="connsiteX31" fmla="*/ 107123 w 559472"/>
              <a:gd name="connsiteY31" fmla="*/ 490500 h 3709642"/>
              <a:gd name="connsiteX32" fmla="*/ 82552 w 559472"/>
              <a:gd name="connsiteY32" fmla="*/ 367348 h 3709642"/>
              <a:gd name="connsiteX33" fmla="*/ 55608 w 559472"/>
              <a:gd name="connsiteY33" fmla="*/ 244762 h 3709642"/>
              <a:gd name="connsiteX34" fmla="*/ 28130 w 559472"/>
              <a:gd name="connsiteY34" fmla="*/ 122220 h 3709642"/>
              <a:gd name="connsiteX35" fmla="*/ 0 w 559472"/>
              <a:gd name="connsiteY35" fmla="*/ 0 h 3709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559472" h="3709642">
                <a:moveTo>
                  <a:pt x="0" y="0"/>
                </a:moveTo>
                <a:lnTo>
                  <a:pt x="473952" y="0"/>
                </a:lnTo>
                <a:lnTo>
                  <a:pt x="485840" y="161194"/>
                </a:lnTo>
                <a:cubicBezTo>
                  <a:pt x="552063" y="1147770"/>
                  <a:pt x="592441" y="3086737"/>
                  <a:pt x="523949" y="3672197"/>
                </a:cubicBezTo>
                <a:cubicBezTo>
                  <a:pt x="500842" y="3684557"/>
                  <a:pt x="477855" y="3697282"/>
                  <a:pt x="454748" y="3709642"/>
                </a:cubicBezTo>
                <a:lnTo>
                  <a:pt x="448224" y="3510471"/>
                </a:lnTo>
                <a:lnTo>
                  <a:pt x="443564" y="3408563"/>
                </a:lnTo>
                <a:lnTo>
                  <a:pt x="438902" y="3304407"/>
                </a:lnTo>
                <a:lnTo>
                  <a:pt x="433941" y="3198777"/>
                </a:lnTo>
                <a:lnTo>
                  <a:pt x="427584" y="3092510"/>
                </a:lnTo>
                <a:lnTo>
                  <a:pt x="420988" y="2984390"/>
                </a:lnTo>
                <a:lnTo>
                  <a:pt x="414330" y="2874401"/>
                </a:lnTo>
                <a:lnTo>
                  <a:pt x="406840" y="2762980"/>
                </a:lnTo>
                <a:lnTo>
                  <a:pt x="397745" y="2650566"/>
                </a:lnTo>
                <a:lnTo>
                  <a:pt x="389154" y="2536612"/>
                </a:lnTo>
                <a:lnTo>
                  <a:pt x="379225" y="2421642"/>
                </a:lnTo>
                <a:lnTo>
                  <a:pt x="368316" y="2305627"/>
                </a:lnTo>
                <a:lnTo>
                  <a:pt x="357466" y="2189233"/>
                </a:lnTo>
                <a:lnTo>
                  <a:pt x="344982" y="2071473"/>
                </a:lnTo>
                <a:lnTo>
                  <a:pt x="332466" y="1952216"/>
                </a:lnTo>
                <a:lnTo>
                  <a:pt x="319121" y="1833776"/>
                </a:lnTo>
                <a:lnTo>
                  <a:pt x="304408" y="1713948"/>
                </a:lnTo>
                <a:lnTo>
                  <a:pt x="288685" y="1592703"/>
                </a:lnTo>
                <a:lnTo>
                  <a:pt x="273050" y="1471451"/>
                </a:lnTo>
                <a:lnTo>
                  <a:pt x="255813" y="1350328"/>
                </a:lnTo>
                <a:lnTo>
                  <a:pt x="237060" y="1227080"/>
                </a:lnTo>
                <a:lnTo>
                  <a:pt x="218488" y="1106065"/>
                </a:lnTo>
                <a:lnTo>
                  <a:pt x="198221" y="982940"/>
                </a:lnTo>
                <a:lnTo>
                  <a:pt x="177152" y="858755"/>
                </a:lnTo>
                <a:lnTo>
                  <a:pt x="155551" y="736861"/>
                </a:lnTo>
                <a:lnTo>
                  <a:pt x="131782" y="613645"/>
                </a:lnTo>
                <a:lnTo>
                  <a:pt x="107123" y="490500"/>
                </a:lnTo>
                <a:lnTo>
                  <a:pt x="82552" y="367348"/>
                </a:lnTo>
                <a:lnTo>
                  <a:pt x="55608" y="244762"/>
                </a:lnTo>
                <a:lnTo>
                  <a:pt x="28130" y="122220"/>
                </a:lnTo>
                <a:lnTo>
                  <a:pt x="0" y="0"/>
                </a:lnTo>
                <a:close/>
              </a:path>
            </a:pathLst>
          </a:custGeom>
          <a:solidFill>
            <a:schemeClr val="tx2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8598F259-6F54-47A3-8D13-1603D786A3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ChangeAspec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3743184" cy="6858001"/>
          </a:xfrm>
          <a:custGeom>
            <a:avLst/>
            <a:gdLst>
              <a:gd name="connsiteX0" fmla="*/ 3646196 w 4990911"/>
              <a:gd name="connsiteY0" fmla="*/ 0 h 6858001"/>
              <a:gd name="connsiteX1" fmla="*/ 4989734 w 4990911"/>
              <a:gd name="connsiteY1" fmla="*/ 0 h 6858001"/>
              <a:gd name="connsiteX2" fmla="*/ 4964689 w 4990911"/>
              <a:gd name="connsiteY2" fmla="*/ 155677 h 6858001"/>
              <a:gd name="connsiteX3" fmla="*/ 4940820 w 4990911"/>
              <a:gd name="connsiteY3" fmla="*/ 310668 h 6858001"/>
              <a:gd name="connsiteX4" fmla="*/ 4917456 w 4990911"/>
              <a:gd name="connsiteY4" fmla="*/ 466344 h 6858001"/>
              <a:gd name="connsiteX5" fmla="*/ 4897453 w 4990911"/>
              <a:gd name="connsiteY5" fmla="*/ 622707 h 6858001"/>
              <a:gd name="connsiteX6" fmla="*/ 4877282 w 4990911"/>
              <a:gd name="connsiteY6" fmla="*/ 778383 h 6858001"/>
              <a:gd name="connsiteX7" fmla="*/ 4858456 w 4990911"/>
              <a:gd name="connsiteY7" fmla="*/ 934746 h 6858001"/>
              <a:gd name="connsiteX8" fmla="*/ 4842320 w 4990911"/>
              <a:gd name="connsiteY8" fmla="*/ 1089051 h 6858001"/>
              <a:gd name="connsiteX9" fmla="*/ 4827024 w 4990911"/>
              <a:gd name="connsiteY9" fmla="*/ 1245413 h 6858001"/>
              <a:gd name="connsiteX10" fmla="*/ 4813072 w 4990911"/>
              <a:gd name="connsiteY10" fmla="*/ 1401090 h 6858001"/>
              <a:gd name="connsiteX11" fmla="*/ 4800970 w 4990911"/>
              <a:gd name="connsiteY11" fmla="*/ 1554023 h 6858001"/>
              <a:gd name="connsiteX12" fmla="*/ 4788867 w 4990911"/>
              <a:gd name="connsiteY12" fmla="*/ 1709014 h 6858001"/>
              <a:gd name="connsiteX13" fmla="*/ 4778782 w 4990911"/>
              <a:gd name="connsiteY13" fmla="*/ 1861947 h 6858001"/>
              <a:gd name="connsiteX14" fmla="*/ 4770882 w 4990911"/>
              <a:gd name="connsiteY14" fmla="*/ 2014881 h 6858001"/>
              <a:gd name="connsiteX15" fmla="*/ 4762645 w 4990911"/>
              <a:gd name="connsiteY15" fmla="*/ 2167128 h 6858001"/>
              <a:gd name="connsiteX16" fmla="*/ 4755754 w 4990911"/>
              <a:gd name="connsiteY16" fmla="*/ 2318004 h 6858001"/>
              <a:gd name="connsiteX17" fmla="*/ 4750879 w 4990911"/>
              <a:gd name="connsiteY17" fmla="*/ 2467509 h 6858001"/>
              <a:gd name="connsiteX18" fmla="*/ 4746677 w 4990911"/>
              <a:gd name="connsiteY18" fmla="*/ 2617013 h 6858001"/>
              <a:gd name="connsiteX19" fmla="*/ 4742643 w 4990911"/>
              <a:gd name="connsiteY19" fmla="*/ 2765146 h 6858001"/>
              <a:gd name="connsiteX20" fmla="*/ 4740794 w 4990911"/>
              <a:gd name="connsiteY20" fmla="*/ 2911221 h 6858001"/>
              <a:gd name="connsiteX21" fmla="*/ 4738777 w 4990911"/>
              <a:gd name="connsiteY21" fmla="*/ 3057297 h 6858001"/>
              <a:gd name="connsiteX22" fmla="*/ 4737768 w 4990911"/>
              <a:gd name="connsiteY22" fmla="*/ 3201315 h 6858001"/>
              <a:gd name="connsiteX23" fmla="*/ 4738777 w 4990911"/>
              <a:gd name="connsiteY23" fmla="*/ 3343961 h 6858001"/>
              <a:gd name="connsiteX24" fmla="*/ 4738777 w 4990911"/>
              <a:gd name="connsiteY24" fmla="*/ 3485236 h 6858001"/>
              <a:gd name="connsiteX25" fmla="*/ 4740794 w 4990911"/>
              <a:gd name="connsiteY25" fmla="*/ 3625139 h 6858001"/>
              <a:gd name="connsiteX26" fmla="*/ 4743819 w 4990911"/>
              <a:gd name="connsiteY26" fmla="*/ 3762299 h 6858001"/>
              <a:gd name="connsiteX27" fmla="*/ 4746677 w 4990911"/>
              <a:gd name="connsiteY27" fmla="*/ 3898087 h 6858001"/>
              <a:gd name="connsiteX28" fmla="*/ 4749871 w 4990911"/>
              <a:gd name="connsiteY28" fmla="*/ 4031133 h 6858001"/>
              <a:gd name="connsiteX29" fmla="*/ 4754745 w 4990911"/>
              <a:gd name="connsiteY29" fmla="*/ 4163492 h 6858001"/>
              <a:gd name="connsiteX30" fmla="*/ 4759956 w 4990911"/>
              <a:gd name="connsiteY30" fmla="*/ 4293793 h 6858001"/>
              <a:gd name="connsiteX31" fmla="*/ 4764662 w 4990911"/>
              <a:gd name="connsiteY31" fmla="*/ 4421352 h 6858001"/>
              <a:gd name="connsiteX32" fmla="*/ 4777942 w 4990911"/>
              <a:gd name="connsiteY32" fmla="*/ 4670298 h 6858001"/>
              <a:gd name="connsiteX33" fmla="*/ 4792061 w 4990911"/>
              <a:gd name="connsiteY33" fmla="*/ 4908956 h 6858001"/>
              <a:gd name="connsiteX34" fmla="*/ 4806853 w 4990911"/>
              <a:gd name="connsiteY34" fmla="*/ 5138013 h 6858001"/>
              <a:gd name="connsiteX35" fmla="*/ 4823158 w 4990911"/>
              <a:gd name="connsiteY35" fmla="*/ 5354726 h 6858001"/>
              <a:gd name="connsiteX36" fmla="*/ 4840135 w 4990911"/>
              <a:gd name="connsiteY36" fmla="*/ 5561838 h 6858001"/>
              <a:gd name="connsiteX37" fmla="*/ 4858456 w 4990911"/>
              <a:gd name="connsiteY37" fmla="*/ 5753862 h 6858001"/>
              <a:gd name="connsiteX38" fmla="*/ 4876442 w 4990911"/>
              <a:gd name="connsiteY38" fmla="*/ 5934227 h 6858001"/>
              <a:gd name="connsiteX39" fmla="*/ 4894427 w 4990911"/>
              <a:gd name="connsiteY39" fmla="*/ 6100191 h 6858001"/>
              <a:gd name="connsiteX40" fmla="*/ 4911404 w 4990911"/>
              <a:gd name="connsiteY40" fmla="*/ 6252438 h 6858001"/>
              <a:gd name="connsiteX41" fmla="*/ 4927541 w 4990911"/>
              <a:gd name="connsiteY41" fmla="*/ 6387541 h 6858001"/>
              <a:gd name="connsiteX42" fmla="*/ 4942837 w 4990911"/>
              <a:gd name="connsiteY42" fmla="*/ 6509613 h 6858001"/>
              <a:gd name="connsiteX43" fmla="*/ 4955612 w 4990911"/>
              <a:gd name="connsiteY43" fmla="*/ 6612483 h 6858001"/>
              <a:gd name="connsiteX44" fmla="*/ 4967714 w 4990911"/>
              <a:gd name="connsiteY44" fmla="*/ 6698894 h 6858001"/>
              <a:gd name="connsiteX45" fmla="*/ 4985028 w 4990911"/>
              <a:gd name="connsiteY45" fmla="*/ 6817538 h 6858001"/>
              <a:gd name="connsiteX46" fmla="*/ 4990911 w 4990911"/>
              <a:gd name="connsiteY46" fmla="*/ 6858000 h 6858001"/>
              <a:gd name="connsiteX47" fmla="*/ 4085557 w 4990911"/>
              <a:gd name="connsiteY47" fmla="*/ 6858000 h 6858001"/>
              <a:gd name="connsiteX48" fmla="*/ 4085557 w 4990911"/>
              <a:gd name="connsiteY48" fmla="*/ 6858001 h 6858001"/>
              <a:gd name="connsiteX49" fmla="*/ 0 w 4990911"/>
              <a:gd name="connsiteY49" fmla="*/ 6858001 h 6858001"/>
              <a:gd name="connsiteX50" fmla="*/ 0 w 4990911"/>
              <a:gd name="connsiteY50" fmla="*/ 1 h 6858001"/>
              <a:gd name="connsiteX51" fmla="*/ 3646196 w 4990911"/>
              <a:gd name="connsiteY51" fmla="*/ 1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4990911" h="6858001">
                <a:moveTo>
                  <a:pt x="3646196" y="0"/>
                </a:moveTo>
                <a:lnTo>
                  <a:pt x="4989734" y="0"/>
                </a:lnTo>
                <a:lnTo>
                  <a:pt x="4964689" y="155677"/>
                </a:lnTo>
                <a:lnTo>
                  <a:pt x="4940820" y="310668"/>
                </a:lnTo>
                <a:lnTo>
                  <a:pt x="4917456" y="466344"/>
                </a:lnTo>
                <a:lnTo>
                  <a:pt x="4897453" y="622707"/>
                </a:lnTo>
                <a:lnTo>
                  <a:pt x="4877282" y="778383"/>
                </a:lnTo>
                <a:lnTo>
                  <a:pt x="4858456" y="934746"/>
                </a:lnTo>
                <a:lnTo>
                  <a:pt x="4842320" y="1089051"/>
                </a:lnTo>
                <a:lnTo>
                  <a:pt x="4827024" y="1245413"/>
                </a:lnTo>
                <a:lnTo>
                  <a:pt x="4813072" y="1401090"/>
                </a:lnTo>
                <a:lnTo>
                  <a:pt x="4800970" y="1554023"/>
                </a:lnTo>
                <a:lnTo>
                  <a:pt x="4788867" y="1709014"/>
                </a:lnTo>
                <a:lnTo>
                  <a:pt x="4778782" y="1861947"/>
                </a:lnTo>
                <a:lnTo>
                  <a:pt x="4770882" y="2014881"/>
                </a:lnTo>
                <a:lnTo>
                  <a:pt x="4762645" y="2167128"/>
                </a:lnTo>
                <a:lnTo>
                  <a:pt x="4755754" y="2318004"/>
                </a:lnTo>
                <a:lnTo>
                  <a:pt x="4750879" y="2467509"/>
                </a:lnTo>
                <a:lnTo>
                  <a:pt x="4746677" y="2617013"/>
                </a:lnTo>
                <a:lnTo>
                  <a:pt x="4742643" y="2765146"/>
                </a:lnTo>
                <a:lnTo>
                  <a:pt x="4740794" y="2911221"/>
                </a:lnTo>
                <a:lnTo>
                  <a:pt x="4738777" y="3057297"/>
                </a:lnTo>
                <a:lnTo>
                  <a:pt x="4737768" y="3201315"/>
                </a:lnTo>
                <a:lnTo>
                  <a:pt x="4738777" y="3343961"/>
                </a:lnTo>
                <a:lnTo>
                  <a:pt x="4738777" y="3485236"/>
                </a:lnTo>
                <a:lnTo>
                  <a:pt x="4740794" y="3625139"/>
                </a:lnTo>
                <a:lnTo>
                  <a:pt x="4743819" y="3762299"/>
                </a:lnTo>
                <a:lnTo>
                  <a:pt x="4746677" y="3898087"/>
                </a:lnTo>
                <a:lnTo>
                  <a:pt x="4749871" y="4031133"/>
                </a:lnTo>
                <a:lnTo>
                  <a:pt x="4754745" y="4163492"/>
                </a:lnTo>
                <a:lnTo>
                  <a:pt x="4759956" y="4293793"/>
                </a:lnTo>
                <a:lnTo>
                  <a:pt x="4764662" y="4421352"/>
                </a:lnTo>
                <a:lnTo>
                  <a:pt x="4777942" y="4670298"/>
                </a:lnTo>
                <a:lnTo>
                  <a:pt x="4792061" y="4908956"/>
                </a:lnTo>
                <a:lnTo>
                  <a:pt x="4806853" y="5138013"/>
                </a:lnTo>
                <a:lnTo>
                  <a:pt x="4823158" y="5354726"/>
                </a:lnTo>
                <a:lnTo>
                  <a:pt x="4840135" y="5561838"/>
                </a:lnTo>
                <a:lnTo>
                  <a:pt x="4858456" y="5753862"/>
                </a:lnTo>
                <a:lnTo>
                  <a:pt x="4876442" y="5934227"/>
                </a:lnTo>
                <a:lnTo>
                  <a:pt x="4894427" y="6100191"/>
                </a:lnTo>
                <a:lnTo>
                  <a:pt x="4911404" y="6252438"/>
                </a:lnTo>
                <a:lnTo>
                  <a:pt x="4927541" y="6387541"/>
                </a:lnTo>
                <a:lnTo>
                  <a:pt x="4942837" y="6509613"/>
                </a:lnTo>
                <a:lnTo>
                  <a:pt x="4955612" y="6612483"/>
                </a:lnTo>
                <a:lnTo>
                  <a:pt x="4967714" y="6698894"/>
                </a:lnTo>
                <a:lnTo>
                  <a:pt x="4985028" y="6817538"/>
                </a:lnTo>
                <a:lnTo>
                  <a:pt x="4990911" y="6858000"/>
                </a:lnTo>
                <a:lnTo>
                  <a:pt x="4085557" y="6858000"/>
                </a:lnTo>
                <a:lnTo>
                  <a:pt x="4085557" y="6858001"/>
                </a:lnTo>
                <a:lnTo>
                  <a:pt x="0" y="6858001"/>
                </a:lnTo>
                <a:lnTo>
                  <a:pt x="0" y="1"/>
                </a:lnTo>
                <a:lnTo>
                  <a:pt x="3646196" y="1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 hidden="1">
            <a:extLst>
              <a:ext uri="{FF2B5EF4-FFF2-40B4-BE49-F238E27FC236}">
                <a16:creationId xmlns:a16="http://schemas.microsoft.com/office/drawing/2014/main" id="{0BA768A8-4FED-4ED8-9E46-6BE72188EC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ChangeAspec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8359" y="0"/>
            <a:ext cx="51435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03081" y="1143000"/>
            <a:ext cx="4439628" cy="4470821"/>
          </a:xfrm>
        </p:spPr>
        <p:txBody>
          <a:bodyPr vert="horz" lIns="91440" tIns="45720" rIns="91440" bIns="45720">
            <a:normAutofit/>
          </a:bodyPr>
          <a:lstStyle/>
          <a:p>
            <a:pPr>
              <a:lnSpc>
                <a:spcPct val="90000"/>
              </a:lnSpc>
            </a:pPr>
            <a:r>
              <a:rPr lang="en-GB" sz="1700" dirty="0"/>
              <a:t>Mr Brady  - Assistant Principal / Director of Sixth Form</a:t>
            </a:r>
          </a:p>
          <a:p>
            <a:pPr>
              <a:lnSpc>
                <a:spcPct val="90000"/>
              </a:lnSpc>
            </a:pPr>
            <a:r>
              <a:rPr lang="en-GB" sz="1700" dirty="0"/>
              <a:t>Dr Sate – Head of Year 12</a:t>
            </a:r>
          </a:p>
          <a:p>
            <a:pPr>
              <a:lnSpc>
                <a:spcPct val="90000"/>
              </a:lnSpc>
            </a:pPr>
            <a:r>
              <a:rPr lang="en-GB" sz="1700" dirty="0"/>
              <a:t>Miss Widolf – Head Of Year 13</a:t>
            </a:r>
          </a:p>
          <a:p>
            <a:pPr>
              <a:lnSpc>
                <a:spcPct val="90000"/>
              </a:lnSpc>
            </a:pPr>
            <a:r>
              <a:rPr lang="en-GB" sz="1700" dirty="0"/>
              <a:t>Mrs Grainger -  Sixth Form &amp; Careers Admin</a:t>
            </a:r>
          </a:p>
          <a:p>
            <a:pPr>
              <a:lnSpc>
                <a:spcPct val="90000"/>
              </a:lnSpc>
            </a:pPr>
            <a:r>
              <a:rPr lang="en-GB" sz="1700" dirty="0"/>
              <a:t>Team of experienced tutors</a:t>
            </a:r>
          </a:p>
          <a:p>
            <a:pPr>
              <a:lnSpc>
                <a:spcPct val="90000"/>
              </a:lnSpc>
            </a:pPr>
            <a:endParaRPr lang="en-GB" sz="1700" dirty="0"/>
          </a:p>
          <a:p>
            <a:pPr>
              <a:lnSpc>
                <a:spcPct val="90000"/>
              </a:lnSpc>
            </a:pPr>
            <a:r>
              <a:rPr lang="en-GB" sz="1700" dirty="0"/>
              <a:t>Mr Gunning – Whole School Careers Lead</a:t>
            </a:r>
          </a:p>
          <a:p>
            <a:pPr>
              <a:lnSpc>
                <a:spcPct val="90000"/>
              </a:lnSpc>
            </a:pPr>
            <a:r>
              <a:rPr lang="en-GB" sz="1700" dirty="0"/>
              <a:t>Mrs Hart – Whole School Academic Mentor</a:t>
            </a:r>
          </a:p>
          <a:p>
            <a:pPr>
              <a:lnSpc>
                <a:spcPct val="90000"/>
              </a:lnSpc>
            </a:pPr>
            <a:r>
              <a:rPr lang="en-GB" sz="1700" dirty="0"/>
              <a:t>Miss Dean – Whole School Behaviour/Pastoral Mentor</a:t>
            </a:r>
          </a:p>
          <a:p>
            <a:pPr>
              <a:lnSpc>
                <a:spcPct val="90000"/>
              </a:lnSpc>
            </a:pPr>
            <a:endParaRPr lang="en-GB" sz="1700" dirty="0"/>
          </a:p>
        </p:txBody>
      </p:sp>
      <p:sp>
        <p:nvSpPr>
          <p:cNvPr id="6" name="Title 1"/>
          <p:cNvSpPr>
            <a:spLocks noGrp="1"/>
          </p:cNvSpPr>
          <p:nvPr>
            <p:ph type="title" idx="4294967295"/>
          </p:nvPr>
        </p:nvSpPr>
        <p:spPr>
          <a:xfrm>
            <a:off x="179512" y="2406650"/>
            <a:ext cx="3024063" cy="1022350"/>
          </a:xfrm>
        </p:spPr>
        <p:txBody>
          <a:bodyPr>
            <a:normAutofit fontScale="90000"/>
          </a:bodyPr>
          <a:lstStyle/>
          <a:p>
            <a:pPr algn="r"/>
            <a:r>
              <a:rPr lang="en-GB" b="1" dirty="0">
                <a:solidFill>
                  <a:srgbClr val="FFFFFF"/>
                </a:solidFill>
              </a:rPr>
              <a:t>The Sixth Form Team</a:t>
            </a:r>
          </a:p>
        </p:txBody>
      </p:sp>
      <p:sp>
        <p:nvSpPr>
          <p:cNvPr id="7" name="Content Placeholder 2"/>
          <p:cNvSpPr>
            <a:spLocks noGrp="1"/>
          </p:cNvSpPr>
          <p:nvPr>
            <p:ph idx="4294967295"/>
          </p:nvPr>
        </p:nvSpPr>
        <p:spPr>
          <a:xfrm>
            <a:off x="3903663" y="1143000"/>
            <a:ext cx="4438650" cy="4470400"/>
          </a:xfrm>
        </p:spPr>
        <p:txBody>
          <a:bodyPr vert="horz" lIns="91440" tIns="45720" rIns="91440" bIns="45720">
            <a:normAutofit/>
          </a:bodyPr>
          <a:lstStyle/>
          <a:p>
            <a:pPr>
              <a:lnSpc>
                <a:spcPct val="90000"/>
              </a:lnSpc>
            </a:pPr>
            <a:r>
              <a:rPr lang="en-GB" sz="1700" dirty="0"/>
              <a:t>Mr Brady  - Assistant Principal / Director of Sixth Form</a:t>
            </a:r>
          </a:p>
          <a:p>
            <a:pPr>
              <a:lnSpc>
                <a:spcPct val="90000"/>
              </a:lnSpc>
            </a:pPr>
            <a:r>
              <a:rPr lang="en-GB" sz="1700" dirty="0"/>
              <a:t>Dr Sate – Head of Year 12</a:t>
            </a:r>
          </a:p>
          <a:p>
            <a:pPr>
              <a:lnSpc>
                <a:spcPct val="90000"/>
              </a:lnSpc>
            </a:pPr>
            <a:r>
              <a:rPr lang="en-GB" sz="1700" dirty="0"/>
              <a:t>Miss Widolf – Head Of Year 13</a:t>
            </a:r>
          </a:p>
          <a:p>
            <a:pPr>
              <a:lnSpc>
                <a:spcPct val="90000"/>
              </a:lnSpc>
            </a:pPr>
            <a:r>
              <a:rPr lang="en-GB" sz="1700" dirty="0"/>
              <a:t>Mrs Grainger -  Sixth Form &amp; Careers Admin</a:t>
            </a:r>
          </a:p>
          <a:p>
            <a:pPr>
              <a:lnSpc>
                <a:spcPct val="90000"/>
              </a:lnSpc>
            </a:pPr>
            <a:r>
              <a:rPr lang="en-GB" sz="1700" dirty="0"/>
              <a:t>Team of experienced tutors</a:t>
            </a:r>
          </a:p>
          <a:p>
            <a:pPr>
              <a:lnSpc>
                <a:spcPct val="90000"/>
              </a:lnSpc>
            </a:pPr>
            <a:endParaRPr lang="en-GB" sz="1700" dirty="0"/>
          </a:p>
          <a:p>
            <a:pPr>
              <a:lnSpc>
                <a:spcPct val="90000"/>
              </a:lnSpc>
            </a:pPr>
            <a:r>
              <a:rPr lang="en-GB" sz="1700" dirty="0"/>
              <a:t>Mr Gunning – Whole School Careers Lead</a:t>
            </a:r>
          </a:p>
          <a:p>
            <a:pPr>
              <a:lnSpc>
                <a:spcPct val="90000"/>
              </a:lnSpc>
            </a:pPr>
            <a:r>
              <a:rPr lang="en-GB" sz="1700" dirty="0"/>
              <a:t>Mrs Hart – Whole School Academic Mentor</a:t>
            </a:r>
          </a:p>
          <a:p>
            <a:pPr>
              <a:lnSpc>
                <a:spcPct val="90000"/>
              </a:lnSpc>
            </a:pPr>
            <a:r>
              <a:rPr lang="en-GB" sz="1700" dirty="0"/>
              <a:t>Miss Dean – Whole School Behaviour/Pastoral Mentor</a:t>
            </a:r>
          </a:p>
          <a:p>
            <a:pPr>
              <a:lnSpc>
                <a:spcPct val="90000"/>
              </a:lnSpc>
            </a:pPr>
            <a:endParaRPr lang="en-GB" sz="1700" dirty="0"/>
          </a:p>
        </p:txBody>
      </p:sp>
    </p:spTree>
    <p:extLst>
      <p:ext uri="{BB962C8B-B14F-4D97-AF65-F5344CB8AC3E}">
        <p14:creationId xmlns:p14="http://schemas.microsoft.com/office/powerpoint/2010/main" val="87556090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 advTm="50925"/>
    </mc:Choice>
    <mc:Fallback xmlns="">
      <p:transition spd="slow" advTm="50925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Curriculum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7700" y="1467486"/>
            <a:ext cx="6711654" cy="4195481"/>
          </a:xfrm>
        </p:spPr>
        <p:txBody>
          <a:bodyPr>
            <a:normAutofit fontScale="85000" lnSpcReduction="20000"/>
          </a:bodyPr>
          <a:lstStyle/>
          <a:p>
            <a:r>
              <a:rPr lang="en-GB" dirty="0">
                <a:solidFill>
                  <a:schemeClr val="bg1"/>
                </a:solidFill>
              </a:rPr>
              <a:t>Step up from GCSE</a:t>
            </a:r>
          </a:p>
          <a:p>
            <a:r>
              <a:rPr lang="en-GB" dirty="0">
                <a:solidFill>
                  <a:schemeClr val="bg1"/>
                </a:solidFill>
              </a:rPr>
              <a:t>All academic options (no T-Levels)</a:t>
            </a:r>
          </a:p>
          <a:p>
            <a:r>
              <a:rPr lang="en-GB" dirty="0">
                <a:solidFill>
                  <a:schemeClr val="bg1"/>
                </a:solidFill>
              </a:rPr>
              <a:t>Most students take 3 A-levels, EPQ or Core Maths</a:t>
            </a:r>
          </a:p>
          <a:p>
            <a:pPr lvl="1"/>
            <a:r>
              <a:rPr lang="en-GB" dirty="0">
                <a:solidFill>
                  <a:schemeClr val="bg1"/>
                </a:solidFill>
              </a:rPr>
              <a:t>Core Maths cannot be taken by A-level Maths students</a:t>
            </a:r>
          </a:p>
          <a:p>
            <a:pPr lvl="1"/>
            <a:r>
              <a:rPr lang="en-GB" dirty="0">
                <a:solidFill>
                  <a:schemeClr val="bg1"/>
                </a:solidFill>
              </a:rPr>
              <a:t>More information on EPQ  later</a:t>
            </a:r>
          </a:p>
          <a:p>
            <a:pPr lvl="1"/>
            <a:r>
              <a:rPr lang="en-GB" dirty="0">
                <a:solidFill>
                  <a:schemeClr val="bg1"/>
                </a:solidFill>
              </a:rPr>
              <a:t>More information on Core Maths in Maths talk by Mrs Monk</a:t>
            </a:r>
          </a:p>
          <a:p>
            <a:r>
              <a:rPr lang="en-GB" dirty="0">
                <a:solidFill>
                  <a:schemeClr val="bg1"/>
                </a:solidFill>
              </a:rPr>
              <a:t>A small number take 4 A-levels</a:t>
            </a:r>
          </a:p>
          <a:p>
            <a:pPr lvl="1"/>
            <a:r>
              <a:rPr lang="en-GB" dirty="0">
                <a:solidFill>
                  <a:schemeClr val="bg1"/>
                </a:solidFill>
              </a:rPr>
              <a:t>Further Maths</a:t>
            </a:r>
          </a:p>
          <a:p>
            <a:pPr lvl="1"/>
            <a:r>
              <a:rPr lang="en-GB" dirty="0">
                <a:solidFill>
                  <a:schemeClr val="bg1"/>
                </a:solidFill>
              </a:rPr>
              <a:t>Only for most able and motivated</a:t>
            </a:r>
          </a:p>
          <a:p>
            <a:pPr lvl="1"/>
            <a:r>
              <a:rPr lang="en-GB" dirty="0">
                <a:solidFill>
                  <a:schemeClr val="bg1"/>
                </a:solidFill>
              </a:rPr>
              <a:t>For those who benefit from a 4</a:t>
            </a:r>
            <a:r>
              <a:rPr lang="en-GB" baseline="30000" dirty="0">
                <a:solidFill>
                  <a:schemeClr val="bg1"/>
                </a:solidFill>
              </a:rPr>
              <a:t>th</a:t>
            </a:r>
            <a:endParaRPr lang="en-GB" dirty="0">
              <a:solidFill>
                <a:schemeClr val="bg1"/>
              </a:solidFill>
            </a:endParaRPr>
          </a:p>
          <a:p>
            <a:pPr marL="342900" indent="-342900"/>
            <a:r>
              <a:rPr lang="en-GB" dirty="0">
                <a:solidFill>
                  <a:schemeClr val="bg1"/>
                </a:solidFill>
              </a:rPr>
              <a:t>General R.E.</a:t>
            </a:r>
          </a:p>
          <a:p>
            <a:pPr marL="342900" indent="-342900"/>
            <a:r>
              <a:rPr lang="en-GB" dirty="0">
                <a:solidFill>
                  <a:schemeClr val="bg1"/>
                </a:solidFill>
              </a:rPr>
              <a:t>PSHE</a:t>
            </a:r>
          </a:p>
          <a:p>
            <a:pPr marL="342900" indent="-342900"/>
            <a:r>
              <a:rPr lang="en-GB" dirty="0">
                <a:solidFill>
                  <a:schemeClr val="bg1"/>
                </a:solidFill>
              </a:rPr>
              <a:t>Supervised study</a:t>
            </a:r>
          </a:p>
          <a:p>
            <a:endParaRPr lang="en-GB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3041"/>
    </mc:Choice>
    <mc:Fallback xmlns="">
      <p:transition spd="slow" advTm="173041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59764A-F271-D2F7-61BD-3C1C17A9B4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anchor="b">
            <a:norm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Homework and independent study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906E2E-3179-74F6-4275-8B03307AA569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 vert="horz" lIns="91440" tIns="45720" rIns="91440" bIns="45720" anchor="t">
            <a:normAutofit/>
          </a:bodyPr>
          <a:lstStyle/>
          <a:p>
            <a:r>
              <a:rPr lang="en-GB" dirty="0" err="1"/>
              <a:t>Classcharts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E9FAE06-6382-3516-EA55-6B1043BE860C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 vert="horz" lIns="91440" tIns="45720" rIns="91440" bIns="45720" anchor="t">
            <a:normAutofit/>
          </a:bodyPr>
          <a:lstStyle/>
          <a:p>
            <a:pPr marL="0" indent="0">
              <a:buNone/>
            </a:pPr>
            <a:r>
              <a:rPr lang="en-GB" dirty="0"/>
              <a:t>Microsoft Teams</a:t>
            </a:r>
          </a:p>
        </p:txBody>
      </p:sp>
      <p:pic>
        <p:nvPicPr>
          <p:cNvPr id="5" name="Picture 4" descr="543279e6-2935-476d-abde-5e23d3d3705a@GBRP265">
            <a:extLst>
              <a:ext uri="{FF2B5EF4-FFF2-40B4-BE49-F238E27FC236}">
                <a16:creationId xmlns:a16="http://schemas.microsoft.com/office/drawing/2014/main" id="{7085F781-5C7C-5119-F1E5-34F98DE095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7006" y="1884449"/>
            <a:ext cx="3583400" cy="3704791"/>
          </a:xfrm>
          <a:prstGeom prst="rect">
            <a:avLst/>
          </a:prstGeom>
        </p:spPr>
      </p:pic>
      <p:pic>
        <p:nvPicPr>
          <p:cNvPr id="6" name="Picture 5" descr="A logo for microsoft teams&#10;&#10;Description automatically generated">
            <a:extLst>
              <a:ext uri="{FF2B5EF4-FFF2-40B4-BE49-F238E27FC236}">
                <a16:creationId xmlns:a16="http://schemas.microsoft.com/office/drawing/2014/main" id="{694262D3-5215-D492-48F3-7631DB6D276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74620" y="1853249"/>
            <a:ext cx="4152667" cy="157575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1B2D87C-951B-44B3-81E0-A5A3821F78C0}"/>
              </a:ext>
            </a:extLst>
          </p:cNvPr>
          <p:cNvSpPr txBox="1"/>
          <p:nvPr/>
        </p:nvSpPr>
        <p:spPr>
          <a:xfrm>
            <a:off x="4304352" y="3631845"/>
            <a:ext cx="424847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More than just lessons and homework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Commitment to course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Interest outside of the curriculum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Commitment to complete extensive independent study</a:t>
            </a:r>
          </a:p>
        </p:txBody>
      </p:sp>
    </p:spTree>
    <p:extLst>
      <p:ext uri="{BB962C8B-B14F-4D97-AF65-F5344CB8AC3E}">
        <p14:creationId xmlns:p14="http://schemas.microsoft.com/office/powerpoint/2010/main" val="37570505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4173EF-42EC-4840-A635-B3D3A41574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Choosing your options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DC2476-7587-4A07-AECE-0687611475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6573" y="1331259"/>
            <a:ext cx="6711654" cy="4195481"/>
          </a:xfrm>
        </p:spPr>
        <p:txBody>
          <a:bodyPr>
            <a:normAutofit fontScale="92500" lnSpcReduction="10000"/>
          </a:bodyPr>
          <a:lstStyle/>
          <a:p>
            <a:r>
              <a:rPr lang="en-GB" dirty="0">
                <a:solidFill>
                  <a:schemeClr val="bg1"/>
                </a:solidFill>
              </a:rPr>
              <a:t>Play to your own strengths and interests</a:t>
            </a:r>
          </a:p>
          <a:p>
            <a:pPr lvl="1"/>
            <a:r>
              <a:rPr lang="en-GB" dirty="0">
                <a:solidFill>
                  <a:schemeClr val="bg1"/>
                </a:solidFill>
              </a:rPr>
              <a:t>Use your attainment data</a:t>
            </a:r>
          </a:p>
          <a:p>
            <a:pPr lvl="1"/>
            <a:r>
              <a:rPr lang="en-GB" dirty="0">
                <a:solidFill>
                  <a:schemeClr val="bg1"/>
                </a:solidFill>
              </a:rPr>
              <a:t>Not your friend’s</a:t>
            </a:r>
          </a:p>
          <a:p>
            <a:r>
              <a:rPr lang="en-GB" dirty="0">
                <a:solidFill>
                  <a:schemeClr val="bg1"/>
                </a:solidFill>
              </a:rPr>
              <a:t>Think about your future aspirations</a:t>
            </a:r>
          </a:p>
          <a:p>
            <a:pPr lvl="1"/>
            <a:r>
              <a:rPr lang="en-GB" dirty="0">
                <a:solidFill>
                  <a:schemeClr val="bg1"/>
                </a:solidFill>
              </a:rPr>
              <a:t>Unifrog</a:t>
            </a:r>
          </a:p>
          <a:p>
            <a:pPr lvl="1"/>
            <a:r>
              <a:rPr lang="en-GB" dirty="0">
                <a:solidFill>
                  <a:schemeClr val="bg1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https://www.informedchoices.ac.uk/</a:t>
            </a:r>
            <a:endParaRPr lang="en-GB" dirty="0">
              <a:solidFill>
                <a:schemeClr val="bg1"/>
              </a:solidFill>
            </a:endParaRPr>
          </a:p>
          <a:p>
            <a:pPr lvl="1"/>
            <a:r>
              <a:rPr lang="en-GB" dirty="0">
                <a:solidFill>
                  <a:schemeClr val="bg1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https://www.thecompleteuniversityguide.co.uk/student-advice/what-to-study/choosing-a-levels</a:t>
            </a:r>
            <a:endParaRPr lang="en-GB" dirty="0">
              <a:solidFill>
                <a:schemeClr val="bg1"/>
              </a:solidFill>
            </a:endParaRPr>
          </a:p>
          <a:p>
            <a:pPr lvl="1"/>
            <a:r>
              <a:rPr lang="en-GB" dirty="0">
                <a:solidFill>
                  <a:schemeClr val="bg1"/>
                </a:solidFill>
              </a:rPr>
              <a:t>“facilitating subjects”</a:t>
            </a:r>
          </a:p>
          <a:p>
            <a:r>
              <a:rPr lang="en-GB" dirty="0">
                <a:solidFill>
                  <a:schemeClr val="bg1"/>
                </a:solidFill>
              </a:rPr>
              <a:t>Speak to your teachers and others who can advise</a:t>
            </a:r>
          </a:p>
          <a:p>
            <a:r>
              <a:rPr lang="en-GB" dirty="0">
                <a:solidFill>
                  <a:schemeClr val="bg1"/>
                </a:solidFill>
              </a:rPr>
              <a:t>Go to subject areas today that you are less sure about or you know less about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2067428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752BE9-FAD9-4DFA-81FC-39D33FFEBD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3974" y="332656"/>
            <a:ext cx="7055380" cy="1400530"/>
          </a:xfrm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Oxbridge, Medics &amp; US applications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0F910B-180B-4F2E-98FA-CE8C90BAA82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5837" y="1757416"/>
            <a:ext cx="6711654" cy="4195481"/>
          </a:xfrm>
        </p:spPr>
        <p:txBody>
          <a:bodyPr>
            <a:normAutofit fontScale="85000" lnSpcReduction="20000"/>
          </a:bodyPr>
          <a:lstStyle/>
          <a:p>
            <a:r>
              <a:rPr lang="en-GB" dirty="0">
                <a:solidFill>
                  <a:schemeClr val="bg1"/>
                </a:solidFill>
              </a:rPr>
              <a:t>Oxbridge</a:t>
            </a:r>
          </a:p>
          <a:p>
            <a:pPr lvl="1"/>
            <a:r>
              <a:rPr lang="en-GB" dirty="0">
                <a:solidFill>
                  <a:schemeClr val="bg1"/>
                </a:solidFill>
              </a:rPr>
              <a:t>Meet once a week</a:t>
            </a:r>
          </a:p>
          <a:p>
            <a:pPr lvl="1"/>
            <a:r>
              <a:rPr lang="en-GB" dirty="0">
                <a:solidFill>
                  <a:schemeClr val="bg1"/>
                </a:solidFill>
              </a:rPr>
              <a:t>Mock interview practice</a:t>
            </a:r>
          </a:p>
          <a:p>
            <a:pPr lvl="1"/>
            <a:r>
              <a:rPr lang="en-GB" dirty="0">
                <a:solidFill>
                  <a:schemeClr val="bg1"/>
                </a:solidFill>
              </a:rPr>
              <a:t>External support and social mobility programmes</a:t>
            </a:r>
          </a:p>
          <a:p>
            <a:r>
              <a:rPr lang="en-GB" dirty="0">
                <a:solidFill>
                  <a:schemeClr val="bg1"/>
                </a:solidFill>
              </a:rPr>
              <a:t>Medics</a:t>
            </a:r>
          </a:p>
          <a:p>
            <a:pPr lvl="1"/>
            <a:r>
              <a:rPr lang="en-GB" dirty="0">
                <a:solidFill>
                  <a:schemeClr val="bg1"/>
                </a:solidFill>
              </a:rPr>
              <a:t>Weekly sessions with Doctors and Medical lecturers from UoM, Imperial, Cambridge and Alder Hey</a:t>
            </a:r>
          </a:p>
          <a:p>
            <a:pPr lvl="1"/>
            <a:r>
              <a:rPr lang="en-GB" dirty="0">
                <a:solidFill>
                  <a:schemeClr val="bg1"/>
                </a:solidFill>
              </a:rPr>
              <a:t>Extensive programme</a:t>
            </a:r>
          </a:p>
          <a:p>
            <a:pPr lvl="1"/>
            <a:r>
              <a:rPr lang="en-GB" dirty="0">
                <a:solidFill>
                  <a:schemeClr val="bg1"/>
                </a:solidFill>
              </a:rPr>
              <a:t>Student led society as well as staffed sessions</a:t>
            </a:r>
          </a:p>
          <a:p>
            <a:pPr lvl="1"/>
            <a:r>
              <a:rPr lang="en-GB" dirty="0">
                <a:solidFill>
                  <a:schemeClr val="bg1"/>
                </a:solidFill>
              </a:rPr>
              <a:t>Medical ethics competition (Oxford)</a:t>
            </a:r>
          </a:p>
          <a:p>
            <a:r>
              <a:rPr lang="en-GB" dirty="0">
                <a:solidFill>
                  <a:schemeClr val="bg1"/>
                </a:solidFill>
              </a:rPr>
              <a:t>US – Common App	</a:t>
            </a:r>
          </a:p>
          <a:p>
            <a:pPr lvl="1"/>
            <a:r>
              <a:rPr lang="en-GB">
                <a:solidFill>
                  <a:schemeClr val="bg1"/>
                </a:solidFill>
              </a:rPr>
              <a:t>3 </a:t>
            </a:r>
            <a:r>
              <a:rPr lang="en-GB" dirty="0">
                <a:solidFill>
                  <a:schemeClr val="bg1"/>
                </a:solidFill>
              </a:rPr>
              <a:t>applying to US this year</a:t>
            </a:r>
          </a:p>
          <a:p>
            <a:r>
              <a:rPr lang="en-GB" dirty="0">
                <a:solidFill>
                  <a:schemeClr val="bg1"/>
                </a:solidFill>
              </a:rPr>
              <a:t>Destinations</a:t>
            </a:r>
          </a:p>
          <a:p>
            <a:pPr lvl="1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2339994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81C8FD-5DF0-C247-A7A4-3876683253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Student Leadership Team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4D6E549-7F05-4881-B65E-B18EBD69D8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0309" y="1484784"/>
            <a:ext cx="6711654" cy="4195481"/>
          </a:xfr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pPr marL="342900" indent="-342900"/>
            <a:r>
              <a:rPr lang="en-GB" dirty="0">
                <a:solidFill>
                  <a:schemeClr val="bg1"/>
                </a:solidFill>
              </a:rPr>
              <a:t>Team of 28 this year led by Head Boy and 5 Deputies</a:t>
            </a:r>
            <a:endParaRPr lang="en-US" dirty="0">
              <a:solidFill>
                <a:schemeClr val="bg1"/>
              </a:solidFill>
            </a:endParaRPr>
          </a:p>
          <a:p>
            <a:pPr marL="342900" indent="-342900"/>
            <a:r>
              <a:rPr lang="en-GB" dirty="0">
                <a:solidFill>
                  <a:schemeClr val="bg1"/>
                </a:solidFill>
              </a:rPr>
              <a:t>Appointed via application and interview process in April/May</a:t>
            </a:r>
          </a:p>
          <a:p>
            <a:pPr marL="342900" indent="-342900"/>
            <a:r>
              <a:rPr lang="en-GB" dirty="0">
                <a:solidFill>
                  <a:schemeClr val="bg1"/>
                </a:solidFill>
              </a:rPr>
              <a:t>Lead on key initiatives</a:t>
            </a:r>
          </a:p>
          <a:p>
            <a:pPr marL="742950" lvl="1" indent="-285750"/>
            <a:r>
              <a:rPr lang="en-GB" dirty="0">
                <a:solidFill>
                  <a:schemeClr val="bg1"/>
                </a:solidFill>
              </a:rPr>
              <a:t>Societies, house assemblies</a:t>
            </a:r>
          </a:p>
          <a:p>
            <a:pPr marL="742950" lvl="1" indent="-285750"/>
            <a:r>
              <a:rPr lang="en-GB" dirty="0">
                <a:solidFill>
                  <a:schemeClr val="bg1"/>
                </a:solidFill>
              </a:rPr>
              <a:t>Charity fundraising</a:t>
            </a:r>
          </a:p>
          <a:p>
            <a:pPr marL="742950" lvl="1" indent="-285750"/>
            <a:r>
              <a:rPr lang="en-GB" dirty="0">
                <a:solidFill>
                  <a:schemeClr val="bg1"/>
                </a:solidFill>
              </a:rPr>
              <a:t>Spirituality</a:t>
            </a:r>
          </a:p>
          <a:p>
            <a:pPr marL="742950" lvl="1" indent="-285750"/>
            <a:r>
              <a:rPr lang="en-GB" dirty="0">
                <a:solidFill>
                  <a:schemeClr val="bg1"/>
                </a:solidFill>
              </a:rPr>
              <a:t>Environment</a:t>
            </a:r>
          </a:p>
          <a:p>
            <a:pPr marL="742950" lvl="1" indent="-285750"/>
            <a:r>
              <a:rPr lang="en-GB" dirty="0">
                <a:solidFill>
                  <a:schemeClr val="bg1"/>
                </a:solidFill>
              </a:rPr>
              <a:t>Diversity and equality</a:t>
            </a:r>
          </a:p>
          <a:p>
            <a:pPr marL="742950" lvl="1" indent="-285750"/>
            <a:r>
              <a:rPr lang="en-GB" dirty="0">
                <a:solidFill>
                  <a:schemeClr val="bg1"/>
                </a:solidFill>
              </a:rPr>
              <a:t>Careers</a:t>
            </a:r>
          </a:p>
          <a:p>
            <a:pPr marL="742950" lvl="1" indent="-285750"/>
            <a:r>
              <a:rPr lang="en-GB" dirty="0">
                <a:solidFill>
                  <a:schemeClr val="bg1"/>
                </a:solidFill>
              </a:rPr>
              <a:t>Mentoring</a:t>
            </a:r>
          </a:p>
          <a:p>
            <a:pPr marL="742950" lvl="1" indent="-285750"/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2507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5362"/>
    </mc:Choice>
    <mc:Fallback xmlns="">
      <p:transition spd="slow" advTm="125362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8A5AD7-D885-154E-B10B-B8F8E15F61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Co-curriculum</a:t>
            </a:r>
            <a:br>
              <a:rPr lang="en-US" dirty="0">
                <a:solidFill>
                  <a:schemeClr val="bg1"/>
                </a:solidFill>
              </a:rPr>
            </a:b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B6B416-9C93-A348-9290-E1C836FA14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6573" y="1700808"/>
            <a:ext cx="6711654" cy="4195481"/>
          </a:xfrm>
        </p:spPr>
        <p:txBody>
          <a:bodyPr>
            <a:normAutofit/>
          </a:bodyPr>
          <a:lstStyle/>
          <a:p>
            <a:pPr lvl="1"/>
            <a:r>
              <a:rPr lang="en-US" dirty="0">
                <a:solidFill>
                  <a:schemeClr val="bg1"/>
                </a:solidFill>
              </a:rPr>
              <a:t>Sports</a:t>
            </a:r>
          </a:p>
          <a:p>
            <a:pPr lvl="1"/>
            <a:r>
              <a:rPr lang="en-US" dirty="0">
                <a:solidFill>
                  <a:schemeClr val="bg1"/>
                </a:solidFill>
              </a:rPr>
              <a:t>Oxbridge</a:t>
            </a:r>
          </a:p>
          <a:p>
            <a:pPr lvl="1"/>
            <a:r>
              <a:rPr lang="en-US" dirty="0">
                <a:solidFill>
                  <a:schemeClr val="bg1"/>
                </a:solidFill>
              </a:rPr>
              <a:t>Medics</a:t>
            </a:r>
          </a:p>
          <a:p>
            <a:pPr lvl="1"/>
            <a:r>
              <a:rPr lang="en-US" dirty="0">
                <a:solidFill>
                  <a:schemeClr val="bg1"/>
                </a:solidFill>
              </a:rPr>
              <a:t>MOOCS</a:t>
            </a:r>
          </a:p>
          <a:p>
            <a:pPr lvl="1"/>
            <a:r>
              <a:rPr lang="en-US" dirty="0">
                <a:solidFill>
                  <a:schemeClr val="bg1"/>
                </a:solidFill>
              </a:rPr>
              <a:t>Mock Trial</a:t>
            </a:r>
          </a:p>
          <a:p>
            <a:pPr lvl="1"/>
            <a:r>
              <a:rPr lang="en-US" dirty="0">
                <a:solidFill>
                  <a:schemeClr val="bg1"/>
                </a:solidFill>
              </a:rPr>
              <a:t>Model United Nations</a:t>
            </a:r>
          </a:p>
          <a:p>
            <a:pPr lvl="1"/>
            <a:r>
              <a:rPr lang="en-US" dirty="0">
                <a:solidFill>
                  <a:schemeClr val="bg1"/>
                </a:solidFill>
              </a:rPr>
              <a:t>Wider reading</a:t>
            </a:r>
          </a:p>
          <a:p>
            <a:pPr lvl="1"/>
            <a:r>
              <a:rPr lang="en-US" dirty="0">
                <a:solidFill>
                  <a:schemeClr val="bg1"/>
                </a:solidFill>
              </a:rPr>
              <a:t>Debating</a:t>
            </a:r>
          </a:p>
          <a:p>
            <a:pPr lvl="1"/>
            <a:r>
              <a:rPr lang="en-US" dirty="0">
                <a:solidFill>
                  <a:schemeClr val="bg1"/>
                </a:solidFill>
              </a:rPr>
              <a:t>Young Enterprise</a:t>
            </a:r>
          </a:p>
          <a:p>
            <a:pPr lvl="1"/>
            <a:r>
              <a:rPr lang="en-US" dirty="0">
                <a:solidFill>
                  <a:schemeClr val="bg1"/>
                </a:solidFill>
              </a:rPr>
              <a:t>Mentoring &amp; subject ambassadors</a:t>
            </a:r>
          </a:p>
        </p:txBody>
      </p:sp>
    </p:spTree>
    <p:extLst>
      <p:ext uri="{BB962C8B-B14F-4D97-AF65-F5344CB8AC3E}">
        <p14:creationId xmlns:p14="http://schemas.microsoft.com/office/powerpoint/2010/main" val="423234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2634"/>
    </mc:Choice>
    <mc:Fallback xmlns="">
      <p:transition spd="slow" advTm="382634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External Applicant</a:t>
            </a:r>
            <a:br>
              <a:rPr lang="en-GB" dirty="0">
                <a:solidFill>
                  <a:schemeClr val="bg1"/>
                </a:solidFill>
              </a:rPr>
            </a:b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13093" y="1412776"/>
            <a:ext cx="6711654" cy="4195481"/>
          </a:xfrm>
        </p:spPr>
        <p:txBody>
          <a:bodyPr>
            <a:normAutofit fontScale="92500" lnSpcReduction="10000"/>
          </a:bodyPr>
          <a:lstStyle/>
          <a:p>
            <a:r>
              <a:rPr lang="en-GB" sz="3200" dirty="0">
                <a:solidFill>
                  <a:schemeClr val="bg1"/>
                </a:solidFill>
              </a:rPr>
              <a:t>School environment</a:t>
            </a:r>
          </a:p>
          <a:p>
            <a:r>
              <a:rPr lang="en-GB" sz="3200" dirty="0">
                <a:solidFill>
                  <a:schemeClr val="bg1"/>
                </a:solidFill>
              </a:rPr>
              <a:t>Teaching excellence</a:t>
            </a:r>
          </a:p>
          <a:p>
            <a:r>
              <a:rPr lang="en-GB" sz="3200" dirty="0">
                <a:solidFill>
                  <a:schemeClr val="bg1"/>
                </a:solidFill>
              </a:rPr>
              <a:t>Spiritual life</a:t>
            </a:r>
          </a:p>
          <a:p>
            <a:pPr lvl="1"/>
            <a:r>
              <a:rPr lang="en-GB" sz="3000" dirty="0">
                <a:solidFill>
                  <a:schemeClr val="bg1"/>
                </a:solidFill>
              </a:rPr>
              <a:t>Sierra Leonne</a:t>
            </a:r>
          </a:p>
          <a:p>
            <a:pPr lvl="1"/>
            <a:r>
              <a:rPr lang="en-GB" sz="3200" dirty="0">
                <a:solidFill>
                  <a:schemeClr val="bg1"/>
                </a:solidFill>
              </a:rPr>
              <a:t>Edmund Rice and advocacy</a:t>
            </a:r>
          </a:p>
          <a:p>
            <a:pPr lvl="1"/>
            <a:r>
              <a:rPr lang="en-GB" sz="3000" dirty="0">
                <a:solidFill>
                  <a:schemeClr val="bg1"/>
                </a:solidFill>
              </a:rPr>
              <a:t>Thursday Thought &amp; Liturgy</a:t>
            </a:r>
          </a:p>
          <a:p>
            <a:r>
              <a:rPr lang="en-GB" sz="3200" dirty="0">
                <a:solidFill>
                  <a:schemeClr val="bg1"/>
                </a:solidFill>
              </a:rPr>
              <a:t>Personal development</a:t>
            </a:r>
          </a:p>
          <a:p>
            <a:pPr lvl="1"/>
            <a:r>
              <a:rPr lang="en-GB" sz="3000" dirty="0">
                <a:solidFill>
                  <a:schemeClr val="bg1"/>
                </a:solidFill>
              </a:rPr>
              <a:t>societies</a:t>
            </a:r>
          </a:p>
        </p:txBody>
      </p:sp>
    </p:spTree>
    <p:extLst>
      <p:ext uri="{BB962C8B-B14F-4D97-AF65-F5344CB8AC3E}">
        <p14:creationId xmlns:p14="http://schemas.microsoft.com/office/powerpoint/2010/main" val="2134110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6691"/>
    </mc:Choice>
    <mc:Fallback xmlns="">
      <p:transition spd="slow" advTm="96691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2C55DE-2465-3D12-E17B-01BA68B848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EPQ</a:t>
            </a:r>
            <a:br>
              <a:rPr lang="en-GB" dirty="0">
                <a:solidFill>
                  <a:schemeClr val="bg1"/>
                </a:solidFill>
              </a:rPr>
            </a:br>
            <a:br>
              <a:rPr lang="en-GB" dirty="0">
                <a:solidFill>
                  <a:schemeClr val="bg1"/>
                </a:solidFill>
              </a:rPr>
            </a:b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28A29C-923A-13D2-F210-A692D1AB6BD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97255" y="1556792"/>
            <a:ext cx="7416708" cy="4195763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742950" lvl="1" indent="-285750">
              <a:buClr>
                <a:srgbClr val="8AD0D6"/>
              </a:buClr>
            </a:pPr>
            <a:r>
              <a:rPr lang="en-GB" dirty="0">
                <a:solidFill>
                  <a:schemeClr val="bg1"/>
                </a:solidFill>
              </a:rPr>
              <a:t>Independent, academic, research-based project</a:t>
            </a:r>
          </a:p>
          <a:p>
            <a:pPr marL="742950" lvl="1" indent="-285750">
              <a:buClr>
                <a:srgbClr val="8AD0D6"/>
              </a:buClr>
            </a:pPr>
            <a:r>
              <a:rPr lang="en-GB" dirty="0">
                <a:solidFill>
                  <a:schemeClr val="bg1"/>
                </a:solidFill>
              </a:rPr>
              <a:t>Requires approximately 120 hours of work</a:t>
            </a:r>
          </a:p>
          <a:p>
            <a:pPr marL="742950" lvl="1" indent="-285750">
              <a:buClr>
                <a:srgbClr val="8AD0D6"/>
              </a:buClr>
            </a:pPr>
            <a:r>
              <a:rPr lang="en-GB" dirty="0">
                <a:solidFill>
                  <a:schemeClr val="bg1"/>
                </a:solidFill>
              </a:rPr>
              <a:t>3 timetabled lessons for support and taught skills with a supervisor</a:t>
            </a:r>
          </a:p>
          <a:p>
            <a:pPr marL="742950" lvl="1" indent="-285750">
              <a:buClr>
                <a:srgbClr val="8AD0D6"/>
              </a:buClr>
            </a:pPr>
            <a:r>
              <a:rPr lang="en-GB" dirty="0">
                <a:solidFill>
                  <a:schemeClr val="bg1"/>
                </a:solidFill>
              </a:rPr>
              <a:t>Completed over the course of Year 12 and submitted before the summer</a:t>
            </a:r>
          </a:p>
          <a:p>
            <a:pPr marL="742950" lvl="1" indent="-285750">
              <a:buClr>
                <a:srgbClr val="8AD0D6"/>
              </a:buClr>
            </a:pPr>
            <a:r>
              <a:rPr lang="en-GB" dirty="0">
                <a:solidFill>
                  <a:schemeClr val="bg1"/>
                </a:solidFill>
              </a:rPr>
              <a:t>Benefits</a:t>
            </a:r>
          </a:p>
          <a:p>
            <a:pPr marL="1143008" lvl="2" indent="-285750">
              <a:buClr>
                <a:srgbClr val="8AD0D6"/>
              </a:buClr>
            </a:pPr>
            <a:r>
              <a:rPr lang="en-GB" dirty="0">
                <a:solidFill>
                  <a:schemeClr val="bg1"/>
                </a:solidFill>
              </a:rPr>
              <a:t>Develop undergraduate skills in research, analysis, evaluation, referencing</a:t>
            </a:r>
          </a:p>
          <a:p>
            <a:pPr marL="1143008" lvl="2" indent="-285750">
              <a:buClr>
                <a:srgbClr val="8AD0D6"/>
              </a:buClr>
            </a:pPr>
            <a:r>
              <a:rPr lang="en-GB" dirty="0">
                <a:solidFill>
                  <a:schemeClr val="bg1"/>
                </a:solidFill>
              </a:rPr>
              <a:t>Reduced offer from university</a:t>
            </a:r>
          </a:p>
          <a:p>
            <a:pPr marL="1143008" lvl="2" indent="-285750">
              <a:buClr>
                <a:srgbClr val="8AD0D6"/>
              </a:buClr>
            </a:pPr>
            <a:r>
              <a:rPr lang="en-GB" dirty="0">
                <a:solidFill>
                  <a:schemeClr val="bg1"/>
                </a:solidFill>
              </a:rPr>
              <a:t>Evidences wider reading and provides substance for personal statement</a:t>
            </a:r>
          </a:p>
          <a:p>
            <a:pPr marL="742950" lvl="1" indent="-285750">
              <a:buClr>
                <a:srgbClr val="8AD0D6"/>
              </a:buClr>
            </a:pPr>
            <a:r>
              <a:rPr lang="en-GB" dirty="0">
                <a:solidFill>
                  <a:schemeClr val="bg1"/>
                </a:solidFill>
              </a:rPr>
              <a:t>Requires an excellent work ethic and commitment to independent study</a:t>
            </a:r>
          </a:p>
        </p:txBody>
      </p:sp>
    </p:spTree>
    <p:extLst>
      <p:ext uri="{BB962C8B-B14F-4D97-AF65-F5344CB8AC3E}">
        <p14:creationId xmlns:p14="http://schemas.microsoft.com/office/powerpoint/2010/main" val="280594277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EBDBC2-67C0-4BDD-8CB7-EF3FC0F8F7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2584" y="305895"/>
            <a:ext cx="7055380" cy="1400530"/>
          </a:xfrm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Applying for Saint Ambrose Sixth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CEE51C-62B9-451A-AE3F-02889AAF5F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1071" y="1700808"/>
            <a:ext cx="6711654" cy="4195481"/>
          </a:xfrm>
        </p:spPr>
        <p:txBody>
          <a:bodyPr vert="horz" lIns="91440" tIns="45720" rIns="91440" bIns="45720" anchor="t">
            <a:normAutofit fontScale="85000" lnSpcReduction="10000"/>
          </a:bodyPr>
          <a:lstStyle/>
          <a:p>
            <a:pPr fontAlgn="base"/>
            <a:r>
              <a:rPr lang="en-GB" dirty="0">
                <a:solidFill>
                  <a:schemeClr val="bg1"/>
                </a:solidFill>
              </a:rPr>
              <a:t>Applications open tomorrow and close 13</a:t>
            </a:r>
            <a:r>
              <a:rPr lang="en-GB" baseline="30000" dirty="0">
                <a:solidFill>
                  <a:schemeClr val="bg1"/>
                </a:solidFill>
              </a:rPr>
              <a:t>th</a:t>
            </a:r>
            <a:r>
              <a:rPr lang="en-GB" dirty="0">
                <a:solidFill>
                  <a:schemeClr val="bg1"/>
                </a:solidFill>
              </a:rPr>
              <a:t> February </a:t>
            </a:r>
          </a:p>
          <a:p>
            <a:pPr fontAlgn="base"/>
            <a:r>
              <a:rPr lang="en-GB" dirty="0">
                <a:solidFill>
                  <a:schemeClr val="bg1"/>
                </a:solidFill>
              </a:rPr>
              <a:t>Application information and form on the school website: </a:t>
            </a:r>
            <a:r>
              <a:rPr lang="en-GB" dirty="0">
                <a:hlinkClick r:id="rId2"/>
              </a:rPr>
              <a:t>Saint Ambrose College - Sixth form Admissions</a:t>
            </a:r>
            <a:r>
              <a:rPr lang="en-GB" dirty="0"/>
              <a:t> </a:t>
            </a:r>
          </a:p>
          <a:p>
            <a:pPr fontAlgn="base"/>
            <a:r>
              <a:rPr lang="en-GB" dirty="0">
                <a:solidFill>
                  <a:schemeClr val="bg1"/>
                </a:solidFill>
              </a:rPr>
              <a:t>Internal applicants</a:t>
            </a:r>
          </a:p>
          <a:p>
            <a:pPr lvl="1" fontAlgn="base"/>
            <a:r>
              <a:rPr lang="en-GB" dirty="0">
                <a:solidFill>
                  <a:schemeClr val="bg1"/>
                </a:solidFill>
              </a:rPr>
              <a:t>Year 11 options assembly and taster day (15</a:t>
            </a:r>
            <a:r>
              <a:rPr lang="en-GB" baseline="30000" dirty="0">
                <a:solidFill>
                  <a:schemeClr val="bg1"/>
                </a:solidFill>
              </a:rPr>
              <a:t>th</a:t>
            </a:r>
            <a:r>
              <a:rPr lang="en-GB" dirty="0">
                <a:solidFill>
                  <a:schemeClr val="bg1"/>
                </a:solidFill>
              </a:rPr>
              <a:t> Jan) </a:t>
            </a:r>
          </a:p>
          <a:p>
            <a:pPr lvl="1" fontAlgn="base"/>
            <a:r>
              <a:rPr lang="en-GB" dirty="0">
                <a:solidFill>
                  <a:schemeClr val="bg1"/>
                </a:solidFill>
              </a:rPr>
              <a:t>interviews (29</a:t>
            </a:r>
            <a:r>
              <a:rPr lang="en-GB" baseline="30000" dirty="0">
                <a:solidFill>
                  <a:schemeClr val="bg1"/>
                </a:solidFill>
              </a:rPr>
              <a:t>th</a:t>
            </a:r>
            <a:r>
              <a:rPr lang="en-GB" dirty="0">
                <a:solidFill>
                  <a:schemeClr val="bg1"/>
                </a:solidFill>
              </a:rPr>
              <a:t> and 30</a:t>
            </a:r>
            <a:r>
              <a:rPr lang="en-GB" baseline="30000" dirty="0">
                <a:solidFill>
                  <a:schemeClr val="bg1"/>
                </a:solidFill>
              </a:rPr>
              <a:t>th</a:t>
            </a:r>
            <a:r>
              <a:rPr lang="en-GB" dirty="0">
                <a:solidFill>
                  <a:schemeClr val="bg1"/>
                </a:solidFill>
              </a:rPr>
              <a:t> Jan) </a:t>
            </a:r>
          </a:p>
          <a:p>
            <a:pPr fontAlgn="base"/>
            <a:r>
              <a:rPr lang="en-GB" dirty="0">
                <a:solidFill>
                  <a:schemeClr val="bg1"/>
                </a:solidFill>
              </a:rPr>
              <a:t>External applicants</a:t>
            </a:r>
          </a:p>
          <a:p>
            <a:pPr lvl="1" fontAlgn="base"/>
            <a:r>
              <a:rPr lang="en-GB" dirty="0">
                <a:solidFill>
                  <a:schemeClr val="bg1"/>
                </a:solidFill>
              </a:rPr>
              <a:t>Interview evenings with a member of the School Leadership Team will be undertaken once the Admissions Office has received applications. </a:t>
            </a:r>
          </a:p>
          <a:p>
            <a:pPr fontAlgn="base"/>
            <a:r>
              <a:rPr lang="en-GB" dirty="0">
                <a:solidFill>
                  <a:schemeClr val="bg1"/>
                </a:solidFill>
              </a:rPr>
              <a:t>Entry requirements are 60 A8 points subject to our admissions policy, with further details on subject specific requirements on the website and in your booklet </a:t>
            </a:r>
          </a:p>
          <a:p>
            <a:pPr lvl="1"/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645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8455"/>
    </mc:Choice>
    <mc:Fallback xmlns="">
      <p:transition spd="slow" advTm="68455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BB9643-BB57-4907-A0C5-1E5AC41BE6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This evening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92FEF1-CB7A-4AEA-84A2-E406286801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3807" y="1331259"/>
            <a:ext cx="6711654" cy="4195481"/>
          </a:xfrm>
        </p:spPr>
        <p:txBody>
          <a:bodyPr>
            <a:normAutofit lnSpcReduction="10000"/>
          </a:bodyPr>
          <a:lstStyle/>
          <a:p>
            <a:pPr fontAlgn="base"/>
            <a:r>
              <a:rPr lang="en-GB" dirty="0">
                <a:solidFill>
                  <a:schemeClr val="bg1"/>
                </a:solidFill>
              </a:rPr>
              <a:t>End of the speeches </a:t>
            </a:r>
          </a:p>
          <a:p>
            <a:pPr fontAlgn="base"/>
            <a:r>
              <a:rPr lang="en-GB" dirty="0">
                <a:solidFill>
                  <a:schemeClr val="bg1"/>
                </a:solidFill>
              </a:rPr>
              <a:t>5 sessions of subject talks </a:t>
            </a:r>
          </a:p>
          <a:p>
            <a:pPr fontAlgn="base"/>
            <a:r>
              <a:rPr lang="en-GB" dirty="0">
                <a:solidFill>
                  <a:schemeClr val="bg1"/>
                </a:solidFill>
              </a:rPr>
              <a:t>15 min sessions </a:t>
            </a:r>
          </a:p>
          <a:p>
            <a:pPr fontAlgn="base"/>
            <a:r>
              <a:rPr lang="en-GB" dirty="0" err="1">
                <a:solidFill>
                  <a:schemeClr val="bg1"/>
                </a:solidFill>
              </a:rPr>
              <a:t>Tannoy</a:t>
            </a:r>
            <a:r>
              <a:rPr lang="en-GB" dirty="0">
                <a:solidFill>
                  <a:schemeClr val="bg1"/>
                </a:solidFill>
              </a:rPr>
              <a:t> will sound at the end of each one. </a:t>
            </a:r>
          </a:p>
          <a:p>
            <a:pPr fontAlgn="base"/>
            <a:r>
              <a:rPr lang="en-GB" dirty="0">
                <a:solidFill>
                  <a:schemeClr val="bg1"/>
                </a:solidFill>
              </a:rPr>
              <a:t>Student leadership team here to direct you if you are unsure where to go </a:t>
            </a:r>
          </a:p>
          <a:p>
            <a:pPr fontAlgn="base"/>
            <a:r>
              <a:rPr lang="en-GB" dirty="0">
                <a:solidFill>
                  <a:schemeClr val="bg1"/>
                </a:solidFill>
              </a:rPr>
              <a:t>To avoid congestion in between sessions:</a:t>
            </a:r>
          </a:p>
          <a:p>
            <a:pPr lvl="1" fontAlgn="base"/>
            <a:r>
              <a:rPr lang="en-GB" dirty="0">
                <a:solidFill>
                  <a:schemeClr val="bg1"/>
                </a:solidFill>
              </a:rPr>
              <a:t>Please travel clockwise  </a:t>
            </a:r>
          </a:p>
          <a:p>
            <a:pPr lvl="1" fontAlgn="base"/>
            <a:r>
              <a:rPr lang="en-GB" dirty="0">
                <a:solidFill>
                  <a:schemeClr val="bg1"/>
                </a:solidFill>
              </a:rPr>
              <a:t>Please follow the signs on the stairs (up/down) where applicable</a:t>
            </a:r>
          </a:p>
          <a:p>
            <a:pPr fontAlgn="base"/>
            <a:r>
              <a:rPr lang="en-GB" dirty="0">
                <a:solidFill>
                  <a:schemeClr val="bg1"/>
                </a:solidFill>
              </a:rPr>
              <a:t>Thank you very much for coming</a:t>
            </a:r>
          </a:p>
          <a:p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59055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F9C9D"/>
      </a:accent5>
      <a:accent6>
        <a:srgbClr val="9E5E9B"/>
      </a:accent6>
      <a:hlink>
        <a:srgbClr val="58C1BA"/>
      </a:hlink>
      <a:folHlink>
        <a:srgbClr val="9DD0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6078</TotalTime>
  <Words>810</Words>
  <Application>Microsoft Office PowerPoint</Application>
  <PresentationFormat>On-screen Show (4:3)</PresentationFormat>
  <Paragraphs>138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Century Gothic</vt:lpstr>
      <vt:lpstr>Wingdings 3</vt:lpstr>
      <vt:lpstr>Ion</vt:lpstr>
      <vt:lpstr>Sixth Form Open Evening</vt:lpstr>
      <vt:lpstr>Mr Dermot Rainey   Principal </vt:lpstr>
      <vt:lpstr>PowerPoint Presentation</vt:lpstr>
      <vt:lpstr>PowerPoint Presentation</vt:lpstr>
      <vt:lpstr>Mr Stephen Brady  Assistant Principal/ Director of Sixth Form</vt:lpstr>
      <vt:lpstr>The Sixth Form Team</vt:lpstr>
      <vt:lpstr>Curriculum</vt:lpstr>
      <vt:lpstr>Homework and independent study</vt:lpstr>
      <vt:lpstr>Choosing your options</vt:lpstr>
      <vt:lpstr>Oxbridge, Medics &amp; US applications</vt:lpstr>
      <vt:lpstr>Student Leadership Team</vt:lpstr>
      <vt:lpstr>Co-curriculum </vt:lpstr>
      <vt:lpstr>External Applicant </vt:lpstr>
      <vt:lpstr>EPQ  </vt:lpstr>
      <vt:lpstr>Applying for Saint Ambrose Sixth</vt:lpstr>
      <vt:lpstr>This evening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6th Form Assembly</dc:title>
  <dc:creator>D Rainey</dc:creator>
  <cp:lastModifiedBy>Mrs S Hamnett (St Ambrose College)</cp:lastModifiedBy>
  <cp:revision>247</cp:revision>
  <cp:lastPrinted>2023-11-08T17:24:20Z</cp:lastPrinted>
  <dcterms:created xsi:type="dcterms:W3CDTF">2013-09-18T10:38:51Z</dcterms:created>
  <dcterms:modified xsi:type="dcterms:W3CDTF">2025-11-12T14:46:09Z</dcterms:modified>
</cp:coreProperties>
</file>