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144000" cy="6858000" type="screen4x3"/>
  <p:notesSz cx="6808788" cy="99409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4" d="100"/>
          <a:sy n="114" d="100"/>
        </p:scale>
        <p:origin x="156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 Coxon" userId="10033FFF9F061C73@LIVE.COM" providerId="AD" clId="Web-{FB4F3332-FE5B-4228-A6F1-1D355924BED9}"/>
    <pc:docChg chg="modSld">
      <pc:chgData name="Debora Coxon" userId="10033FFF9F061C73@LIVE.COM" providerId="AD" clId="Web-{FB4F3332-FE5B-4228-A6F1-1D355924BED9}" dt="2018-03-02T15:16:33.021" v="0"/>
      <pc:docMkLst>
        <pc:docMk/>
      </pc:docMkLst>
      <pc:sldChg chg="modSp">
        <pc:chgData name="Debora Coxon" userId="10033FFF9F061C73@LIVE.COM" providerId="AD" clId="Web-{FB4F3332-FE5B-4228-A6F1-1D355924BED9}" dt="2018-03-02T15:16:33.021" v="0"/>
        <pc:sldMkLst>
          <pc:docMk/>
          <pc:sldMk cId="630973993" sldId="256"/>
        </pc:sldMkLst>
        <pc:cxnChg chg="mod">
          <ac:chgData name="Debora Coxon" userId="10033FFF9F061C73@LIVE.COM" providerId="AD" clId="Web-{FB4F3332-FE5B-4228-A6F1-1D355924BED9}" dt="2018-03-02T15:16:33.021" v="0"/>
          <ac:cxnSpMkLst>
            <pc:docMk/>
            <pc:sldMk cId="630973993" sldId="256"/>
            <ac:cxnSpMk id="3" creationId="{00000000-0000-0000-0000-000000000000}"/>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4274181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523915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ADB56A-E8D4-4637-8C23-D2B265052A04}"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811831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ADB56A-E8D4-4637-8C23-D2B265052A04}"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96095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ADB56A-E8D4-4637-8C23-D2B265052A04}" type="datetimeFigureOut">
              <a:rPr lang="en-GB" smtClean="0"/>
              <a:t>23/05/2023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23332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ADB56A-E8D4-4637-8C23-D2B265052A04}" type="datetimeFigureOut">
              <a:rPr lang="en-GB" smtClean="0"/>
              <a:t>23/05/2023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513905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ADB56A-E8D4-4637-8C23-D2B265052A04}" type="datetimeFigureOut">
              <a:rPr lang="en-GB" smtClean="0"/>
              <a:t>23/05/2023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0999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9077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23/05/2023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41780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976277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23/05/2023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533508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DB56A-E8D4-4637-8C23-D2B265052A04}" type="datetimeFigureOut">
              <a:rPr lang="en-GB" smtClean="0"/>
              <a:t>23/05/2023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8DBEB2-74FB-485D-AE20-75DC54138FDF}" type="slidenum">
              <a:rPr lang="en-GB" smtClean="0"/>
              <a:t>‹#›</a:t>
            </a:fld>
            <a:endParaRPr lang="en-GB"/>
          </a:p>
        </p:txBody>
      </p:sp>
    </p:spTree>
    <p:extLst>
      <p:ext uri="{BB962C8B-B14F-4D97-AF65-F5344CB8AC3E}">
        <p14:creationId xmlns:p14="http://schemas.microsoft.com/office/powerpoint/2010/main" val="1292535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0" y="-25316"/>
            <a:ext cx="3305175" cy="253916"/>
          </a:xfrm>
          <a:prstGeom prst="rect">
            <a:avLst/>
          </a:prstGeom>
          <a:noFill/>
        </p:spPr>
        <p:txBody>
          <a:bodyPr wrap="square" rtlCol="0">
            <a:spAutoFit/>
          </a:bodyPr>
          <a:lstStyle/>
          <a:p>
            <a:r>
              <a:rPr lang="en-GB" sz="1050" b="1" dirty="0"/>
              <a:t>Rising Asia Knowledge Organiser</a:t>
            </a:r>
          </a:p>
        </p:txBody>
      </p:sp>
      <p:sp>
        <p:nvSpPr>
          <p:cNvPr id="6" name="Rectangle 5"/>
          <p:cNvSpPr/>
          <p:nvPr/>
        </p:nvSpPr>
        <p:spPr>
          <a:xfrm>
            <a:off x="88900" y="228601"/>
            <a:ext cx="4855241" cy="271593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1: W</a:t>
            </a:r>
            <a:r>
              <a:rPr lang="en-GB" sz="9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hat do we know about Asia and China and where people live?</a:t>
            </a:r>
            <a:endParaRPr lang="en-GB" sz="900" dirty="0">
              <a:solidFill>
                <a:schemeClr val="tx1"/>
              </a:solidFill>
            </a:endParaRPr>
          </a:p>
          <a:p>
            <a:r>
              <a:rPr lang="en-GB" sz="900" dirty="0">
                <a:solidFill>
                  <a:schemeClr val="tx1"/>
                </a:solidFill>
              </a:rPr>
              <a:t>List the 5 largest countries in Asia and their capital cities. </a:t>
            </a:r>
          </a:p>
          <a:p>
            <a:r>
              <a:rPr lang="en-GB" sz="900" b="1" dirty="0">
                <a:solidFill>
                  <a:schemeClr val="tx1"/>
                </a:solidFill>
              </a:rPr>
              <a:t>China – Beijing, India – New Delhi, Kazakhstan – Astana, Saudi Arabia – Riyadh, Indonesia - Jakarta</a:t>
            </a:r>
            <a:endParaRPr lang="en-GB" sz="900" dirty="0">
              <a:solidFill>
                <a:schemeClr val="tx1"/>
              </a:solidFill>
            </a:endParaRPr>
          </a:p>
          <a:p>
            <a:r>
              <a:rPr lang="en-GB" sz="900" dirty="0">
                <a:solidFill>
                  <a:schemeClr val="tx1"/>
                </a:solidFill>
              </a:rPr>
              <a:t>List the 14 countries that border China. </a:t>
            </a:r>
          </a:p>
          <a:p>
            <a:r>
              <a:rPr lang="en-GB" sz="900" b="1" dirty="0">
                <a:solidFill>
                  <a:schemeClr val="tx1"/>
                </a:solidFill>
              </a:rPr>
              <a:t>Russia, Mongolia, North Korea, Kazakhstan, Kyrgyzstan, Tajikistan, Afghanistan, Pakistan, India, Nepal, Bhutan, Myanmar, Laos, Vietnam </a:t>
            </a:r>
          </a:p>
          <a:p>
            <a:endParaRPr lang="en-GB" sz="900" dirty="0">
              <a:solidFill>
                <a:schemeClr val="tx1"/>
              </a:solidFill>
            </a:endParaRPr>
          </a:p>
          <a:p>
            <a:r>
              <a:rPr lang="en-GB" sz="900" dirty="0">
                <a:solidFill>
                  <a:schemeClr val="tx1"/>
                </a:solidFill>
              </a:rPr>
              <a:t>Explain reasons why more people live on the East Coast of China</a:t>
            </a:r>
            <a:r>
              <a:rPr lang="en-GB" sz="900" b="1" dirty="0">
                <a:solidFill>
                  <a:schemeClr val="tx1"/>
                </a:solidFill>
              </a:rPr>
              <a:t>. (Physical and Human Causes)</a:t>
            </a:r>
          </a:p>
          <a:p>
            <a:r>
              <a:rPr lang="en-GB" sz="900" dirty="0">
                <a:solidFill>
                  <a:schemeClr val="tx1"/>
                </a:solidFill>
              </a:rPr>
              <a:t>2+ reasons (low land, fertile land, pleasant/ non-extreme climate, flat land, close to coast) &amp; explain </a:t>
            </a:r>
          </a:p>
          <a:p>
            <a:endParaRPr lang="en-GB" sz="900" dirty="0">
              <a:solidFill>
                <a:schemeClr val="tx1"/>
              </a:solidFill>
            </a:endParaRPr>
          </a:p>
          <a:p>
            <a:pPr>
              <a:defRPr/>
            </a:pPr>
            <a:r>
              <a:rPr lang="en-GB" sz="900" dirty="0">
                <a:solidFill>
                  <a:schemeClr val="tx1"/>
                </a:solidFill>
              </a:rPr>
              <a:t>Most people/ higher population densities are located in the East of China </a:t>
            </a:r>
            <a:r>
              <a:rPr lang="en-GB" sz="900" b="1" dirty="0">
                <a:solidFill>
                  <a:schemeClr val="tx1"/>
                </a:solidFill>
              </a:rPr>
              <a:t>(1)</a:t>
            </a:r>
            <a:r>
              <a:rPr lang="en-GB" sz="900" dirty="0">
                <a:solidFill>
                  <a:schemeClr val="tx1"/>
                </a:solidFill>
              </a:rPr>
              <a:t>, </a:t>
            </a:r>
            <a:r>
              <a:rPr lang="en-GB" sz="900" b="1" dirty="0">
                <a:solidFill>
                  <a:schemeClr val="tx1"/>
                </a:solidFill>
              </a:rPr>
              <a:t> because it is closer to the coast (1) </a:t>
            </a:r>
            <a:r>
              <a:rPr lang="en-GB" sz="900" dirty="0">
                <a:solidFill>
                  <a:schemeClr val="tx1"/>
                </a:solidFill>
              </a:rPr>
              <a:t>and therefore easier to trade with other parts of SE Asia and the rest of the world </a:t>
            </a:r>
            <a:r>
              <a:rPr lang="en-GB" sz="900" b="1" dirty="0">
                <a:solidFill>
                  <a:schemeClr val="tx1"/>
                </a:solidFill>
              </a:rPr>
              <a:t>(1). </a:t>
            </a:r>
          </a:p>
          <a:p>
            <a:pPr>
              <a:defRPr/>
            </a:pPr>
            <a:endParaRPr lang="en-GB" sz="900" b="1" dirty="0">
              <a:solidFill>
                <a:schemeClr val="tx1"/>
              </a:solidFill>
            </a:endParaRPr>
          </a:p>
          <a:p>
            <a:pPr>
              <a:defRPr/>
            </a:pPr>
            <a:endParaRPr lang="en-GB" sz="200" b="1" dirty="0">
              <a:solidFill>
                <a:schemeClr val="tx1"/>
              </a:solidFill>
            </a:endParaRPr>
          </a:p>
          <a:p>
            <a:pPr>
              <a:defRPr/>
            </a:pPr>
            <a:r>
              <a:rPr lang="en-GB" sz="900" dirty="0">
                <a:solidFill>
                  <a:schemeClr val="tx1"/>
                </a:solidFill>
              </a:rPr>
              <a:t>Most people/ higher population densities are located in the NE of China </a:t>
            </a:r>
            <a:r>
              <a:rPr lang="en-GB" sz="900" b="1" dirty="0">
                <a:solidFill>
                  <a:schemeClr val="tx1"/>
                </a:solidFill>
              </a:rPr>
              <a:t>(1)</a:t>
            </a:r>
            <a:r>
              <a:rPr lang="en-GB" sz="900" dirty="0">
                <a:solidFill>
                  <a:schemeClr val="tx1"/>
                </a:solidFill>
              </a:rPr>
              <a:t>, </a:t>
            </a:r>
            <a:r>
              <a:rPr lang="en-GB" sz="900" b="1" dirty="0">
                <a:solidFill>
                  <a:schemeClr val="tx1"/>
                </a:solidFill>
              </a:rPr>
              <a:t> because the land is flatter (1) </a:t>
            </a:r>
            <a:r>
              <a:rPr lang="en-GB" sz="900" dirty="0">
                <a:solidFill>
                  <a:schemeClr val="tx1"/>
                </a:solidFill>
              </a:rPr>
              <a:t>and therefore easier to build large cities and factories/ industry on </a:t>
            </a:r>
            <a:r>
              <a:rPr lang="en-GB" sz="900" b="1" dirty="0">
                <a:solidFill>
                  <a:schemeClr val="tx1"/>
                </a:solidFill>
              </a:rPr>
              <a:t>(1). </a:t>
            </a:r>
          </a:p>
          <a:p>
            <a:pPr>
              <a:defRPr/>
            </a:pPr>
            <a:endParaRPr lang="en-GB" sz="900" b="1" dirty="0">
              <a:solidFill>
                <a:schemeClr val="tx1"/>
              </a:solidFill>
            </a:endParaRPr>
          </a:p>
          <a:p>
            <a:pPr>
              <a:defRPr/>
            </a:pPr>
            <a:endParaRPr lang="en-GB" sz="200" b="1" dirty="0">
              <a:solidFill>
                <a:schemeClr val="tx1"/>
              </a:solidFill>
            </a:endParaRPr>
          </a:p>
          <a:p>
            <a:pPr>
              <a:defRPr/>
            </a:pPr>
            <a:r>
              <a:rPr lang="en-GB" sz="900" dirty="0">
                <a:solidFill>
                  <a:schemeClr val="tx1"/>
                </a:solidFill>
              </a:rPr>
              <a:t>Most people/ higher population densities are located on the East coast of China </a:t>
            </a:r>
            <a:r>
              <a:rPr lang="en-GB" sz="900" b="1" dirty="0">
                <a:solidFill>
                  <a:schemeClr val="tx1"/>
                </a:solidFill>
              </a:rPr>
              <a:t>(1)</a:t>
            </a:r>
            <a:r>
              <a:rPr lang="en-GB" sz="900" dirty="0">
                <a:solidFill>
                  <a:schemeClr val="tx1"/>
                </a:solidFill>
              </a:rPr>
              <a:t>, </a:t>
            </a:r>
            <a:r>
              <a:rPr lang="en-GB" sz="900" b="1" dirty="0">
                <a:solidFill>
                  <a:schemeClr val="tx1"/>
                </a:solidFill>
              </a:rPr>
              <a:t> because the climate is less extreme than in mountain areas (1) </a:t>
            </a:r>
            <a:r>
              <a:rPr lang="en-GB" sz="900" dirty="0">
                <a:solidFill>
                  <a:schemeClr val="tx1"/>
                </a:solidFill>
              </a:rPr>
              <a:t>and therefore easier to grow food for large populations </a:t>
            </a:r>
            <a:r>
              <a:rPr lang="en-GB" sz="900" b="1" dirty="0">
                <a:solidFill>
                  <a:schemeClr val="tx1"/>
                </a:solidFill>
              </a:rPr>
              <a:t>(1).</a:t>
            </a:r>
            <a:endParaRPr lang="en-GB" sz="900" dirty="0">
              <a:solidFill>
                <a:schemeClr val="tx1"/>
              </a:solidFill>
            </a:endParaRPr>
          </a:p>
        </p:txBody>
      </p:sp>
      <p:sp>
        <p:nvSpPr>
          <p:cNvPr id="13" name="Rectangle 12"/>
          <p:cNvSpPr/>
          <p:nvPr/>
        </p:nvSpPr>
        <p:spPr>
          <a:xfrm>
            <a:off x="4988778" y="101642"/>
            <a:ext cx="4066322" cy="436130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3: Why has China growth… (consider 4+ explained effects)</a:t>
            </a:r>
            <a:endParaRPr lang="en-GB" sz="900" i="1" dirty="0">
              <a:solidFill>
                <a:schemeClr val="tx1"/>
              </a:solidFill>
            </a:endParaRPr>
          </a:p>
          <a:p>
            <a:r>
              <a:rPr lang="en-GB" sz="800" b="1" dirty="0">
                <a:solidFill>
                  <a:schemeClr val="tx1"/>
                </a:solidFill>
              </a:rPr>
              <a:t>1 Raw Materials</a:t>
            </a:r>
          </a:p>
          <a:p>
            <a:r>
              <a:rPr lang="en-GB" sz="800" dirty="0">
                <a:solidFill>
                  <a:schemeClr val="tx1"/>
                </a:solidFill>
              </a:rPr>
              <a:t>China has a great wealth of natural resources having vast reserves of coal, oil and natural gas. There raw materials are therefore cheaper in China and  are being used to fuel the industrial development of the country. </a:t>
            </a:r>
          </a:p>
          <a:p>
            <a:r>
              <a:rPr lang="en-GB" sz="800" b="1" dirty="0">
                <a:solidFill>
                  <a:schemeClr val="tx1"/>
                </a:solidFill>
              </a:rPr>
              <a:t>2 Location</a:t>
            </a:r>
          </a:p>
          <a:p>
            <a:r>
              <a:rPr lang="en-GB" sz="800" dirty="0">
                <a:solidFill>
                  <a:schemeClr val="tx1"/>
                </a:solidFill>
              </a:rPr>
              <a:t>China’s geographical position in the world is also beneficial for its development as it has developing markets all around it </a:t>
            </a:r>
          </a:p>
          <a:p>
            <a:r>
              <a:rPr lang="en-GB" sz="800" b="1" dirty="0">
                <a:solidFill>
                  <a:schemeClr val="tx1"/>
                </a:solidFill>
              </a:rPr>
              <a:t>3 Workforce</a:t>
            </a:r>
          </a:p>
          <a:p>
            <a:r>
              <a:rPr lang="en-GB" sz="800" dirty="0">
                <a:solidFill>
                  <a:schemeClr val="tx1"/>
                </a:solidFill>
              </a:rPr>
              <a:t>There are a plentiful supply of workers in China with a steady stream of young people (often teenagers) moving from rural areas to urban areas in search of work due to the modernisation of agriculture (bigger tractors, combine harvesters and machines now do their job) . </a:t>
            </a:r>
          </a:p>
          <a:p>
            <a:r>
              <a:rPr lang="en-GB" sz="800" b="1" dirty="0">
                <a:solidFill>
                  <a:schemeClr val="tx1"/>
                </a:solidFill>
              </a:rPr>
              <a:t>4 Government Policy</a:t>
            </a:r>
            <a:endParaRPr lang="en-GB" sz="800" dirty="0">
              <a:solidFill>
                <a:schemeClr val="tx1"/>
              </a:solidFill>
            </a:endParaRPr>
          </a:p>
          <a:p>
            <a:r>
              <a:rPr lang="en-GB" sz="800" dirty="0">
                <a:solidFill>
                  <a:schemeClr val="tx1"/>
                </a:solidFill>
              </a:rPr>
              <a:t>There has been a change in government policies, in the past because China was more strongly communist outside companies – Trans National Companies (TNCs) were not allowed to invest in China until 1978. </a:t>
            </a:r>
          </a:p>
          <a:p>
            <a:r>
              <a:rPr lang="en-GB" sz="800" b="1" dirty="0">
                <a:solidFill>
                  <a:schemeClr val="tx1"/>
                </a:solidFill>
              </a:rPr>
              <a:t>5 Education</a:t>
            </a:r>
          </a:p>
          <a:p>
            <a:r>
              <a:rPr lang="en-GB" sz="800" dirty="0">
                <a:solidFill>
                  <a:schemeClr val="tx1"/>
                </a:solidFill>
              </a:rPr>
              <a:t>Literacy levels of risen dramatically in China over the past 20 years and now stand at 90%. </a:t>
            </a:r>
          </a:p>
          <a:p>
            <a:r>
              <a:rPr lang="en-GB" sz="800" b="1" dirty="0">
                <a:solidFill>
                  <a:schemeClr val="tx1"/>
                </a:solidFill>
              </a:rPr>
              <a:t>6 Private Enterprise</a:t>
            </a:r>
            <a:endParaRPr lang="en-GB" sz="800" dirty="0">
              <a:solidFill>
                <a:schemeClr val="tx1"/>
              </a:solidFill>
            </a:endParaRPr>
          </a:p>
          <a:p>
            <a:r>
              <a:rPr lang="en-GB" sz="800" dirty="0">
                <a:solidFill>
                  <a:schemeClr val="tx1"/>
                </a:solidFill>
              </a:rPr>
              <a:t>For many years all manufacturing in China was state owned and controlled (by the Chinese government). Nowadays 20% of manufacturing businesses are privately owned and this has encouraged more competition and a focus on making bigger profits. </a:t>
            </a:r>
          </a:p>
          <a:p>
            <a:r>
              <a:rPr lang="en-GB" sz="800" b="1" dirty="0">
                <a:solidFill>
                  <a:schemeClr val="tx1"/>
                </a:solidFill>
              </a:rPr>
              <a:t>7 Energy</a:t>
            </a:r>
          </a:p>
          <a:p>
            <a:r>
              <a:rPr lang="en-GB" sz="800" dirty="0">
                <a:solidFill>
                  <a:schemeClr val="tx1"/>
                </a:solidFill>
              </a:rPr>
              <a:t>Since the 1960s China has been developing its energy base by building HEP (hydroelectric power stations) by damming rivers, rapidly building coal power stations to supply China with the electricity needed for large scale manufacturing, and more recently investing in renewables such as wind and nuclear energy. </a:t>
            </a:r>
          </a:p>
          <a:p>
            <a:r>
              <a:rPr lang="en-GB" sz="800" b="1" dirty="0">
                <a:solidFill>
                  <a:schemeClr val="tx1"/>
                </a:solidFill>
              </a:rPr>
              <a:t>8 Infrastructure improvements</a:t>
            </a:r>
            <a:endParaRPr lang="en-GB" sz="800" dirty="0">
              <a:solidFill>
                <a:schemeClr val="tx1"/>
              </a:solidFill>
            </a:endParaRPr>
          </a:p>
          <a:p>
            <a:r>
              <a:rPr lang="en-GB" sz="800" dirty="0">
                <a:solidFill>
                  <a:schemeClr val="tx1"/>
                </a:solidFill>
              </a:rPr>
              <a:t>The government has built new roads and allowed the building of many new factories which have also fuelled the growth of the economy, it has over 97 000 km. Only the USA now comes close to China’s motorway network or infrastructure. </a:t>
            </a:r>
          </a:p>
          <a:p>
            <a:r>
              <a:rPr lang="en-GB" sz="800" b="1" dirty="0">
                <a:solidFill>
                  <a:schemeClr val="tx1"/>
                </a:solidFill>
              </a:rPr>
              <a:t>9 Globalisation</a:t>
            </a:r>
          </a:p>
          <a:p>
            <a:r>
              <a:rPr lang="en-GB" sz="800" dirty="0">
                <a:solidFill>
                  <a:schemeClr val="tx1"/>
                </a:solidFill>
              </a:rPr>
              <a:t>The shrinking of the world by the process of globalisation has enabled companies in High Income Countries (HICs) to have goods assembled in Low or Middle Income Countries (LICs &amp; MICs) at a fraction of the price of the manufacturing process in HIC</a:t>
            </a:r>
            <a:endParaRPr lang="en-GB" sz="900" dirty="0">
              <a:solidFill>
                <a:schemeClr val="tx1"/>
              </a:solidFill>
            </a:endParaRPr>
          </a:p>
        </p:txBody>
      </p:sp>
      <p:sp>
        <p:nvSpPr>
          <p:cNvPr id="15" name="Rectangle 14"/>
          <p:cNvSpPr/>
          <p:nvPr/>
        </p:nvSpPr>
        <p:spPr>
          <a:xfrm>
            <a:off x="120079" y="4787949"/>
            <a:ext cx="4824062" cy="194973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700" dirty="0">
                <a:solidFill>
                  <a:schemeClr val="tx1"/>
                </a:solidFill>
              </a:rPr>
              <a:t>Asia Key terms: What words or terms are important? (globalisation, economic growth, inequality, raw materials, primary/ secondary/ tertiary sectors…)</a:t>
            </a:r>
          </a:p>
          <a:p>
            <a:r>
              <a:rPr lang="en-GB" sz="700" dirty="0">
                <a:solidFill>
                  <a:schemeClr val="tx1"/>
                </a:solidFill>
              </a:rPr>
              <a:t>1.	Asia – World’s largest continent </a:t>
            </a:r>
          </a:p>
          <a:p>
            <a:r>
              <a:rPr lang="en-GB" sz="700" dirty="0">
                <a:solidFill>
                  <a:schemeClr val="tx1"/>
                </a:solidFill>
              </a:rPr>
              <a:t>2.	Himalayas – Largest mountain chain in the world forming a natural border between China and South Asian countries such as India. </a:t>
            </a:r>
          </a:p>
          <a:p>
            <a:r>
              <a:rPr lang="en-GB" sz="700" dirty="0">
                <a:solidFill>
                  <a:schemeClr val="tx1"/>
                </a:solidFill>
              </a:rPr>
              <a:t>3.	Gobi Desert – Large desert to the North West of China forming a natural boundary</a:t>
            </a:r>
          </a:p>
          <a:p>
            <a:r>
              <a:rPr lang="en-GB" sz="700" dirty="0">
                <a:solidFill>
                  <a:schemeClr val="tx1"/>
                </a:solidFill>
              </a:rPr>
              <a:t>4.	Yangtze River – The longest river in China running from West to East and used for trade, irrigating land for farming and dams to generate electricity</a:t>
            </a:r>
          </a:p>
          <a:p>
            <a:r>
              <a:rPr lang="en-GB" sz="700" dirty="0">
                <a:solidFill>
                  <a:schemeClr val="tx1"/>
                </a:solidFill>
              </a:rPr>
              <a:t>5.	Dense population – areas of many people living closer together</a:t>
            </a:r>
          </a:p>
          <a:p>
            <a:r>
              <a:rPr lang="en-GB" sz="700" dirty="0">
                <a:solidFill>
                  <a:schemeClr val="tx1"/>
                </a:solidFill>
              </a:rPr>
              <a:t>6.	Sparse population – areas of few people living close together</a:t>
            </a:r>
          </a:p>
          <a:p>
            <a:r>
              <a:rPr lang="en-GB" sz="700" dirty="0">
                <a:solidFill>
                  <a:schemeClr val="tx1"/>
                </a:solidFill>
              </a:rPr>
              <a:t>7.	Globalisation – The process of how the world is getting smaller through better communications, transport and a global culture</a:t>
            </a:r>
          </a:p>
          <a:p>
            <a:r>
              <a:rPr lang="en-GB" sz="700" dirty="0">
                <a:solidFill>
                  <a:schemeClr val="tx1"/>
                </a:solidFill>
              </a:rPr>
              <a:t>8.	FDI – Foreign Direct Investment. A country will look to attract investment to help it develop, such as China attracting FDI from electronic companies</a:t>
            </a:r>
          </a:p>
          <a:p>
            <a:r>
              <a:rPr lang="en-GB" sz="700" dirty="0">
                <a:solidFill>
                  <a:schemeClr val="tx1"/>
                </a:solidFill>
              </a:rPr>
              <a:t>9.	Emerging country – Rapidly rising HDI levels. China is the fastest growing emerging country in the world, as peoples’ incomes, health and education has improved.</a:t>
            </a:r>
          </a:p>
          <a:p>
            <a:r>
              <a:rPr lang="en-GB" sz="700" dirty="0">
                <a:solidFill>
                  <a:schemeClr val="tx1"/>
                </a:solidFill>
              </a:rPr>
              <a:t>10.	Air pollution – Poor air quality caused by factories and vehicles giving out GHGs (Greenhouse Gases). A massive problem for peoples’ health in MICs</a:t>
            </a:r>
          </a:p>
        </p:txBody>
      </p:sp>
      <p:sp>
        <p:nvSpPr>
          <p:cNvPr id="17" name="Rectangle 16"/>
          <p:cNvSpPr/>
          <p:nvPr/>
        </p:nvSpPr>
        <p:spPr>
          <a:xfrm>
            <a:off x="88900" y="2975928"/>
            <a:ext cx="4835139" cy="17806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2: Where people live in China and/ or Asia.? </a:t>
            </a:r>
          </a:p>
          <a:p>
            <a:r>
              <a:rPr lang="en-GB" sz="900" dirty="0">
                <a:solidFill>
                  <a:schemeClr val="tx1"/>
                </a:solidFill>
              </a:rPr>
              <a:t>Physical causes                                                        </a:t>
            </a:r>
          </a:p>
          <a:p>
            <a:r>
              <a:rPr lang="en-GB" sz="900" b="1" i="1" dirty="0">
                <a:solidFill>
                  <a:schemeClr val="tx1"/>
                </a:solidFill>
              </a:rPr>
              <a:t>Himalayas mountain range causing people in Nepal to be densely populated due to limited space.</a:t>
            </a:r>
          </a:p>
          <a:p>
            <a:r>
              <a:rPr lang="en-GB" sz="900" b="1" i="1" dirty="0">
                <a:solidFill>
                  <a:schemeClr val="tx1"/>
                </a:solidFill>
              </a:rPr>
              <a:t>Harsh climates in areas such as the Gobi desert, Northern China + Mongolia,   meaning very sparse populations.</a:t>
            </a:r>
          </a:p>
          <a:p>
            <a:r>
              <a:rPr lang="en-GB" sz="900" b="1" i="1" dirty="0">
                <a:solidFill>
                  <a:schemeClr val="tx1"/>
                </a:solidFill>
              </a:rPr>
              <a:t>Plentiful water supply in the Ganges river valley, means a dense population in the North of India</a:t>
            </a:r>
          </a:p>
          <a:p>
            <a:endParaRPr lang="en-GB" sz="675" i="1" dirty="0">
              <a:solidFill>
                <a:schemeClr val="tx1"/>
              </a:solidFill>
            </a:endParaRPr>
          </a:p>
          <a:p>
            <a:r>
              <a:rPr lang="en-GB" sz="900" dirty="0">
                <a:solidFill>
                  <a:schemeClr val="tx1"/>
                </a:solidFill>
              </a:rPr>
              <a:t> Human causes </a:t>
            </a:r>
          </a:p>
          <a:p>
            <a:r>
              <a:rPr lang="en-GB" sz="900" b="1" i="1" dirty="0">
                <a:solidFill>
                  <a:schemeClr val="tx1"/>
                </a:solidFill>
              </a:rPr>
              <a:t>Lots of job opportunities in developed cities, such as Beijing and Shanghai attract lots of people, causing dense populations in the East of China, where the West is left sparse due to lack of jobs.</a:t>
            </a:r>
          </a:p>
          <a:p>
            <a:r>
              <a:rPr lang="en-GB" sz="900" b="1" i="1" dirty="0">
                <a:solidFill>
                  <a:schemeClr val="tx1"/>
                </a:solidFill>
              </a:rPr>
              <a:t>Lots of trade opportunities on coastal cities, providing the possibility of economic growth, therefore causing people to move there and make the population density increase, such as Mumbai in India and Tokyo in Japan.</a:t>
            </a:r>
            <a:endParaRPr lang="en-GB" sz="900" dirty="0">
              <a:solidFill>
                <a:schemeClr val="tx1"/>
              </a:solidFill>
            </a:endParaRPr>
          </a:p>
        </p:txBody>
      </p:sp>
      <p:sp>
        <p:nvSpPr>
          <p:cNvPr id="14" name="Rectangle 13"/>
          <p:cNvSpPr/>
          <p:nvPr/>
        </p:nvSpPr>
        <p:spPr>
          <a:xfrm>
            <a:off x="4990856" y="4521666"/>
            <a:ext cx="4066322" cy="22346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4: What are effects of China’s growth… (consider 4+ explained effects)</a:t>
            </a:r>
          </a:p>
          <a:p>
            <a:r>
              <a:rPr lang="en-GB" sz="900" i="1" dirty="0">
                <a:solidFill>
                  <a:schemeClr val="tx1"/>
                </a:solidFill>
              </a:rPr>
              <a:t>(Social, Economic and Environmental)</a:t>
            </a:r>
            <a:endParaRPr lang="en-GB" sz="680" i="1" dirty="0">
              <a:solidFill>
                <a:schemeClr val="tx1"/>
              </a:solidFill>
            </a:endParaRPr>
          </a:p>
          <a:p>
            <a:r>
              <a:rPr lang="en-GB" sz="900" b="1" dirty="0">
                <a:solidFill>
                  <a:schemeClr val="tx1"/>
                </a:solidFill>
              </a:rPr>
              <a:t>Positive effects                </a:t>
            </a:r>
          </a:p>
          <a:p>
            <a:r>
              <a:rPr lang="en-GB" sz="900" b="1" dirty="0">
                <a:solidFill>
                  <a:schemeClr val="tx1"/>
                </a:solidFill>
              </a:rPr>
              <a:t>Economic: </a:t>
            </a:r>
            <a:r>
              <a:rPr lang="en-GB" sz="900" dirty="0">
                <a:solidFill>
                  <a:schemeClr val="tx1"/>
                </a:solidFill>
              </a:rPr>
              <a:t>An unprecedented growth in the Chinese economy over the last 25years. China is now the world’s second largest economy and dominates the production of electronic items. </a:t>
            </a:r>
          </a:p>
          <a:p>
            <a:r>
              <a:rPr lang="en-GB" sz="900" b="1" dirty="0">
                <a:solidFill>
                  <a:schemeClr val="tx1"/>
                </a:solidFill>
              </a:rPr>
              <a:t>Social: </a:t>
            </a:r>
            <a:r>
              <a:rPr lang="en-GB" sz="900" dirty="0">
                <a:solidFill>
                  <a:schemeClr val="tx1"/>
                </a:solidFill>
              </a:rPr>
              <a:t>Schools produced well educated pupils on the whole</a:t>
            </a:r>
          </a:p>
          <a:p>
            <a:r>
              <a:rPr lang="en-GB" sz="900" b="1" dirty="0">
                <a:solidFill>
                  <a:schemeClr val="tx1"/>
                </a:solidFill>
              </a:rPr>
              <a:t>Negative effects</a:t>
            </a:r>
          </a:p>
          <a:p>
            <a:r>
              <a:rPr lang="en-GB" sz="900" b="1" dirty="0">
                <a:solidFill>
                  <a:schemeClr val="tx1"/>
                </a:solidFill>
              </a:rPr>
              <a:t>Social: </a:t>
            </a:r>
            <a:r>
              <a:rPr lang="en-GB" sz="900" dirty="0">
                <a:solidFill>
                  <a:schemeClr val="tx1"/>
                </a:solidFill>
              </a:rPr>
              <a:t>There are few laws to protect workers, particularly the millions of migrant labourers coming from the poor countryside. Despite recent reforms, these workers are excluded from the health care system and state education – effectively making them second class citizens. (Long hours, cramped living conditions and tough competition for jobs)</a:t>
            </a:r>
          </a:p>
          <a:p>
            <a:r>
              <a:rPr lang="en-GB" sz="900" b="1" dirty="0" err="1">
                <a:solidFill>
                  <a:schemeClr val="tx1"/>
                </a:solidFill>
              </a:rPr>
              <a:t>Enviornmental</a:t>
            </a:r>
            <a:r>
              <a:rPr lang="en-GB" sz="900" b="1" dirty="0">
                <a:solidFill>
                  <a:schemeClr val="tx1"/>
                </a:solidFill>
              </a:rPr>
              <a:t>: </a:t>
            </a:r>
            <a:r>
              <a:rPr lang="en-GB" sz="900" dirty="0">
                <a:solidFill>
                  <a:schemeClr val="tx1"/>
                </a:solidFill>
              </a:rPr>
              <a:t>The rapid industrialisation of China has had many impacts on the environment locally to industrial cities such as Lanzhou and the capital Beijing, nationally across China and globally as the world’s biggest producer of CO2. </a:t>
            </a:r>
          </a:p>
        </p:txBody>
      </p:sp>
    </p:spTree>
    <p:extLst>
      <p:ext uri="{BB962C8B-B14F-4D97-AF65-F5344CB8AC3E}">
        <p14:creationId xmlns:p14="http://schemas.microsoft.com/office/powerpoint/2010/main" val="6309739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9529F7DCF7BC447A808961AF02188C3" ma:contentTypeVersion="8" ma:contentTypeDescription="Create a new document." ma:contentTypeScope="" ma:versionID="9462dfac23df9ca823a801e1e267734d">
  <xsd:schema xmlns:xsd="http://www.w3.org/2001/XMLSchema" xmlns:xs="http://www.w3.org/2001/XMLSchema" xmlns:p="http://schemas.microsoft.com/office/2006/metadata/properties" xmlns:ns2="011c272d-8a03-4b7a-811f-b61a10107f43" xmlns:ns3="99667eb0-aa97-447c-a0d9-525e59e5c630" targetNamespace="http://schemas.microsoft.com/office/2006/metadata/properties" ma:root="true" ma:fieldsID="077839d8c326cde5906db7c78cbc6dbf" ns2:_="" ns3:_="">
    <xsd:import namespace="011c272d-8a03-4b7a-811f-b61a10107f43"/>
    <xsd:import namespace="99667eb0-aa97-447c-a0d9-525e59e5c6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1c272d-8a03-4b7a-811f-b61a10107f4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9667eb0-aa97-447c-a0d9-525e59e5c630"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B312613-1704-4D98-A9AF-428AF0796309}">
  <ds:schemaRefs>
    <ds:schemaRef ds:uri="http://schemas.microsoft.com/sharepoint/v3/contenttype/forms"/>
  </ds:schemaRefs>
</ds:datastoreItem>
</file>

<file path=customXml/itemProps2.xml><?xml version="1.0" encoding="utf-8"?>
<ds:datastoreItem xmlns:ds="http://schemas.openxmlformats.org/officeDocument/2006/customXml" ds:itemID="{834C499C-1EEC-48BB-A845-6CB2A25DF0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1c272d-8a03-4b7a-811f-b61a10107f43"/>
    <ds:schemaRef ds:uri="99667eb0-aa97-447c-a0d9-525e59e5c6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E129FE-1B40-438E-A5CE-DA08D859E8E9}">
  <ds:schemaRefs>
    <ds:schemaRef ds:uri="99667eb0-aa97-447c-a0d9-525e59e5c630"/>
    <ds:schemaRef ds:uri="http://purl.org/dc/elements/1.1/"/>
    <ds:schemaRef ds:uri="http://schemas.openxmlformats.org/package/2006/metadata/core-properties"/>
    <ds:schemaRef ds:uri="http://www.w3.org/XML/1998/namespace"/>
    <ds:schemaRef ds:uri="011c272d-8a03-4b7a-811f-b61a10107f43"/>
    <ds:schemaRef ds:uri="http://purl.org/dc/terms/"/>
    <ds:schemaRef ds:uri="http://schemas.microsoft.com/office/2006/documentManagement/types"/>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1951</TotalTime>
  <Words>1212</Words>
  <Application>Microsoft Office PowerPoint</Application>
  <PresentationFormat>On-screen Show (4:3)</PresentationFormat>
  <Paragraphs>64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Alsager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McFadden</dc:creator>
  <cp:lastModifiedBy>Mr R Donnelly (St-Ambrose College)</cp:lastModifiedBy>
  <cp:revision>36</cp:revision>
  <cp:lastPrinted>2018-02-27T11:58:59Z</cp:lastPrinted>
  <dcterms:created xsi:type="dcterms:W3CDTF">2017-10-31T16:56:33Z</dcterms:created>
  <dcterms:modified xsi:type="dcterms:W3CDTF">2023-05-23T15:17:30Z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0x01010089529F7DCF7BC447A808961AF02188C3</vt:lpwstr>
  </property>
</Properties>
</file>