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1" r:id="rId4"/>
    <p:sldId id="343" r:id="rId5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/>
  <p:cmAuthor id="2" name="Amanda Fleck" initials="AF" lastIdx="1" clrIdx="1"/>
  <p:cmAuthor id="3" name="Amanda Fleck" initials="AF [2]" lastIdx="1" clrIdx="2"/>
  <p:cmAuthor id="4" name="Amanda Fleck" initials="AF [3]" lastIdx="1" clrIdx="3"/>
  <p:cmAuthor id="5" name="Amanda Fleck" initials="AF [4]" lastIdx="1" clrIdx="4"/>
  <p:cmAuthor id="6" name="Amanda Fleck" initials="AF [5]" lastIdx="1" clrIdx="5"/>
  <p:cmAuthor id="7" name="Amanda Fleck" initials="AF [6]" lastIdx="1" clrIdx="6"/>
  <p:cmAuthor id="8" name="Amanda Fleck" initials="AF [7]" lastIdx="1" clrIdx="7"/>
  <p:cmAuthor id="9" name="Amanda Fleck" initials="AF [8]" lastIdx="1" clrIdx="8"/>
  <p:cmAuthor id="10" name="Amanda Fleck" initials="AF [9]" lastIdx="1" clrIdx="9"/>
  <p:cmAuthor id="11" name="Amanda Fleck" initials="AF [10]" lastIdx="1" clrIdx="10"/>
  <p:cmAuthor id="12" name="Amanda Fleck" initials="AF [11]" lastIdx="1" clrIdx="11"/>
  <p:cmAuthor id="13" name="Tracy Barrett" initials="TB" lastIdx="68" clrIdx="1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43" d="100"/>
          <a:sy n="43" d="100"/>
        </p:scale>
        <p:origin x="712" y="5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6"/>
          </a:xfrm>
          <a:prstGeom prst="rect">
            <a:avLst/>
          </a:prstGeom>
        </p:spPr>
        <p:txBody>
          <a:bodyPr vert="horz" lIns="91029" tIns="45514" rIns="91029" bIns="455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6"/>
          </a:xfrm>
          <a:prstGeom prst="rect">
            <a:avLst/>
          </a:prstGeom>
        </p:spPr>
        <p:txBody>
          <a:bodyPr vert="horz" lIns="91029" tIns="45514" rIns="91029" bIns="45514" rtlCol="0"/>
          <a:lstStyle>
            <a:lvl1pPr algn="r">
              <a:defRPr sz="12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2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29" tIns="45514" rIns="91029" bIns="455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4"/>
          </a:xfrm>
          <a:prstGeom prst="rect">
            <a:avLst/>
          </a:prstGeom>
        </p:spPr>
        <p:txBody>
          <a:bodyPr vert="horz" lIns="91029" tIns="45514" rIns="91029" bIns="455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029" tIns="45514" rIns="91029" bIns="455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029" tIns="45514" rIns="91029" bIns="45514" rtlCol="0" anchor="b"/>
          <a:lstStyle>
            <a:lvl1pPr algn="r">
              <a:defRPr sz="12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6376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8383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5992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0440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6926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317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4121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8513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652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3300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4165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826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231800" y="902087"/>
            <a:ext cx="1939734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Early periodic tables arranged in order of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atomic weight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253437" y="2507505"/>
            <a:ext cx="1918097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 The elements were discovered that filled the gaps and proved him right.</a:t>
            </a:r>
            <a:endParaRPr lang="en-GB" sz="900" dirty="0">
              <a:cs typeface="Arial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090821" y="691245"/>
            <a:ext cx="2050714" cy="56698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Alkali Metals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Very reactive (due to single electron in outer shell)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24221" y="297362"/>
            <a:ext cx="1496010" cy="22815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2.5 Group 1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557798" y="296030"/>
            <a:ext cx="2134208" cy="24176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2.3 Metals vs Non-metals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231801" y="594171"/>
            <a:ext cx="1929875" cy="2822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2.1 &amp; 2.2 History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915280" y="635599"/>
            <a:ext cx="1212327" cy="223753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2.6 Group 7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47146" y="52370"/>
            <a:ext cx="2334822" cy="51242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C1 Part 2-  The Periodic Table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31800" y="1309781"/>
            <a:ext cx="192987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 Some elements were in the wrong groups so didn’t follow the pattern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253437" y="2079869"/>
            <a:ext cx="190823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Mendeleev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left gaps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for undiscovered elements.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16466B8-8DB7-4DC0-86D1-ED687F4BDC5D}"/>
              </a:ext>
            </a:extLst>
          </p:cNvPr>
          <p:cNvSpPr/>
          <p:nvPr/>
        </p:nvSpPr>
        <p:spPr>
          <a:xfrm>
            <a:off x="231800" y="3097235"/>
            <a:ext cx="1929875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 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Isotopes were discovered 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which explained why order based on weight didn’t work.</a:t>
            </a:r>
            <a:endParaRPr lang="en-GB" sz="900" dirty="0">
              <a:cs typeface="Arial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8EB47B-3329-4711-A94A-DEF9717D6B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7748" y="1737149"/>
            <a:ext cx="2306410" cy="105172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7411178-AB13-4D21-88B2-F0FB1F960390}"/>
              </a:ext>
            </a:extLst>
          </p:cNvPr>
          <p:cNvSpPr/>
          <p:nvPr/>
        </p:nvSpPr>
        <p:spPr>
          <a:xfrm>
            <a:off x="2483630" y="2938098"/>
            <a:ext cx="2301205" cy="7807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Metals: </a:t>
            </a:r>
            <a:r>
              <a:rPr lang="en-GB" sz="1100" dirty="0">
                <a:solidFill>
                  <a:schemeClr val="tx1"/>
                </a:solidFill>
              </a:rPr>
              <a:t>Few electrons in outer shell so form </a:t>
            </a:r>
            <a:r>
              <a:rPr lang="en-GB" sz="1100" b="1" dirty="0">
                <a:solidFill>
                  <a:schemeClr val="tx1"/>
                </a:solidFill>
              </a:rPr>
              <a:t>positive ions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Hard, high melting and boiling points.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8331313-B307-44F3-9393-5B1FAA22ACB5}"/>
              </a:ext>
            </a:extLst>
          </p:cNvPr>
          <p:cNvSpPr/>
          <p:nvPr/>
        </p:nvSpPr>
        <p:spPr>
          <a:xfrm>
            <a:off x="218398" y="3974470"/>
            <a:ext cx="1939735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Modern periodic table – order of 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atomic (proton) number.</a:t>
            </a:r>
          </a:p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Elements with similar properties in columns (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groups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).</a:t>
            </a:r>
          </a:p>
          <a:p>
            <a:pPr algn="ctr"/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Elements in same group have the same number of electrons in their outer shell and so have similar chemical properties.</a:t>
            </a:r>
            <a:endParaRPr lang="en-GB" sz="900" dirty="0">
              <a:cs typeface="Arial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12E909-665D-43E3-BCF0-E6BE4953F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78" y="5349120"/>
            <a:ext cx="2109917" cy="1435864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E1B3006A-50E6-4B56-A57E-90058A8254B0}"/>
              </a:ext>
            </a:extLst>
          </p:cNvPr>
          <p:cNvSpPr/>
          <p:nvPr/>
        </p:nvSpPr>
        <p:spPr>
          <a:xfrm>
            <a:off x="2483630" y="697312"/>
            <a:ext cx="2260517" cy="7179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</a:rPr>
              <a:t>Non-metals: </a:t>
            </a:r>
            <a:r>
              <a:rPr lang="en-GB" sz="1100" dirty="0">
                <a:solidFill>
                  <a:schemeClr val="tx1"/>
                </a:solidFill>
              </a:rPr>
              <a:t>Many electrons in outer shell so form </a:t>
            </a:r>
            <a:r>
              <a:rPr lang="en-GB" sz="1100" b="1" dirty="0">
                <a:solidFill>
                  <a:schemeClr val="tx1"/>
                </a:solidFill>
              </a:rPr>
              <a:t>negative ions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Low melting and boiling points.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1BFD6CD6-FE3D-48FE-ACEB-3AD79DD749AC}"/>
              </a:ext>
            </a:extLst>
          </p:cNvPr>
          <p:cNvSpPr/>
          <p:nvPr/>
        </p:nvSpPr>
        <p:spPr>
          <a:xfrm>
            <a:off x="2801897" y="3973810"/>
            <a:ext cx="1215000" cy="26984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2.4 Group 0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C7907B-64B6-4CB7-96B9-3CD01E05C1B1}"/>
              </a:ext>
            </a:extLst>
          </p:cNvPr>
          <p:cNvSpPr/>
          <p:nvPr/>
        </p:nvSpPr>
        <p:spPr>
          <a:xfrm>
            <a:off x="2580701" y="4385432"/>
            <a:ext cx="2153090" cy="4741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Noble gases.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Unreactive (due to full outer shell)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E588BAA-8E96-4BED-B8F7-873A15FDD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5736" y="5789707"/>
            <a:ext cx="1507148" cy="810594"/>
          </a:xfrm>
          <a:prstGeom prst="rect">
            <a:avLst/>
          </a:prstGeom>
        </p:spPr>
      </p:pic>
      <p:pic>
        <p:nvPicPr>
          <p:cNvPr id="2052" name="Picture 4" descr="a diagram to show in which direction different balloons filled with noble gases would move.">
            <a:extLst>
              <a:ext uri="{FF2B5EF4-FFF2-40B4-BE49-F238E27FC236}">
                <a16:creationId xmlns:a16="http://schemas.microsoft.com/office/drawing/2014/main" id="{41F1121F-E7F3-4B0B-99D7-E62950796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661" y="5004846"/>
            <a:ext cx="1172495" cy="70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rrow: Down 15">
            <a:extLst>
              <a:ext uri="{FF2B5EF4-FFF2-40B4-BE49-F238E27FC236}">
                <a16:creationId xmlns:a16="http://schemas.microsoft.com/office/drawing/2014/main" id="{1FE491C2-85AB-4964-B7AE-24B7C4719BBD}"/>
              </a:ext>
            </a:extLst>
          </p:cNvPr>
          <p:cNvSpPr/>
          <p:nvPr/>
        </p:nvSpPr>
        <p:spPr>
          <a:xfrm>
            <a:off x="3575474" y="6029300"/>
            <a:ext cx="1273234" cy="668524"/>
          </a:xfrm>
          <a:prstGeom prst="down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Increasing boiling point</a:t>
            </a:r>
          </a:p>
        </p:txBody>
      </p:sp>
      <p:sp>
        <p:nvSpPr>
          <p:cNvPr id="63" name="Arrow: Down 62">
            <a:extLst>
              <a:ext uri="{FF2B5EF4-FFF2-40B4-BE49-F238E27FC236}">
                <a16:creationId xmlns:a16="http://schemas.microsoft.com/office/drawing/2014/main" id="{3C2ACAD0-6E88-41CB-BBED-327190C88E79}"/>
              </a:ext>
            </a:extLst>
          </p:cNvPr>
          <p:cNvSpPr/>
          <p:nvPr/>
        </p:nvSpPr>
        <p:spPr>
          <a:xfrm>
            <a:off x="2593572" y="4972052"/>
            <a:ext cx="1220193" cy="662996"/>
          </a:xfrm>
          <a:prstGeom prst="down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tx1"/>
                </a:solidFill>
              </a:rPr>
              <a:t>Increasing atomic mass</a:t>
            </a: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D223017E-FC26-4660-9E78-732D2BD1FC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050" y="4861072"/>
            <a:ext cx="1958748" cy="1386793"/>
          </a:xfrm>
          <a:prstGeom prst="rect">
            <a:avLst/>
          </a:prstGeom>
        </p:spPr>
      </p:pic>
      <p:sp>
        <p:nvSpPr>
          <p:cNvPr id="65" name="Arrow: Down 64">
            <a:extLst>
              <a:ext uri="{FF2B5EF4-FFF2-40B4-BE49-F238E27FC236}">
                <a16:creationId xmlns:a16="http://schemas.microsoft.com/office/drawing/2014/main" id="{AEBF157E-FCBB-42B2-BB32-C7B66547FB3F}"/>
              </a:ext>
            </a:extLst>
          </p:cNvPr>
          <p:cNvSpPr/>
          <p:nvPr/>
        </p:nvSpPr>
        <p:spPr>
          <a:xfrm rot="10800000">
            <a:off x="8092359" y="4698022"/>
            <a:ext cx="618676" cy="2074606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Halogens get MORE reactive</a:t>
            </a:r>
          </a:p>
        </p:txBody>
      </p:sp>
      <p:sp>
        <p:nvSpPr>
          <p:cNvPr id="66" name="Arrow: Right 65">
            <a:extLst>
              <a:ext uri="{FF2B5EF4-FFF2-40B4-BE49-F238E27FC236}">
                <a16:creationId xmlns:a16="http://schemas.microsoft.com/office/drawing/2014/main" id="{4AB8CAD5-A9A5-4768-A298-B9B26A88DC81}"/>
              </a:ext>
            </a:extLst>
          </p:cNvPr>
          <p:cNvSpPr/>
          <p:nvPr/>
        </p:nvSpPr>
        <p:spPr>
          <a:xfrm rot="5400000">
            <a:off x="5166119" y="5446934"/>
            <a:ext cx="2008662" cy="723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20400000" lon="0" rev="10800000"/>
              </a:camera>
              <a:lightRig rig="threePt" dir="t"/>
            </a:scene3d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Alkali metals get MORE reactive</a:t>
            </a: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26F64427-284E-4E1F-BB73-38838D9CB9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374" y="4939025"/>
            <a:ext cx="989043" cy="133059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9C00D301-085B-4F3C-A903-3F52ABBCDA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89818" y="5019384"/>
            <a:ext cx="603817" cy="1578400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7520513" y="996977"/>
            <a:ext cx="2050714" cy="5669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Halogens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Very reactive (due to having 7 electrons in outer shell)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1B41DC0-3728-45A5-871B-8E067FC30FD8}"/>
              </a:ext>
            </a:extLst>
          </p:cNvPr>
          <p:cNvSpPr/>
          <p:nvPr/>
        </p:nvSpPr>
        <p:spPr>
          <a:xfrm>
            <a:off x="7520513" y="1637130"/>
            <a:ext cx="2050714" cy="272074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Non- metals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Exist in pairs as molecules (diatomic molecules)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React with metals to form white solid crystals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React with non-metals to form small molecules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Boiling point and melting point increase DOWN the group</a:t>
            </a:r>
          </a:p>
          <a:p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0DE5147-27AA-4A64-A36D-3E558A0A1B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V="1">
            <a:off x="5040607" y="1415283"/>
            <a:ext cx="872379" cy="17871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C5E23D-F5FB-48F6-B1F6-CB4412945B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06874" y="3835053"/>
            <a:ext cx="2330703" cy="277513"/>
          </a:xfrm>
          <a:prstGeom prst="rect">
            <a:avLst/>
          </a:prstGeom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4C1958DA-DFFA-4B06-9D1A-6399AFBAD630}"/>
              </a:ext>
            </a:extLst>
          </p:cNvPr>
          <p:cNvSpPr/>
          <p:nvPr/>
        </p:nvSpPr>
        <p:spPr>
          <a:xfrm>
            <a:off x="5988538" y="1375366"/>
            <a:ext cx="1125663" cy="193492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Metals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React with oxygen to form </a:t>
            </a:r>
            <a:r>
              <a:rPr lang="en-GB" sz="1050" b="1" dirty="0">
                <a:solidFill>
                  <a:schemeClr val="tx1"/>
                </a:solidFill>
              </a:rPr>
              <a:t>oxides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React with water to form the </a:t>
            </a:r>
            <a:r>
              <a:rPr lang="en-GB" sz="1050" b="1" dirty="0">
                <a:solidFill>
                  <a:schemeClr val="tx1"/>
                </a:solidFill>
              </a:rPr>
              <a:t>hydroxide and hydrogen</a:t>
            </a: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React with chlorine to form </a:t>
            </a:r>
            <a:r>
              <a:rPr lang="en-GB" sz="1050" b="1" dirty="0">
                <a:solidFill>
                  <a:schemeClr val="tx1"/>
                </a:solidFill>
              </a:rPr>
              <a:t>chlorides</a:t>
            </a: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2273458-567E-4556-9EDF-90765DF3B37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63716" y="4154854"/>
            <a:ext cx="1617020" cy="26152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CAF6E90-595B-489B-AA0C-342D9B4B354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8681" y="3469602"/>
            <a:ext cx="2018644" cy="3286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4F17AC4-C050-4A4F-8B8E-A7FCCC393D8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64599" y="2288686"/>
            <a:ext cx="1860186" cy="542343"/>
          </a:xfrm>
          <a:prstGeom prst="rect">
            <a:avLst/>
          </a:prstGeom>
        </p:spPr>
      </p:pic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2EA1BB4C-DFC1-432B-A8C2-17F8C54FC4FC}"/>
              </a:ext>
            </a:extLst>
          </p:cNvPr>
          <p:cNvCxnSpPr>
            <a:cxnSpLocks/>
          </p:cNvCxnSpPr>
          <p:nvPr/>
        </p:nvCxnSpPr>
        <p:spPr>
          <a:xfrm>
            <a:off x="1157029" y="3607435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Straight Arrow Connector 78">
            <a:extLst>
              <a:ext uri="{FF2B5EF4-FFF2-40B4-BE49-F238E27FC236}">
                <a16:creationId xmlns:a16="http://schemas.microsoft.com/office/drawing/2014/main" id="{1B259B37-C2B4-482A-B642-1DDF8AFEAF99}"/>
              </a:ext>
            </a:extLst>
          </p:cNvPr>
          <p:cNvCxnSpPr>
            <a:cxnSpLocks/>
          </p:cNvCxnSpPr>
          <p:nvPr/>
        </p:nvCxnSpPr>
        <p:spPr>
          <a:xfrm>
            <a:off x="4304928" y="1532050"/>
            <a:ext cx="288032" cy="54108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5815CA9-6AA4-482D-901A-52C5FE3F65B5}"/>
              </a:ext>
            </a:extLst>
          </p:cNvPr>
          <p:cNvCxnSpPr>
            <a:cxnSpLocks/>
          </p:cNvCxnSpPr>
          <p:nvPr/>
        </p:nvCxnSpPr>
        <p:spPr>
          <a:xfrm flipH="1" flipV="1">
            <a:off x="3214485" y="2625045"/>
            <a:ext cx="336845" cy="25803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2EA1BB4C-DFC1-432B-A8C2-17F8C54FC4FC}"/>
              </a:ext>
            </a:extLst>
          </p:cNvPr>
          <p:cNvCxnSpPr>
            <a:cxnSpLocks/>
          </p:cNvCxnSpPr>
          <p:nvPr/>
        </p:nvCxnSpPr>
        <p:spPr>
          <a:xfrm>
            <a:off x="1136576" y="1719116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51575" y="537791"/>
            <a:ext cx="2209478" cy="472943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47147" y="5323860"/>
            <a:ext cx="2213906" cy="146112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2407983" y="92175"/>
            <a:ext cx="2459853" cy="370609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410351" y="3835714"/>
            <a:ext cx="2459853" cy="295963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4931123" y="92175"/>
            <a:ext cx="2352935" cy="437238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7344977" y="504837"/>
            <a:ext cx="2352935" cy="389976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931156" y="4506848"/>
            <a:ext cx="4766756" cy="2306067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6044412" y="4537770"/>
            <a:ext cx="2288863" cy="19787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Trends in the Periodic Table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607" y="92175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9565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775864"/>
              </p:ext>
            </p:extLst>
          </p:nvPr>
        </p:nvGraphicFramePr>
        <p:xfrm>
          <a:off x="128464" y="116632"/>
          <a:ext cx="4752528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3267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69261">
                  <a:extLst>
                    <a:ext uri="{9D8B030D-6E8A-4147-A177-3AD203B41FA5}">
                      <a16:colId xmlns:a16="http://schemas.microsoft.com/office/drawing/2014/main" val="4113284492"/>
                    </a:ext>
                  </a:extLst>
                </a:gridCol>
              </a:tblGrid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are</a:t>
                      </a:r>
                      <a:r>
                        <a:rPr lang="en-GB" sz="1000" baseline="0" dirty="0"/>
                        <a:t> elements arranged in the periodic table?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What does the</a:t>
                      </a:r>
                      <a:r>
                        <a:rPr lang="en-GB" sz="1000" baseline="0" dirty="0"/>
                        <a:t> group number tell you about the atoms in that group?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was the periodic table originally organised?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391732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did </a:t>
                      </a:r>
                      <a:r>
                        <a:rPr lang="en-GB" sz="1000" baseline="0" dirty="0"/>
                        <a:t>Mendeleev  improve the periodic table?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237200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did the discovery of isotopes affect the periodic table?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What is the difference between</a:t>
                      </a:r>
                      <a:r>
                        <a:rPr lang="en-GB" sz="1000" baseline="0" dirty="0"/>
                        <a:t> a metal and a non-metal?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State the name of group 0, group 1</a:t>
                      </a:r>
                      <a:r>
                        <a:rPr lang="en-GB" sz="1000" baseline="0" dirty="0"/>
                        <a:t> and group 7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Describe the properties of the elements in group 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Explain</a:t>
                      </a:r>
                      <a:r>
                        <a:rPr lang="en-GB" sz="1000" baseline="0" dirty="0"/>
                        <a:t> why group 0 elements have the properties they do.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748937"/>
                  </a:ext>
                </a:extLst>
              </a:tr>
              <a:tr h="204410">
                <a:tc>
                  <a:txBody>
                    <a:bodyPr/>
                    <a:lstStyle/>
                    <a:p>
                      <a:r>
                        <a:rPr lang="en-GB" sz="9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How does the reactivity</a:t>
                      </a:r>
                      <a:r>
                        <a:rPr lang="en-GB" sz="1000" baseline="0" dirty="0"/>
                        <a:t> change in group 1?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827925"/>
                  </a:ext>
                </a:extLst>
              </a:tr>
              <a:tr h="332166">
                <a:tc>
                  <a:txBody>
                    <a:bodyPr/>
                    <a:lstStyle/>
                    <a:p>
                      <a:r>
                        <a:rPr lang="en-GB" sz="900" b="1" dirty="0"/>
                        <a:t>11.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Describe how the properties of group 7 elements changes</a:t>
                      </a:r>
                      <a:r>
                        <a:rPr lang="en-GB" sz="1000" baseline="0" dirty="0"/>
                        <a:t> as you go down the group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95962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8206043"/>
              </p:ext>
            </p:extLst>
          </p:nvPr>
        </p:nvGraphicFramePr>
        <p:xfrm>
          <a:off x="128464" y="3068960"/>
          <a:ext cx="4752528" cy="345474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787778761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37307415"/>
                    </a:ext>
                  </a:extLst>
                </a:gridCol>
              </a:tblGrid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Alkali metals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elements of group 1 of the Periodic table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204708946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Atomic number: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number of protons in the atom.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917545253"/>
                  </a:ext>
                </a:extLst>
              </a:tr>
              <a:tr h="1927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Metals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Found on the LHS of the periodic table. Form positive ions.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817145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Non-metals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Found on the RHS of the periodic table. Form negative ions.</a:t>
                      </a:r>
                      <a:endParaRPr lang="en-GB" sz="9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8853032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Group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vertical column of elements in the Periodic table with similar properties and the same number of outer shell electrons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69328616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Ion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an electrically charged particle containing different numbers of protons and electrons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950366036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Isotope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atoms that have the same number of protons but different number of neutrons i.e. they have the same atomic number but a different mass number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104301392"/>
                  </a:ext>
                </a:extLst>
              </a:tr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Molecule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particle made from atoms joined together by a covalent bond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469731936"/>
                  </a:ext>
                </a:extLst>
              </a:tr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Noble</a:t>
                      </a:r>
                      <a:r>
                        <a:rPr lang="en-GB" sz="900" baseline="0" dirty="0">
                          <a:effectLst/>
                        </a:rPr>
                        <a:t> Gases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the elements in Group 0 of the Periodic Table (including helium, neon, argon)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099058175"/>
                  </a:ext>
                </a:extLst>
              </a:tr>
              <a:tr h="149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Period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row of elements in the Periodic Table with the same number of electron shells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1518139787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Periodic</a:t>
                      </a:r>
                      <a:r>
                        <a:rPr lang="en-GB" sz="900" baseline="0" dirty="0">
                          <a:effectLst/>
                        </a:rPr>
                        <a:t> Table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an arrangement of elements in order of increasing atomic number, forming groups and periods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486245009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Diatomic</a:t>
                      </a:r>
                      <a:r>
                        <a:rPr lang="en-GB" sz="900" baseline="0" dirty="0">
                          <a:effectLst/>
                        </a:rPr>
                        <a:t> Molecule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 molecule containing two atoms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378686737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Displacement reaction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a reaction where a more reactive element takes the place of a less reactive element in a compound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2357766613"/>
                  </a:ext>
                </a:extLst>
              </a:tr>
              <a:tr h="2981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Halogens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elements in </a:t>
                      </a:r>
                      <a:r>
                        <a:rPr lang="en-GB" sz="900">
                          <a:effectLst/>
                        </a:rPr>
                        <a:t>Group 7 </a:t>
                      </a:r>
                      <a:r>
                        <a:rPr lang="en-GB" sz="900" dirty="0">
                          <a:effectLst/>
                        </a:rPr>
                        <a:t>of the Periodic table (including fluorine, chlorine, bromine and iodine)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932" marR="49932" marT="0" marB="0"/>
                </a:tc>
                <a:extLst>
                  <a:ext uri="{0D108BD9-81ED-4DB2-BD59-A6C34878D82A}">
                    <a16:rowId xmlns:a16="http://schemas.microsoft.com/office/drawing/2014/main" val="14498750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339811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28493</TotalTime>
  <Words>631</Words>
  <Application>Microsoft Office PowerPoint</Application>
  <PresentationFormat>A4 Paper (210x297 mm)</PresentationFormat>
  <Paragraphs>92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311</cp:revision>
  <cp:lastPrinted>2017-10-27T15:58:48Z</cp:lastPrinted>
  <dcterms:created xsi:type="dcterms:W3CDTF">2016-03-05T09:38:04Z</dcterms:created>
  <dcterms:modified xsi:type="dcterms:W3CDTF">2020-01-08T19:47:36Z</dcterms:modified>
</cp:coreProperties>
</file>