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70" r:id="rId3"/>
    <p:sldId id="287" r:id="rId4"/>
    <p:sldId id="279" r:id="rId5"/>
    <p:sldId id="288" r:id="rId6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28"/>
    <p:restoredTop sz="94513"/>
  </p:normalViewPr>
  <p:slideViewPr>
    <p:cSldViewPr snapToGrid="0" snapToObjects="1">
      <p:cViewPr varScale="1">
        <p:scale>
          <a:sx n="85" d="100"/>
          <a:sy n="85" d="100"/>
        </p:scale>
        <p:origin x="109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1" y="306061"/>
            <a:ext cx="90285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PRODUCT ANALYSIS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618828"/>
              </p:ext>
            </p:extLst>
          </p:nvPr>
        </p:nvGraphicFramePr>
        <p:xfrm>
          <a:off x="508000" y="1457384"/>
          <a:ext cx="11176000" cy="494146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117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1556">
                <a:tc>
                  <a:txBody>
                    <a:bodyPr/>
                    <a:lstStyle/>
                    <a:p>
                      <a:r>
                        <a:rPr lang="en-GB" sz="32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Section A </a:t>
                      </a:r>
                      <a:r>
                        <a:rPr lang="en-GB" sz="280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Assessment Criteria</a:t>
                      </a:r>
                      <a:endParaRPr lang="en-GB" sz="320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112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Design possibilities identified and thoroughly explored, directly linked to a contextual challenge demonstrating excellent understanding of the problems/opportunities.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6979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 user/client has been clearly identified and is entirely relevant in all aspects to the contextual challenge and student has undertaken a comprehensive investigation of their needs and wants, with a clear explanation and justification of all aspects of these.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178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Comprehensive </a:t>
                      </a:r>
                      <a:r>
                        <a:rPr lang="en-GB" sz="2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investigation into the work of others </a:t>
                      </a:r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that clearly </a:t>
                      </a:r>
                      <a:r>
                        <a:rPr lang="en-GB" sz="2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informs ideas</a:t>
                      </a:r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178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Excellent design focus and full </a:t>
                      </a:r>
                      <a:r>
                        <a:rPr lang="en-GB" sz="2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understanding of the impact on society </a:t>
                      </a:r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including; economic and social effects.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3112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Extensive evidence that investigation of design possibilities has taken place throughout the project with excellent justification and understanding of possibilities identified.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0999" y="729826"/>
            <a:ext cx="11303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A </a:t>
            </a: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Identifying and investigating design possibilities</a:t>
            </a: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B9C8B9-ABBC-4F78-A4A0-8D34F1357F8C}"/>
              </a:ext>
            </a:extLst>
          </p:cNvPr>
          <p:cNvSpPr txBox="1"/>
          <p:nvPr/>
        </p:nvSpPr>
        <p:spPr>
          <a:xfrm>
            <a:off x="372862" y="246778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218311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8191516" y="949936"/>
            <a:ext cx="3692025" cy="5669021"/>
          </a:xfrm>
          <a:prstGeom prst="wedgeRoundRectCallout">
            <a:avLst>
              <a:gd name="adj1" fmla="val -49435"/>
              <a:gd name="adj2" fmla="val 22239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Analysis Questions…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What is the function and purpose of the product?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What are the different parts of the product and how do they work together?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How does the product use shape, form, colour, texture and decoration?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What materials and components are used to make the product?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Which processes were used to make the product?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Who would buy this product?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How well does the product do its job compared with other similar products?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What is unique about the product?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8706" y="205392"/>
            <a:ext cx="5238045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F0"/>
                </a:solidFill>
                <a:latin typeface="Century Gothic" panose="020B0502020202020204" pitchFamily="34" charset="0"/>
              </a:rPr>
              <a:t>Existing Product Analysis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0999" y="788048"/>
            <a:ext cx="4502507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is a Product Analysis</a:t>
            </a:r>
            <a:br>
              <a:rPr lang="en-GB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 existing product analysis is the study of existing products that have similar functions/features to the products you have been asked to design and make.</a:t>
            </a:r>
          </a:p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is this helpful?</a:t>
            </a:r>
          </a:p>
          <a:p>
            <a:pPr>
              <a:spcAft>
                <a:spcPts val="600"/>
              </a:spcAft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By looking at existing products we can get a better insight, using this information to produce better quality designs.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842885" y="948472"/>
            <a:ext cx="3110669" cy="2389705"/>
            <a:chOff x="3780275" y="4266142"/>
            <a:chExt cx="3110669" cy="23897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Rectangle 2"/>
            <p:cNvSpPr/>
            <p:nvPr/>
          </p:nvSpPr>
          <p:spPr>
            <a:xfrm>
              <a:off x="3780275" y="4266142"/>
              <a:ext cx="3110669" cy="2389705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9790" y="4356018"/>
              <a:ext cx="2921620" cy="21903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090" y="3599810"/>
            <a:ext cx="4275464" cy="30191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5488" y="3599810"/>
            <a:ext cx="3090672" cy="216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046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970" y="691519"/>
            <a:ext cx="3999718" cy="28014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817" y="691519"/>
            <a:ext cx="3977640" cy="28028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586" y="691519"/>
            <a:ext cx="3743522" cy="28014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971" y="3645032"/>
            <a:ext cx="3999718" cy="29997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817" y="3658446"/>
            <a:ext cx="3977640" cy="29729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587" y="3645033"/>
            <a:ext cx="3743522" cy="29863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1211" y="110605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3985936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1211" y="110605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</a:t>
            </a:r>
          </a:p>
        </p:txBody>
      </p:sp>
      <p:pic>
        <p:nvPicPr>
          <p:cNvPr id="1026" name="Picture 2" descr="https://i.pinimg.com/564x/dd/44/8a/dd448aae2f130ee4f61d86948cdfdffb.jpg">
            <a:extLst>
              <a:ext uri="{FF2B5EF4-FFF2-40B4-BE49-F238E27FC236}">
                <a16:creationId xmlns:a16="http://schemas.microsoft.com/office/drawing/2014/main" id="{0B7A5D79-AD8C-452F-BAB7-A2B182ED3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77" y="3617061"/>
            <a:ext cx="2817180" cy="279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63/e3/37/63e33791ec9133fb1b6df28f61a47a9a.jpg">
            <a:extLst>
              <a:ext uri="{FF2B5EF4-FFF2-40B4-BE49-F238E27FC236}">
                <a16:creationId xmlns:a16="http://schemas.microsoft.com/office/drawing/2014/main" id="{991BC13D-E025-40BF-BBD7-9D2A86D8E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213" y="975740"/>
            <a:ext cx="2277425" cy="390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EB9FED-C696-4737-9C62-340CDA513A55}"/>
              </a:ext>
            </a:extLst>
          </p:cNvPr>
          <p:cNvSpPr txBox="1"/>
          <p:nvPr/>
        </p:nvSpPr>
        <p:spPr>
          <a:xfrm>
            <a:off x="609600" y="1056065"/>
            <a:ext cx="52267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This is a simple game for dogs where the </a:t>
            </a:r>
            <a:r>
              <a:rPr lang="en-GB" sz="1400" b="1" dirty="0">
                <a:solidFill>
                  <a:schemeClr val="bg1"/>
                </a:solidFill>
              </a:rPr>
              <a:t>incentive is to release the dog treats from the bottles</a:t>
            </a:r>
            <a:r>
              <a:rPr lang="en-GB" sz="1400" dirty="0">
                <a:solidFill>
                  <a:schemeClr val="bg1"/>
                </a:solidFill>
              </a:rPr>
              <a:t>. Several bottles have been connected onto an axle that allows them to rotate. Treats have been placed in the bottles and </a:t>
            </a:r>
            <a:r>
              <a:rPr lang="en-GB" sz="1400" b="1" dirty="0">
                <a:solidFill>
                  <a:schemeClr val="bg1"/>
                </a:solidFill>
              </a:rPr>
              <a:t>dogs have to work out how to reach the treats</a:t>
            </a:r>
            <a:r>
              <a:rPr lang="en-GB" sz="14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318A0D-29C6-489B-B927-4F05742B0533}"/>
              </a:ext>
            </a:extLst>
          </p:cNvPr>
          <p:cNvSpPr txBox="1"/>
          <p:nvPr/>
        </p:nvSpPr>
        <p:spPr>
          <a:xfrm>
            <a:off x="609599" y="2226987"/>
            <a:ext cx="52267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This game has a </a:t>
            </a:r>
            <a:r>
              <a:rPr lang="en-GB" sz="1400" b="1" dirty="0">
                <a:solidFill>
                  <a:schemeClr val="bg1"/>
                </a:solidFill>
              </a:rPr>
              <a:t>very simple design</a:t>
            </a:r>
            <a:r>
              <a:rPr lang="en-GB" sz="1400" dirty="0">
                <a:solidFill>
                  <a:schemeClr val="bg1"/>
                </a:solidFill>
              </a:rPr>
              <a:t>, using </a:t>
            </a:r>
            <a:r>
              <a:rPr lang="en-GB" sz="1400" b="1" dirty="0">
                <a:solidFill>
                  <a:schemeClr val="bg1"/>
                </a:solidFill>
              </a:rPr>
              <a:t>standard timber planks</a:t>
            </a:r>
            <a:r>
              <a:rPr lang="en-GB" sz="1400" dirty="0">
                <a:solidFill>
                  <a:schemeClr val="bg1"/>
                </a:solidFill>
              </a:rPr>
              <a:t>, some </a:t>
            </a:r>
            <a:r>
              <a:rPr lang="en-GB" sz="1400" b="1" dirty="0">
                <a:solidFill>
                  <a:schemeClr val="bg1"/>
                </a:solidFill>
              </a:rPr>
              <a:t>dowel</a:t>
            </a:r>
            <a:r>
              <a:rPr lang="en-GB" sz="1400" dirty="0">
                <a:solidFill>
                  <a:schemeClr val="bg1"/>
                </a:solidFill>
              </a:rPr>
              <a:t> and </a:t>
            </a:r>
            <a:r>
              <a:rPr lang="en-GB" sz="1400" b="1" dirty="0">
                <a:solidFill>
                  <a:schemeClr val="bg1"/>
                </a:solidFill>
              </a:rPr>
              <a:t>recycled bottles</a:t>
            </a:r>
            <a:r>
              <a:rPr lang="en-GB" sz="1400" dirty="0">
                <a:solidFill>
                  <a:schemeClr val="bg1"/>
                </a:solidFill>
              </a:rPr>
              <a:t>.  It has been assembled using screws. It doesn’t appear to have any surface finish. </a:t>
            </a:r>
          </a:p>
          <a:p>
            <a:pPr algn="r"/>
            <a:r>
              <a:rPr lang="en-GB" sz="1400" dirty="0">
                <a:solidFill>
                  <a:schemeClr val="bg1"/>
                </a:solidFill>
              </a:rPr>
              <a:t>One concern would be hygiene. Ideally, the bottles could be removed in order to be washed.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CCD92-A761-42D0-87F9-213B2DB0D267}"/>
              </a:ext>
            </a:extLst>
          </p:cNvPr>
          <p:cNvSpPr txBox="1"/>
          <p:nvPr/>
        </p:nvSpPr>
        <p:spPr>
          <a:xfrm>
            <a:off x="5921212" y="4918476"/>
            <a:ext cx="523221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VERDICT</a:t>
            </a:r>
            <a:endParaRPr lang="en-GB" sz="1600" b="1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The product seems to work well but the overall quality of the product is poor. It looks homemade and probably is. This could be significantly improved by including a surface finish, adding colour and enhancing the overall shape to give it a more high quality, aesthetically pleasing look.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9967BC-7BE3-45B9-B785-46E893A2A928}"/>
              </a:ext>
            </a:extLst>
          </p:cNvPr>
          <p:cNvSpPr txBox="1"/>
          <p:nvPr/>
        </p:nvSpPr>
        <p:spPr>
          <a:xfrm>
            <a:off x="609599" y="3616636"/>
            <a:ext cx="2048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Top bar provides structural support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294A75-8B97-48C1-AAA2-4D7B2C88CAD2}"/>
              </a:ext>
            </a:extLst>
          </p:cNvPr>
          <p:cNvSpPr txBox="1"/>
          <p:nvPr/>
        </p:nvSpPr>
        <p:spPr>
          <a:xfrm>
            <a:off x="547511" y="5697096"/>
            <a:ext cx="2110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Base is very narrow. A wider base would provide better stability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FD51C53-5ACE-4D54-A451-4880E56A6223}"/>
              </a:ext>
            </a:extLst>
          </p:cNvPr>
          <p:cNvSpPr txBox="1"/>
          <p:nvPr/>
        </p:nvSpPr>
        <p:spPr>
          <a:xfrm>
            <a:off x="197556" y="4254711"/>
            <a:ext cx="2460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Screws allow for easy disassembly (easier to recycle)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C35B8D5-101B-41D8-8080-1C557D1E17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994" y="975740"/>
            <a:ext cx="2412068" cy="229666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313EEB4-6FF1-4C9F-BC80-6E67A5308188}"/>
              </a:ext>
            </a:extLst>
          </p:cNvPr>
          <p:cNvSpPr txBox="1"/>
          <p:nvPr/>
        </p:nvSpPr>
        <p:spPr>
          <a:xfrm>
            <a:off x="8390135" y="3339637"/>
            <a:ext cx="257137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SUMMARY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Simple design and great idea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Made from pine/plywood and recycled bottles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Low quality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Poor stability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Poor durability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4E78BDF-ED5A-4036-A34C-7E6C42720696}"/>
              </a:ext>
            </a:extLst>
          </p:cNvPr>
          <p:cNvSpPr txBox="1"/>
          <p:nvPr/>
        </p:nvSpPr>
        <p:spPr>
          <a:xfrm>
            <a:off x="451556" y="4975903"/>
            <a:ext cx="2206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</a:rPr>
              <a:t>Needs a surface finish to improve weather resistance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85923-76A9-4822-BC1E-264F223BD078}"/>
              </a:ext>
            </a:extLst>
          </p:cNvPr>
          <p:cNvSpPr txBox="1"/>
          <p:nvPr/>
        </p:nvSpPr>
        <p:spPr>
          <a:xfrm>
            <a:off x="338666" y="422240"/>
            <a:ext cx="4515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Spin-out dog treat game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0B24E5A-8F8D-4E81-B2A8-0D0DCF85A03D}"/>
              </a:ext>
            </a:extLst>
          </p:cNvPr>
          <p:cNvSpPr txBox="1"/>
          <p:nvPr/>
        </p:nvSpPr>
        <p:spPr>
          <a:xfrm>
            <a:off x="8441976" y="953162"/>
            <a:ext cx="160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Some suggested improvements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53584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538</Words>
  <Application>Microsoft Office PowerPoint</Application>
  <PresentationFormat>Widescreen</PresentationFormat>
  <Paragraphs>46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18</cp:revision>
  <cp:lastPrinted>2015-11-20T11:48:11Z</cp:lastPrinted>
  <dcterms:created xsi:type="dcterms:W3CDTF">2015-09-04T19:01:29Z</dcterms:created>
  <dcterms:modified xsi:type="dcterms:W3CDTF">2022-09-20T11:29:05Z</dcterms:modified>
</cp:coreProperties>
</file>