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C0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3" d="100"/>
          <a:sy n="43" d="100"/>
        </p:scale>
        <p:origin x="106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29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713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894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427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348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904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301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18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984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553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017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431077-482B-4681-9D00-1D90987B7927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468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468951" y="987976"/>
            <a:ext cx="3526864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The Haber Process combines nitrogen from the air with hydrogen derived mainly from natural gas (methane) into ammonia</a:t>
            </a:r>
            <a:endParaRPr lang="en-GB" sz="900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5314629" y="654117"/>
            <a:ext cx="2224475" cy="196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bg1"/>
                </a:solidFill>
              </a:rPr>
              <a:t>4.2 NPK Fertilisers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158268" y="639748"/>
            <a:ext cx="1877840" cy="2007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4.1 The Haber Process</a:t>
            </a:r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CCFB2514-594E-481D-B652-24AFAB5B4B85}"/>
              </a:ext>
            </a:extLst>
          </p:cNvPr>
          <p:cNvSpPr/>
          <p:nvPr/>
        </p:nvSpPr>
        <p:spPr>
          <a:xfrm>
            <a:off x="100439" y="78334"/>
            <a:ext cx="5071925" cy="388800"/>
          </a:xfrm>
          <a:prstGeom prst="roundRect">
            <a:avLst/>
          </a:prstGeom>
          <a:solidFill>
            <a:schemeClr val="bg1"/>
          </a:solidFill>
          <a:ln w="381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C10  - Using Resources – Part 3 – </a:t>
            </a:r>
            <a:r>
              <a:rPr lang="en-GB" dirty="0">
                <a:solidFill>
                  <a:srgbClr val="FF0000"/>
                </a:solidFill>
              </a:rPr>
              <a:t>TRIPLE only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46427" y="560402"/>
            <a:ext cx="5057588" cy="6048216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5314629" y="968909"/>
            <a:ext cx="3230855" cy="22812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rgbClr val="282526"/>
                </a:solidFill>
                <a:cs typeface="Calibri"/>
              </a:rPr>
              <a:t>Con</a:t>
            </a:r>
            <a:r>
              <a:rPr lang="en-GB" sz="900" spc="-10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ain </a:t>
            </a:r>
            <a:r>
              <a:rPr lang="en-GB" sz="900" spc="-9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the </a:t>
            </a:r>
            <a:r>
              <a:rPr lang="en-GB" sz="900" spc="-9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elements </a:t>
            </a:r>
            <a:r>
              <a:rPr lang="en-GB" sz="900" spc="-9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latin typeface="Cambria"/>
                <a:cs typeface="Cambria"/>
              </a:rPr>
              <a:t>nit</a:t>
            </a:r>
            <a:r>
              <a:rPr lang="en-GB" sz="900" spc="-15" dirty="0">
                <a:solidFill>
                  <a:srgbClr val="282526"/>
                </a:solidFill>
                <a:latin typeface="Cambria"/>
                <a:cs typeface="Cambria"/>
              </a:rPr>
              <a:t>r</a:t>
            </a:r>
            <a:r>
              <a:rPr lang="en-GB" sz="900" spc="-5" dirty="0">
                <a:solidFill>
                  <a:srgbClr val="282526"/>
                </a:solidFill>
                <a:latin typeface="Cambria"/>
                <a:cs typeface="Cambria"/>
              </a:rPr>
              <a:t>og</a:t>
            </a:r>
            <a:r>
              <a:rPr lang="en-GB" sz="900" dirty="0">
                <a:solidFill>
                  <a:srgbClr val="282526"/>
                </a:solidFill>
                <a:latin typeface="Cambria"/>
                <a:cs typeface="Cambria"/>
              </a:rPr>
              <a:t>en,</a:t>
            </a:r>
            <a:r>
              <a:rPr lang="en-GB" sz="900" spc="80" dirty="0">
                <a:solidFill>
                  <a:srgbClr val="282526"/>
                </a:solidFill>
                <a:latin typeface="Cambria"/>
                <a:cs typeface="Cambria"/>
              </a:rPr>
              <a:t> </a:t>
            </a:r>
            <a:r>
              <a:rPr lang="en-GB" sz="900" dirty="0">
                <a:solidFill>
                  <a:srgbClr val="282526"/>
                </a:solidFill>
                <a:latin typeface="Cambria"/>
                <a:cs typeface="Cambria"/>
              </a:rPr>
              <a:t>ph</a:t>
            </a:r>
            <a:r>
              <a:rPr lang="en-GB" sz="900" spc="-10" dirty="0">
                <a:solidFill>
                  <a:srgbClr val="282526"/>
                </a:solidFill>
                <a:latin typeface="Cambria"/>
                <a:cs typeface="Cambria"/>
              </a:rPr>
              <a:t>o</a:t>
            </a:r>
            <a:r>
              <a:rPr lang="en-GB" sz="900" dirty="0">
                <a:solidFill>
                  <a:srgbClr val="282526"/>
                </a:solidFill>
                <a:latin typeface="Cambria"/>
                <a:cs typeface="Cambria"/>
              </a:rPr>
              <a:t>spho</a:t>
            </a:r>
            <a:r>
              <a:rPr lang="en-GB" sz="900" spc="-5" dirty="0">
                <a:solidFill>
                  <a:srgbClr val="282526"/>
                </a:solidFill>
                <a:latin typeface="Cambria"/>
                <a:cs typeface="Cambria"/>
              </a:rPr>
              <a:t>r</a:t>
            </a:r>
            <a:r>
              <a:rPr lang="en-GB" sz="900" dirty="0">
                <a:solidFill>
                  <a:srgbClr val="282526"/>
                </a:solidFill>
                <a:latin typeface="Cambria"/>
                <a:cs typeface="Cambria"/>
              </a:rPr>
              <a:t>us</a:t>
            </a:r>
            <a:r>
              <a:rPr lang="en-GB" sz="900" spc="80" dirty="0">
                <a:solidFill>
                  <a:srgbClr val="282526"/>
                </a:solidFill>
                <a:latin typeface="Cambria"/>
                <a:cs typeface="Cambria"/>
              </a:rPr>
              <a:t> </a:t>
            </a:r>
            <a:r>
              <a:rPr lang="en-GB" sz="900" dirty="0">
                <a:solidFill>
                  <a:srgbClr val="282526"/>
                </a:solidFill>
                <a:latin typeface="Cambria"/>
                <a:cs typeface="Cambria"/>
              </a:rPr>
              <a:t>and po</a:t>
            </a:r>
            <a:r>
              <a:rPr lang="en-GB" sz="900" spc="-5" dirty="0">
                <a:solidFill>
                  <a:srgbClr val="282526"/>
                </a:solidFill>
                <a:latin typeface="Cambria"/>
                <a:cs typeface="Cambria"/>
              </a:rPr>
              <a:t>t</a:t>
            </a:r>
            <a:r>
              <a:rPr lang="en-GB" sz="900" dirty="0">
                <a:solidFill>
                  <a:srgbClr val="282526"/>
                </a:solidFill>
                <a:latin typeface="Cambria"/>
                <a:cs typeface="Cambria"/>
              </a:rPr>
              <a:t>assiu</a:t>
            </a:r>
            <a:r>
              <a:rPr lang="en-GB" sz="900" spc="-5" dirty="0">
                <a:solidFill>
                  <a:srgbClr val="282526"/>
                </a:solidFill>
                <a:latin typeface="Cambria"/>
                <a:cs typeface="Cambria"/>
              </a:rPr>
              <a:t>m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172364" y="560402"/>
            <a:ext cx="4605240" cy="6048216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/>
          <p:nvPr/>
        </p:nvPicPr>
        <p:blipFill>
          <a:blip r:embed="rId2"/>
          <a:stretch>
            <a:fillRect/>
          </a:stretch>
        </p:blipFill>
        <p:spPr>
          <a:xfrm>
            <a:off x="771136" y="2562378"/>
            <a:ext cx="2627630" cy="1894205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468951" y="1567171"/>
            <a:ext cx="3952875" cy="171450"/>
            <a:chOff x="0" y="0"/>
            <a:chExt cx="3952875" cy="171450"/>
          </a:xfrm>
        </p:grpSpPr>
        <p:pic>
          <p:nvPicPr>
            <p:cNvPr id="21" name="Picture 20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0" y="28575"/>
              <a:ext cx="381000" cy="142875"/>
            </a:xfrm>
            <a:prstGeom prst="rect">
              <a:avLst/>
            </a:prstGeom>
          </p:spPr>
        </p:pic>
        <p:pic>
          <p:nvPicPr>
            <p:cNvPr id="22" name="Picture 21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381000" y="0"/>
              <a:ext cx="3571875" cy="171450"/>
            </a:xfrm>
            <a:prstGeom prst="rect">
              <a:avLst/>
            </a:prstGeom>
          </p:spPr>
        </p:pic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771136" y="4402805"/>
            <a:ext cx="1642482" cy="5078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Reversible reaction so some gases are unreacted – these are recycled</a:t>
            </a:r>
            <a:endParaRPr lang="en-GB" sz="900" dirty="0"/>
          </a:p>
        </p:txBody>
      </p:sp>
      <p:sp>
        <p:nvSpPr>
          <p:cNvPr id="3" name="Right Arrow 2"/>
          <p:cNvSpPr/>
          <p:nvPr/>
        </p:nvSpPr>
        <p:spPr>
          <a:xfrm rot="18625872">
            <a:off x="1307192" y="4083403"/>
            <a:ext cx="740206" cy="45719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3680590" y="2176575"/>
            <a:ext cx="1007788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>
                <a:solidFill>
                  <a:srgbClr val="000000"/>
                </a:solidFill>
                <a:latin typeface="Arial" panose="020B0604020202020204" pitchFamily="34" charset="0"/>
              </a:rPr>
              <a:t>KNOW the temperature, pressure and catalyst</a:t>
            </a:r>
            <a:endParaRPr lang="en-GB" sz="900" b="1" dirty="0"/>
          </a:p>
        </p:txBody>
      </p:sp>
      <p:sp>
        <p:nvSpPr>
          <p:cNvPr id="25" name="Right Arrow 24"/>
          <p:cNvSpPr/>
          <p:nvPr/>
        </p:nvSpPr>
        <p:spPr>
          <a:xfrm rot="8550411">
            <a:off x="3060139" y="2583570"/>
            <a:ext cx="740206" cy="45719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3733245" y="3756474"/>
            <a:ext cx="1165986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>
                <a:solidFill>
                  <a:srgbClr val="000000"/>
                </a:solidFill>
                <a:latin typeface="Arial" panose="020B0604020202020204" pitchFamily="34" charset="0"/>
              </a:rPr>
              <a:t>By taking the liquid ammonia away the equilibrium shifts to make more ammonia!</a:t>
            </a:r>
          </a:p>
        </p:txBody>
      </p:sp>
      <p:sp>
        <p:nvSpPr>
          <p:cNvPr id="29" name="Right Arrow 28"/>
          <p:cNvSpPr/>
          <p:nvPr/>
        </p:nvSpPr>
        <p:spPr>
          <a:xfrm rot="10988910">
            <a:off x="3351264" y="4018183"/>
            <a:ext cx="374552" cy="45719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99415" y="1920768"/>
            <a:ext cx="2923263" cy="5078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b="1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REVISE SECTION C6 part 2 – reversible reactions and equilibria as you are VERY LIKELY to be asked about it with respect to the Haber process.</a:t>
            </a:r>
            <a:endParaRPr lang="en-GB" sz="900" b="1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28330" y="5348345"/>
            <a:ext cx="1373244" cy="7848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Temperature – 450</a:t>
            </a:r>
          </a:p>
          <a:p>
            <a:pPr algn="ctr"/>
            <a:r>
              <a:rPr lang="en-GB" sz="900" dirty="0">
                <a:solidFill>
                  <a:srgbClr val="000000"/>
                </a:solidFill>
                <a:latin typeface="Arial" panose="020B0604020202020204" pitchFamily="34" charset="0"/>
              </a:rPr>
              <a:t>Higher would result in less ammonia, BUT lower would make the reaction too slow !</a:t>
            </a:r>
            <a:endParaRPr lang="en-GB" sz="900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3683512" y="5263275"/>
            <a:ext cx="1310695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Pressure - 200</a:t>
            </a:r>
          </a:p>
          <a:p>
            <a:pPr algn="ctr"/>
            <a:r>
              <a:rPr lang="en-GB" sz="900" dirty="0">
                <a:solidFill>
                  <a:srgbClr val="000000"/>
                </a:solidFill>
                <a:latin typeface="Arial" panose="020B0604020202020204" pitchFamily="34" charset="0"/>
              </a:rPr>
              <a:t>Higher would result in more ammonia, but would need expensive equipment and lots of energy.</a:t>
            </a:r>
            <a:endParaRPr lang="en-GB" sz="900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6478400" y="1281917"/>
            <a:ext cx="3230855" cy="22812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rgbClr val="282526"/>
                </a:solidFill>
                <a:cs typeface="Calibri"/>
              </a:rPr>
              <a:t>Used to improve the agricultural productivity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5314628" y="1613100"/>
            <a:ext cx="3230855" cy="29127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rgbClr val="282526"/>
                </a:solidFill>
                <a:cs typeface="Calibri"/>
              </a:rPr>
              <a:t>Are formulations containing specific amounts of salts of the elements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6478399" y="1997644"/>
            <a:ext cx="3230855" cy="29127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rgbClr val="282526"/>
                </a:solidFill>
                <a:cs typeface="Calibri"/>
              </a:rPr>
              <a:t>Ammonia from the Haber process is used to make some of these salts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5314628" y="2395070"/>
            <a:ext cx="3230855" cy="10214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b"/>
          <a:lstStyle/>
          <a:p>
            <a:pPr>
              <a:spcBef>
                <a:spcPts val="45"/>
              </a:spcBef>
            </a:pPr>
            <a:endParaRPr lang="en-GB" sz="800" dirty="0">
              <a:latin typeface="Times New Roman"/>
              <a:cs typeface="Times New Roman"/>
            </a:endParaRPr>
          </a:p>
          <a:p>
            <a:pPr marL="167005" marR="51435" indent="-107950" algn="just">
              <a:buClr>
                <a:srgbClr val="282526"/>
              </a:buClr>
              <a:buFont typeface="Calibri"/>
              <a:buChar char="•"/>
              <a:tabLst>
                <a:tab pos="167640" algn="l"/>
              </a:tabLst>
            </a:pPr>
            <a:r>
              <a:rPr lang="en-GB" sz="900" dirty="0">
                <a:solidFill>
                  <a:srgbClr val="282526"/>
                </a:solidFill>
                <a:cs typeface="Calibri"/>
              </a:rPr>
              <a:t>Ammonium </a:t>
            </a:r>
            <a:r>
              <a:rPr lang="en-GB" sz="900" spc="5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nit</a:t>
            </a:r>
            <a:r>
              <a:rPr lang="en-GB" sz="900" spc="-2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 </a:t>
            </a:r>
            <a:r>
              <a:rPr lang="en-GB" sz="900" spc="5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- </a:t>
            </a:r>
            <a:r>
              <a:rPr lang="en-GB" sz="900" spc="5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NH₄NO₃ </a:t>
            </a:r>
            <a:r>
              <a:rPr lang="en-GB" sz="900" spc="5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- </a:t>
            </a:r>
            <a:r>
              <a:rPr lang="en-GB" sz="900" spc="5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and </a:t>
            </a:r>
            <a:r>
              <a:rPr lang="en-GB" sz="900" spc="5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ammonium </a:t>
            </a:r>
            <a:r>
              <a:rPr lang="en-GB" sz="900" dirty="0" err="1">
                <a:solidFill>
                  <a:srgbClr val="282526"/>
                </a:solidFill>
                <a:cs typeface="Calibri"/>
              </a:rPr>
              <a:t>sul</a:t>
            </a:r>
            <a:r>
              <a:rPr lang="en-GB" sz="900" spc="-20" dirty="0" err="1">
                <a:solidFill>
                  <a:srgbClr val="282526"/>
                </a:solidFill>
                <a:cs typeface="Calibri"/>
              </a:rPr>
              <a:t>f</a:t>
            </a:r>
            <a:r>
              <a:rPr lang="en-GB" sz="900" dirty="0" err="1">
                <a:solidFill>
                  <a:srgbClr val="282526"/>
                </a:solidFill>
                <a:cs typeface="Calibri"/>
              </a:rPr>
              <a:t>a</a:t>
            </a:r>
            <a:r>
              <a:rPr lang="en-GB" sz="900" spc="-5" dirty="0" err="1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 err="1">
                <a:solidFill>
                  <a:srgbClr val="282526"/>
                </a:solidFill>
                <a:cs typeface="Calibri"/>
              </a:rPr>
              <a:t>e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- 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(NH₄)₂SO₄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-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9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 e</a:t>
            </a:r>
            <a:r>
              <a:rPr lang="en-GB" sz="900" spc="-20" dirty="0">
                <a:solidFill>
                  <a:srgbClr val="282526"/>
                </a:solidFill>
                <a:cs typeface="Calibri"/>
              </a:rPr>
              <a:t>x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ampl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s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of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spc="-20" dirty="0">
                <a:solidFill>
                  <a:srgbClr val="282526"/>
                </a:solidFill>
                <a:cs typeface="Calibri"/>
              </a:rPr>
              <a:t>f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ertilise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s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that con</a:t>
            </a:r>
            <a:r>
              <a:rPr lang="en-GB" sz="900" spc="-10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ain</a:t>
            </a:r>
            <a:r>
              <a:rPr lang="en-GB" sz="900" spc="2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the</a:t>
            </a:r>
            <a:r>
              <a:rPr lang="en-GB" sz="900" spc="2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ssential</a:t>
            </a:r>
            <a:r>
              <a:rPr lang="en-GB" sz="900" spc="2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element</a:t>
            </a:r>
            <a:r>
              <a:rPr lang="en-GB" sz="900" spc="2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nit</a:t>
            </a:r>
            <a:r>
              <a:rPr lang="en-GB" sz="9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og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n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.</a:t>
            </a:r>
            <a:endParaRPr lang="en-GB" sz="800" dirty="0">
              <a:latin typeface="Times New Roman"/>
              <a:cs typeface="Times New Roman"/>
            </a:endParaRPr>
          </a:p>
          <a:p>
            <a:pPr marL="167005" marR="51435" indent="-107950" algn="just">
              <a:buClr>
                <a:srgbClr val="282526"/>
              </a:buClr>
              <a:buFont typeface="Calibri"/>
              <a:buChar char="•"/>
              <a:tabLst>
                <a:tab pos="167640" algn="l"/>
              </a:tabLst>
            </a:pPr>
            <a:r>
              <a:rPr lang="en-GB" sz="900" dirty="0">
                <a:solidFill>
                  <a:srgbClr val="282526"/>
                </a:solidFill>
                <a:cs typeface="Calibri"/>
              </a:rPr>
              <a:t>Ammonium </a:t>
            </a:r>
            <a:r>
              <a:rPr lang="en-GB" sz="900" spc="-7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ph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o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spha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 </a:t>
            </a:r>
            <a:r>
              <a:rPr lang="en-GB" sz="900" spc="-7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- </a:t>
            </a:r>
            <a:r>
              <a:rPr lang="en-GB" sz="900" spc="-7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(NH₄)₃PO₄ </a:t>
            </a:r>
            <a:r>
              <a:rPr lang="en-GB" sz="900" spc="-7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- </a:t>
            </a:r>
            <a:r>
              <a:rPr lang="en-GB" sz="900" spc="-7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con</a:t>
            </a:r>
            <a:r>
              <a:rPr lang="en-GB" sz="900" spc="-10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ains </a:t>
            </a:r>
            <a:r>
              <a:rPr lang="en-GB" sz="900" spc="-7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the elements</a:t>
            </a:r>
            <a:r>
              <a:rPr lang="en-GB" sz="900" spc="2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nit</a:t>
            </a:r>
            <a:r>
              <a:rPr lang="en-GB" sz="9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og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en</a:t>
            </a:r>
            <a:r>
              <a:rPr lang="en-GB" sz="900" spc="2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and</a:t>
            </a:r>
            <a:r>
              <a:rPr lang="en-GB" sz="900" spc="2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ph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o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spho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us.</a:t>
            </a:r>
            <a:endParaRPr lang="en-GB" sz="800" dirty="0">
              <a:latin typeface="Times New Roman"/>
              <a:cs typeface="Times New Roman"/>
            </a:endParaRPr>
          </a:p>
          <a:p>
            <a:pPr marL="167005" marR="51435" indent="-107950" algn="just">
              <a:buClr>
                <a:srgbClr val="282526"/>
              </a:buClr>
              <a:buFont typeface="Calibri"/>
              <a:buChar char="•"/>
              <a:tabLst>
                <a:tab pos="167640" algn="l"/>
              </a:tabLst>
            </a:pPr>
            <a:r>
              <a:rPr lang="en-GB" sz="900" spc="-20" dirty="0">
                <a:solidFill>
                  <a:srgbClr val="282526"/>
                </a:solidFill>
                <a:cs typeface="Calibri"/>
              </a:rPr>
              <a:t>P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o</a:t>
            </a:r>
            <a:r>
              <a:rPr lang="en-GB" sz="900" spc="-10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assium </a:t>
            </a:r>
            <a:r>
              <a:rPr lang="en-GB" sz="900" spc="-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nit</a:t>
            </a:r>
            <a:r>
              <a:rPr lang="en-GB" sz="900" spc="-2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 </a:t>
            </a:r>
            <a:r>
              <a:rPr lang="en-GB" sz="900" spc="-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- </a:t>
            </a:r>
            <a:r>
              <a:rPr lang="en-GB" sz="900" spc="-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KNO₃ </a:t>
            </a:r>
            <a:r>
              <a:rPr lang="en-GB" sz="900" spc="-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- </a:t>
            </a:r>
            <a:r>
              <a:rPr lang="en-GB" sz="900" spc="-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con</a:t>
            </a:r>
            <a:r>
              <a:rPr lang="en-GB" sz="900" spc="-10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ains </a:t>
            </a:r>
            <a:r>
              <a:rPr lang="en-GB" sz="900" spc="-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the </a:t>
            </a:r>
            <a:r>
              <a:rPr lang="en-GB" sz="900" spc="-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elements po</a:t>
            </a:r>
            <a:r>
              <a:rPr lang="en-GB" sz="900" spc="-10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assium</a:t>
            </a:r>
            <a:r>
              <a:rPr lang="en-GB" sz="900" spc="2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and</a:t>
            </a:r>
            <a:r>
              <a:rPr lang="en-GB" sz="900" spc="2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nit</a:t>
            </a:r>
            <a:r>
              <a:rPr lang="en-GB" sz="9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og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n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.</a:t>
            </a:r>
            <a:endParaRPr lang="en-GB" sz="900" dirty="0">
              <a:cs typeface="Calibri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30264" y="3541050"/>
            <a:ext cx="4174207" cy="264607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59055" marR="50800" algn="just">
              <a:lnSpc>
                <a:spcPct val="135400"/>
              </a:lnSpc>
            </a:pPr>
            <a:r>
              <a:rPr lang="en-GB" sz="800" dirty="0">
                <a:solidFill>
                  <a:srgbClr val="282526"/>
                </a:solidFill>
                <a:cs typeface="Calibri"/>
              </a:rPr>
              <a:t>The </a:t>
            </a:r>
            <a:r>
              <a:rPr lang="en-GB" sz="800" spc="-8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spc="-2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spc="-1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w </a:t>
            </a:r>
            <a:r>
              <a:rPr lang="en-GB" sz="800" spc="-8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ma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ials </a:t>
            </a:r>
            <a:r>
              <a:rPr lang="en-GB" sz="800" spc="-8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f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or </a:t>
            </a:r>
            <a:r>
              <a:rPr lang="en-GB" sz="800" spc="-8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f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ertilise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 </a:t>
            </a:r>
            <a:r>
              <a:rPr lang="en-GB" sz="800" spc="-8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need </a:t>
            </a:r>
            <a:r>
              <a:rPr lang="en-GB" sz="800" spc="-8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o </a:t>
            </a:r>
            <a:r>
              <a:rPr lang="en-GB" sz="800" spc="-8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be </a:t>
            </a:r>
            <a:r>
              <a:rPr lang="en-GB" sz="800" spc="-8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mined. </a:t>
            </a:r>
            <a:r>
              <a:rPr lang="en-GB" sz="800" spc="-8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The </a:t>
            </a:r>
            <a:r>
              <a:rPr lang="en-GB" sz="800" spc="-8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mine</a:t>
            </a:r>
            <a:r>
              <a:rPr lang="en-GB" sz="800" spc="-2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als </a:t>
            </a:r>
            <a:r>
              <a:rPr lang="en-GB" sz="800" spc="-8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needed </a:t>
            </a:r>
            <a:r>
              <a:rPr lang="en-GB" sz="800" spc="-8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o </a:t>
            </a:r>
            <a:r>
              <a:rPr lang="en-GB" sz="800" spc="-8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ma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k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f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ertilise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xt</a:t>
            </a:r>
            <a:r>
              <a:rPr lang="en-GB" sz="800" spc="-2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800" spc="5" dirty="0">
                <a:solidFill>
                  <a:srgbClr val="282526"/>
                </a:solidFill>
                <a:cs typeface="Calibri"/>
              </a:rPr>
              <a:t>c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ed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f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om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the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spc="-10" dirty="0">
                <a:solidFill>
                  <a:srgbClr val="282526"/>
                </a:solidFill>
                <a:cs typeface="Cambria"/>
              </a:rPr>
              <a:t>e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a</a:t>
            </a:r>
            <a:r>
              <a:rPr lang="en-GB" sz="800" spc="5" dirty="0">
                <a:solidFill>
                  <a:srgbClr val="282526"/>
                </a:solidFill>
                <a:cs typeface="Cambria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t</a:t>
            </a:r>
            <a:r>
              <a:rPr lang="en-GB" sz="800" spc="-20" dirty="0">
                <a:solidFill>
                  <a:srgbClr val="282526"/>
                </a:solidFill>
                <a:cs typeface="Cambria"/>
              </a:rPr>
              <a:t>h</a:t>
            </a:r>
            <a:r>
              <a:rPr lang="en-GB" sz="800" spc="-25" dirty="0">
                <a:solidFill>
                  <a:srgbClr val="282526"/>
                </a:solidFill>
                <a:cs typeface="Cambria"/>
              </a:rPr>
              <a:t>’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s</a:t>
            </a:r>
            <a:r>
              <a:rPr lang="en-GB" sz="800" spc="6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c</a:t>
            </a:r>
            <a:r>
              <a:rPr lang="en-GB" sz="800" spc="-5" dirty="0">
                <a:solidFill>
                  <a:srgbClr val="282526"/>
                </a:solidFill>
                <a:cs typeface="Cambria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ust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.</a:t>
            </a:r>
            <a:endParaRPr lang="en-GB" sz="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lang="en-GB" sz="800" dirty="0">
              <a:cs typeface="Times New Roman"/>
            </a:endParaRPr>
          </a:p>
          <a:p>
            <a:pPr marL="59055" marR="50800" algn="just">
              <a:lnSpc>
                <a:spcPct val="135400"/>
              </a:lnSpc>
            </a:pPr>
            <a:r>
              <a:rPr lang="en-GB" sz="800" spc="-15" dirty="0">
                <a:solidFill>
                  <a:srgbClr val="282526"/>
                </a:solidFill>
                <a:cs typeface="Cambria"/>
              </a:rPr>
              <a:t>P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o</a:t>
            </a:r>
            <a:r>
              <a:rPr lang="en-GB" sz="800" spc="-5" dirty="0">
                <a:solidFill>
                  <a:srgbClr val="282526"/>
                </a:solidFill>
                <a:cs typeface="Cambria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assium </a:t>
            </a:r>
            <a:r>
              <a:rPr lang="en-GB" sz="800" spc="-3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chlo</a:t>
            </a:r>
            <a:r>
              <a:rPr lang="en-GB" sz="800" spc="-5" dirty="0">
                <a:solidFill>
                  <a:srgbClr val="282526"/>
                </a:solidFill>
                <a:cs typeface="Cambria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ide </a:t>
            </a:r>
            <a:r>
              <a:rPr lang="en-GB" sz="800" spc="-1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and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po</a:t>
            </a:r>
            <a:r>
              <a:rPr lang="en-GB" sz="800" spc="-5" dirty="0">
                <a:solidFill>
                  <a:srgbClr val="282526"/>
                </a:solidFill>
                <a:cs typeface="Cambria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assium </a:t>
            </a:r>
            <a:r>
              <a:rPr lang="en-GB" sz="800" spc="-3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 err="1">
                <a:solidFill>
                  <a:srgbClr val="282526"/>
                </a:solidFill>
                <a:cs typeface="Cambria"/>
              </a:rPr>
              <a:t>sul</a:t>
            </a:r>
            <a:r>
              <a:rPr lang="en-GB" sz="800" spc="-20" dirty="0" err="1">
                <a:solidFill>
                  <a:srgbClr val="282526"/>
                </a:solidFill>
                <a:cs typeface="Cambria"/>
              </a:rPr>
              <a:t>f</a:t>
            </a:r>
            <a:r>
              <a:rPr lang="en-GB" sz="800" dirty="0" err="1">
                <a:solidFill>
                  <a:srgbClr val="282526"/>
                </a:solidFill>
                <a:cs typeface="Cambria"/>
              </a:rPr>
              <a:t>a</a:t>
            </a:r>
            <a:r>
              <a:rPr lang="en-GB" sz="800" spc="-5" dirty="0" err="1">
                <a:solidFill>
                  <a:srgbClr val="282526"/>
                </a:solidFill>
                <a:cs typeface="Cambria"/>
              </a:rPr>
              <a:t>t</a:t>
            </a:r>
            <a:r>
              <a:rPr lang="en-GB" sz="800" dirty="0" err="1">
                <a:solidFill>
                  <a:srgbClr val="282526"/>
                </a:solidFill>
                <a:cs typeface="Cambria"/>
              </a:rPr>
              <a:t>e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spc="-1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sou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ce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of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po</a:t>
            </a:r>
            <a:r>
              <a:rPr lang="en-GB" sz="800" spc="-10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assium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ions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and a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 </a:t>
            </a:r>
            <a:r>
              <a:rPr lang="en-GB" sz="800" spc="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used </a:t>
            </a:r>
            <a:r>
              <a:rPr lang="en-GB" sz="800" spc="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as </a:t>
            </a:r>
            <a:r>
              <a:rPr lang="en-GB" sz="800" spc="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f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ertilise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s. </a:t>
            </a:r>
            <a:r>
              <a:rPr lang="en-GB" sz="800" spc="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Ph</a:t>
            </a:r>
            <a:r>
              <a:rPr lang="en-GB" sz="800" spc="-10" dirty="0">
                <a:solidFill>
                  <a:srgbClr val="282526"/>
                </a:solidFill>
                <a:cs typeface="Cambria"/>
              </a:rPr>
              <a:t>o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spha</a:t>
            </a:r>
            <a:r>
              <a:rPr lang="en-GB" sz="800" spc="-5" dirty="0">
                <a:solidFill>
                  <a:srgbClr val="282526"/>
                </a:solidFill>
                <a:cs typeface="Cambria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e </a:t>
            </a:r>
            <a:r>
              <a:rPr lang="en-GB" sz="800" spc="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spc="-15" dirty="0">
                <a:solidFill>
                  <a:srgbClr val="282526"/>
                </a:solidFill>
                <a:cs typeface="Cambria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ock </a:t>
            </a:r>
            <a:r>
              <a:rPr lang="en-GB" sz="800" spc="3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is </a:t>
            </a:r>
            <a:r>
              <a:rPr lang="en-GB" sz="800" spc="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insoluble </a:t>
            </a:r>
            <a:r>
              <a:rPr lang="en-GB" sz="800" spc="3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and </a:t>
            </a:r>
            <a:r>
              <a:rPr lang="en-GB" sz="800" spc="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so </a:t>
            </a:r>
            <a:r>
              <a:rPr lang="en-GB" sz="800" spc="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cannot </a:t>
            </a:r>
            <a:r>
              <a:rPr lang="en-GB" sz="800" spc="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be </a:t>
            </a:r>
            <a:r>
              <a:rPr lang="en-GB" sz="800" spc="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used </a:t>
            </a:r>
            <a:r>
              <a:rPr lang="en-GB" sz="800" spc="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in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f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ertilise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s,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but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it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do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con</a:t>
            </a:r>
            <a:r>
              <a:rPr lang="en-GB" sz="800" spc="-10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ain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ph</a:t>
            </a:r>
            <a:r>
              <a:rPr lang="en-GB" sz="800" spc="-10" dirty="0">
                <a:solidFill>
                  <a:srgbClr val="282526"/>
                </a:solidFill>
                <a:cs typeface="Cambria"/>
              </a:rPr>
              <a:t>o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spho</a:t>
            </a:r>
            <a:r>
              <a:rPr lang="en-GB" sz="800" spc="-5" dirty="0">
                <a:solidFill>
                  <a:srgbClr val="282526"/>
                </a:solidFill>
                <a:cs typeface="Cambria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us </a:t>
            </a:r>
            <a:r>
              <a:rPr lang="en-GB" sz="800" spc="-1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which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when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spc="-10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800" spc="5" dirty="0">
                <a:solidFill>
                  <a:srgbClr val="282526"/>
                </a:solidFill>
                <a:cs typeface="Calibri"/>
              </a:rPr>
              <a:t>c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ed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with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acid,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will p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oduce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soluble</a:t>
            </a:r>
            <a:r>
              <a:rPr lang="en-GB" sz="800" spc="6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compounds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.</a:t>
            </a:r>
            <a:endParaRPr lang="en-GB" sz="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lang="en-GB" sz="800" dirty="0">
              <a:cs typeface="Times New Roman"/>
            </a:endParaRPr>
          </a:p>
          <a:p>
            <a:pPr marL="59055" marR="50800" algn="just">
              <a:lnSpc>
                <a:spcPct val="135400"/>
              </a:lnSpc>
            </a:pPr>
            <a:r>
              <a:rPr lang="en-GB" sz="800" dirty="0">
                <a:solidFill>
                  <a:srgbClr val="282526"/>
                </a:solidFill>
                <a:cs typeface="Cambria"/>
              </a:rPr>
              <a:t>Ph</a:t>
            </a:r>
            <a:r>
              <a:rPr lang="en-GB" sz="800" spc="-10" dirty="0">
                <a:solidFill>
                  <a:srgbClr val="282526"/>
                </a:solidFill>
                <a:cs typeface="Cambria"/>
              </a:rPr>
              <a:t>o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spha</a:t>
            </a:r>
            <a:r>
              <a:rPr lang="en-GB" sz="800" spc="-5" dirty="0">
                <a:solidFill>
                  <a:srgbClr val="282526"/>
                </a:solidFill>
                <a:cs typeface="Cambria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e </a:t>
            </a:r>
            <a:r>
              <a:rPr lang="en-GB" sz="800" spc="4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spc="-15" dirty="0">
                <a:solidFill>
                  <a:srgbClr val="282526"/>
                </a:solidFill>
                <a:cs typeface="Cambria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ock </a:t>
            </a:r>
            <a:r>
              <a:rPr lang="en-GB" sz="800" spc="6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when </a:t>
            </a:r>
            <a:r>
              <a:rPr lang="en-GB" sz="8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spc="-10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800" spc="5" dirty="0">
                <a:solidFill>
                  <a:srgbClr val="282526"/>
                </a:solidFill>
                <a:cs typeface="Calibri"/>
              </a:rPr>
              <a:t>c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ed </a:t>
            </a:r>
            <a:r>
              <a:rPr lang="en-GB" sz="8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with </a:t>
            </a:r>
            <a:r>
              <a:rPr lang="en-GB" sz="8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nit</a:t>
            </a:r>
            <a:r>
              <a:rPr lang="en-GB" sz="800" spc="-5" dirty="0">
                <a:solidFill>
                  <a:srgbClr val="282526"/>
                </a:solidFill>
                <a:cs typeface="Cambria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ic </a:t>
            </a:r>
            <a:r>
              <a:rPr lang="en-GB" sz="800" spc="4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acid </a:t>
            </a:r>
            <a:r>
              <a:rPr lang="en-GB" sz="800" spc="6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p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oduc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 </a:t>
            </a:r>
            <a:r>
              <a:rPr lang="en-GB" sz="8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calcium </a:t>
            </a:r>
            <a:r>
              <a:rPr lang="en-GB" sz="8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nit</a:t>
            </a:r>
            <a:r>
              <a:rPr lang="en-GB" sz="800" spc="-2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 </a:t>
            </a:r>
            <a:r>
              <a:rPr lang="en-GB" sz="8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and ph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o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spho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ic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acid.</a:t>
            </a:r>
            <a:endParaRPr lang="en-GB" sz="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lang="en-GB" sz="800" dirty="0">
              <a:cs typeface="Times New Roman"/>
            </a:endParaRPr>
          </a:p>
          <a:p>
            <a:pPr marL="59055" marR="50800" algn="just">
              <a:lnSpc>
                <a:spcPct val="135400"/>
              </a:lnSpc>
            </a:pPr>
            <a:r>
              <a:rPr lang="en-GB" sz="800" dirty="0">
                <a:solidFill>
                  <a:srgbClr val="282526"/>
                </a:solidFill>
                <a:cs typeface="Cambria"/>
              </a:rPr>
              <a:t>Ph</a:t>
            </a:r>
            <a:r>
              <a:rPr lang="en-GB" sz="800" spc="-10" dirty="0">
                <a:solidFill>
                  <a:srgbClr val="282526"/>
                </a:solidFill>
                <a:cs typeface="Cambria"/>
              </a:rPr>
              <a:t>o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spha</a:t>
            </a:r>
            <a:r>
              <a:rPr lang="en-GB" sz="800" spc="-5" dirty="0">
                <a:solidFill>
                  <a:srgbClr val="282526"/>
                </a:solidFill>
                <a:cs typeface="Cambria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e </a:t>
            </a:r>
            <a:r>
              <a:rPr lang="en-GB" sz="800" spc="-7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spc="-15" dirty="0">
                <a:solidFill>
                  <a:srgbClr val="282526"/>
                </a:solidFill>
                <a:cs typeface="Cambria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ock </a:t>
            </a:r>
            <a:r>
              <a:rPr lang="en-GB" sz="800" spc="-5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when </a:t>
            </a:r>
            <a:r>
              <a:rPr lang="en-GB" sz="800" spc="-6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spc="-10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800" spc="5" dirty="0">
                <a:solidFill>
                  <a:srgbClr val="282526"/>
                </a:solidFill>
                <a:cs typeface="Calibri"/>
              </a:rPr>
              <a:t>c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ed </a:t>
            </a:r>
            <a:r>
              <a:rPr lang="en-GB" sz="800" spc="-6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with </a:t>
            </a:r>
            <a:r>
              <a:rPr lang="en-GB" sz="800" spc="-6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 err="1">
                <a:solidFill>
                  <a:srgbClr val="282526"/>
                </a:solidFill>
                <a:cs typeface="Cambria"/>
              </a:rPr>
              <a:t>sul</a:t>
            </a:r>
            <a:r>
              <a:rPr lang="en-GB" sz="800" spc="-10" dirty="0" err="1">
                <a:solidFill>
                  <a:srgbClr val="282526"/>
                </a:solidFill>
                <a:cs typeface="Cambria"/>
              </a:rPr>
              <a:t>f</a:t>
            </a:r>
            <a:r>
              <a:rPr lang="en-GB" sz="800" dirty="0" err="1">
                <a:solidFill>
                  <a:srgbClr val="282526"/>
                </a:solidFill>
                <a:cs typeface="Cambria"/>
              </a:rPr>
              <a:t>u</a:t>
            </a:r>
            <a:r>
              <a:rPr lang="en-GB" sz="800" spc="-5" dirty="0" err="1">
                <a:solidFill>
                  <a:srgbClr val="282526"/>
                </a:solidFill>
                <a:cs typeface="Cambria"/>
              </a:rPr>
              <a:t>r</a:t>
            </a:r>
            <a:r>
              <a:rPr lang="en-GB" sz="800" dirty="0" err="1">
                <a:solidFill>
                  <a:srgbClr val="282526"/>
                </a:solidFill>
                <a:cs typeface="Cambria"/>
              </a:rPr>
              <a:t>ic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spc="-7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acid </a:t>
            </a:r>
            <a:r>
              <a:rPr lang="en-GB" sz="800" spc="-5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p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oduc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 </a:t>
            </a:r>
            <a:r>
              <a:rPr lang="en-GB" sz="800" spc="-6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 </a:t>
            </a:r>
            <a:r>
              <a:rPr lang="en-GB" sz="800" spc="-6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mix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u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 </a:t>
            </a:r>
            <a:r>
              <a:rPr lang="en-GB" sz="800" spc="-6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of </a:t>
            </a:r>
            <a:r>
              <a:rPr lang="en-GB" sz="800" spc="-6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calcium </a:t>
            </a:r>
            <a:r>
              <a:rPr lang="en-GB" sz="800" dirty="0" err="1">
                <a:solidFill>
                  <a:srgbClr val="282526"/>
                </a:solidFill>
                <a:cs typeface="Calibri"/>
              </a:rPr>
              <a:t>sul</a:t>
            </a:r>
            <a:r>
              <a:rPr lang="en-GB" sz="800" spc="-20" dirty="0" err="1">
                <a:solidFill>
                  <a:srgbClr val="282526"/>
                </a:solidFill>
                <a:cs typeface="Calibri"/>
              </a:rPr>
              <a:t>f</a:t>
            </a:r>
            <a:r>
              <a:rPr lang="en-GB" sz="800" dirty="0" err="1">
                <a:solidFill>
                  <a:srgbClr val="282526"/>
                </a:solidFill>
                <a:cs typeface="Calibri"/>
              </a:rPr>
              <a:t>a</a:t>
            </a:r>
            <a:r>
              <a:rPr lang="en-GB" sz="800" spc="-5" dirty="0" err="1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 err="1">
                <a:solidFill>
                  <a:srgbClr val="282526"/>
                </a:solidFill>
                <a:cs typeface="Calibri"/>
              </a:rPr>
              <a:t>e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and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calcium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ph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o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spha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which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is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called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single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superph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o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spha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e.</a:t>
            </a:r>
            <a:endParaRPr lang="en-GB" sz="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lang="en-GB" sz="800" dirty="0">
              <a:cs typeface="Times New Roman"/>
            </a:endParaRPr>
          </a:p>
          <a:p>
            <a:pPr marL="59055" marR="50800" algn="just">
              <a:lnSpc>
                <a:spcPct val="135400"/>
              </a:lnSpc>
            </a:pPr>
            <a:r>
              <a:rPr lang="en-GB" sz="800" dirty="0">
                <a:solidFill>
                  <a:srgbClr val="282526"/>
                </a:solidFill>
                <a:cs typeface="Cambria"/>
              </a:rPr>
              <a:t>Ph</a:t>
            </a:r>
            <a:r>
              <a:rPr lang="en-GB" sz="800" spc="-10" dirty="0">
                <a:solidFill>
                  <a:srgbClr val="282526"/>
                </a:solidFill>
                <a:cs typeface="Cambria"/>
              </a:rPr>
              <a:t>o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spha</a:t>
            </a:r>
            <a:r>
              <a:rPr lang="en-GB" sz="800" spc="-5" dirty="0">
                <a:solidFill>
                  <a:srgbClr val="282526"/>
                </a:solidFill>
                <a:cs typeface="Cambria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e</a:t>
            </a:r>
            <a:r>
              <a:rPr lang="en-GB" sz="800" spc="3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spc="-15" dirty="0">
                <a:solidFill>
                  <a:srgbClr val="282526"/>
                </a:solidFill>
                <a:cs typeface="Cambria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ock</a:t>
            </a:r>
            <a:r>
              <a:rPr lang="en-GB" sz="800" spc="4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when</a:t>
            </a:r>
            <a:r>
              <a:rPr lang="en-GB" sz="800" spc="4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spc="-10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800" spc="5" dirty="0">
                <a:solidFill>
                  <a:srgbClr val="282526"/>
                </a:solidFill>
                <a:cs typeface="Calibri"/>
              </a:rPr>
              <a:t>c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ed</a:t>
            </a:r>
            <a:r>
              <a:rPr lang="en-GB" sz="800" spc="4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with</a:t>
            </a:r>
            <a:r>
              <a:rPr lang="en-GB" sz="800" spc="2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ph</a:t>
            </a:r>
            <a:r>
              <a:rPr lang="en-GB" sz="800" spc="-10" dirty="0">
                <a:solidFill>
                  <a:srgbClr val="282526"/>
                </a:solidFill>
                <a:cs typeface="Cambria"/>
              </a:rPr>
              <a:t>o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spho</a:t>
            </a:r>
            <a:r>
              <a:rPr lang="en-GB" sz="800" spc="-5" dirty="0">
                <a:solidFill>
                  <a:srgbClr val="282526"/>
                </a:solidFill>
                <a:cs typeface="Cambria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ic</a:t>
            </a:r>
            <a:r>
              <a:rPr lang="en-GB" sz="800" spc="3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acid</a:t>
            </a:r>
            <a:r>
              <a:rPr lang="en-GB" sz="800" spc="4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p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oduc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</a:t>
            </a:r>
            <a:r>
              <a:rPr lang="en-GB" sz="800" spc="4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calcium</a:t>
            </a:r>
            <a:r>
              <a:rPr lang="en-GB" sz="800" spc="3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di</a:t>
            </a:r>
            <a:r>
              <a:rPr lang="en-GB" sz="800" spc="-10" dirty="0">
                <a:solidFill>
                  <a:srgbClr val="282526"/>
                </a:solidFill>
                <a:cs typeface="Calibri"/>
              </a:rPr>
              <a:t>h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y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d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og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en ph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o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spha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also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called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iple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superph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o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spha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e.</a:t>
            </a:r>
            <a:endParaRPr lang="en-GB" sz="800" dirty="0"/>
          </a:p>
        </p:txBody>
      </p:sp>
      <p:sp>
        <p:nvSpPr>
          <p:cNvPr id="40" name="object 4"/>
          <p:cNvSpPr/>
          <p:nvPr/>
        </p:nvSpPr>
        <p:spPr>
          <a:xfrm>
            <a:off x="1535354" y="4962180"/>
            <a:ext cx="2076627" cy="159489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8851" y="45708"/>
            <a:ext cx="688881" cy="708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41956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0819752"/>
              </p:ext>
            </p:extLst>
          </p:nvPr>
        </p:nvGraphicFramePr>
        <p:xfrm>
          <a:off x="128464" y="764704"/>
          <a:ext cx="4680520" cy="2560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204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311316">
                  <a:extLst>
                    <a:ext uri="{9D8B030D-6E8A-4147-A177-3AD203B41FA5}">
                      <a16:colId xmlns:a16="http://schemas.microsoft.com/office/drawing/2014/main" val="1085467855"/>
                    </a:ext>
                  </a:extLst>
                </a:gridCol>
              </a:tblGrid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Write</a:t>
                      </a:r>
                      <a:r>
                        <a:rPr lang="en-GB" sz="900" baseline="0" dirty="0"/>
                        <a:t> the word and symbol equations for the manufacture of ammonia from nitrogen and hydrogen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2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are the sources of the Nitrogen and Hydrogen used in the Haber process?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0776550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3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temperature and pressure are used in the Haber process?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4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iron used for in the Haber process?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5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Why is a higher temperature NOT used in the Haber process?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6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happens to the unreacted nitrogen and hydrogen in the Haber process?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7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3 elements are present in NPK fertilisers?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8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Name 2 fertilisers that contain the element nitrogen?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194793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9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Name a fertiliser that contains phosphorous and another one that contains potassium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144271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10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At higher pressure, more ammonia would be made in the Haber process. Why is a higher pressure NOT used?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7225577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9567453"/>
              </p:ext>
            </p:extLst>
          </p:nvPr>
        </p:nvGraphicFramePr>
        <p:xfrm>
          <a:off x="128464" y="4024223"/>
          <a:ext cx="4680520" cy="1121808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98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99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06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Haber process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Process used</a:t>
                      </a:r>
                      <a:r>
                        <a:rPr lang="en-GB" sz="900" b="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for the manufacture of ammonia</a:t>
                      </a:r>
                      <a:endParaRPr lang="en-GB" sz="9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Ammonia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Compound formed</a:t>
                      </a:r>
                      <a:r>
                        <a:rPr lang="en-GB" sz="900" b="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from nitrogen and hydrogen with the formula NH</a:t>
                      </a:r>
                      <a:r>
                        <a:rPr lang="en-GB" sz="900" b="0" baseline="-25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54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Fertiliser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to improve the growth and yield of crops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03977472"/>
                  </a:ext>
                </a:extLst>
              </a:tr>
              <a:tr h="1863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NPK Fertiliser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Fertilisers</a:t>
                      </a:r>
                      <a:r>
                        <a:rPr lang="en-GB" sz="9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that contain the key elements – Nitrogen, Phosphorous and Potassium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47289434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Formulation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mixture of substances</a:t>
                      </a:r>
                      <a:r>
                        <a:rPr lang="en-GB" sz="9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where each substance is present in a precisely defined amount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5952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553</TotalTime>
  <Words>551</Words>
  <Application>Microsoft Office PowerPoint</Application>
  <PresentationFormat>A4 Paper (210x297 mm)</PresentationFormat>
  <Paragraphs>59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Cambria</vt:lpstr>
      <vt:lpstr>Times New Roman</vt:lpstr>
      <vt:lpstr>Office Theme</vt:lpstr>
      <vt:lpstr>PowerPoint Presentation</vt:lpstr>
      <vt:lpstr>PowerPoint Presentation</vt:lpstr>
    </vt:vector>
  </TitlesOfParts>
  <Company>BCHS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Berry R</dc:creator>
  <cp:lastModifiedBy>Rich Berry</cp:lastModifiedBy>
  <cp:revision>27</cp:revision>
  <dcterms:created xsi:type="dcterms:W3CDTF">2019-07-01T11:19:37Z</dcterms:created>
  <dcterms:modified xsi:type="dcterms:W3CDTF">2020-01-08T19:59:20Z</dcterms:modified>
</cp:coreProperties>
</file>