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345" r:id="rId2"/>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66FF99"/>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50475" cy="498772"/>
          </a:xfrm>
          <a:prstGeom prst="rect">
            <a:avLst/>
          </a:prstGeom>
        </p:spPr>
        <p:txBody>
          <a:bodyPr vert="horz" lIns="91425" tIns="45713" rIns="91425" bIns="45713" rtlCol="0"/>
          <a:lstStyle>
            <a:lvl1pPr algn="l">
              <a:defRPr sz="1200"/>
            </a:lvl1pPr>
          </a:lstStyle>
          <a:p>
            <a:endParaRPr lang="en-GB"/>
          </a:p>
        </p:txBody>
      </p:sp>
      <p:sp>
        <p:nvSpPr>
          <p:cNvPr id="3" name="Date Placeholder 2"/>
          <p:cNvSpPr>
            <a:spLocks noGrp="1"/>
          </p:cNvSpPr>
          <p:nvPr>
            <p:ph type="dt" idx="1"/>
          </p:nvPr>
        </p:nvSpPr>
        <p:spPr>
          <a:xfrm>
            <a:off x="3856738" y="2"/>
            <a:ext cx="2950475" cy="498772"/>
          </a:xfrm>
          <a:prstGeom prst="rect">
            <a:avLst/>
          </a:prstGeom>
        </p:spPr>
        <p:txBody>
          <a:bodyPr vert="horz" lIns="91425" tIns="45713" rIns="91425" bIns="45713" rtlCol="0"/>
          <a:lstStyle>
            <a:lvl1pPr algn="r">
              <a:defRPr sz="1200"/>
            </a:lvl1pPr>
          </a:lstStyle>
          <a:p>
            <a:fld id="{55267A1B-F9F6-4627-A63B-FACDDE1D2143}" type="datetimeFigureOut">
              <a:rPr lang="en-GB" smtClean="0"/>
              <a:t>20/09/2023</a:t>
            </a:fld>
            <a:endParaRPr lang="en-GB"/>
          </a:p>
        </p:txBody>
      </p:sp>
      <p:sp>
        <p:nvSpPr>
          <p:cNvPr id="4" name="Slide Image Placeholder 3"/>
          <p:cNvSpPr>
            <a:spLocks noGrp="1" noRot="1" noChangeAspect="1"/>
          </p:cNvSpPr>
          <p:nvPr>
            <p:ph type="sldImg" idx="2"/>
          </p:nvPr>
        </p:nvSpPr>
        <p:spPr>
          <a:xfrm>
            <a:off x="422275" y="1243013"/>
            <a:ext cx="5964238" cy="3355975"/>
          </a:xfrm>
          <a:prstGeom prst="rect">
            <a:avLst/>
          </a:prstGeom>
          <a:noFill/>
          <a:ln w="12700">
            <a:solidFill>
              <a:prstClr val="black"/>
            </a:solidFill>
          </a:ln>
        </p:spPr>
        <p:txBody>
          <a:bodyPr vert="horz" lIns="91425" tIns="45713" rIns="91425" bIns="45713" rtlCol="0" anchor="ctr"/>
          <a:lstStyle/>
          <a:p>
            <a:endParaRPr lang="en-GB"/>
          </a:p>
        </p:txBody>
      </p:sp>
      <p:sp>
        <p:nvSpPr>
          <p:cNvPr id="5" name="Notes Placeholder 4"/>
          <p:cNvSpPr>
            <a:spLocks noGrp="1"/>
          </p:cNvSpPr>
          <p:nvPr>
            <p:ph type="body" sz="quarter" idx="3"/>
          </p:nvPr>
        </p:nvSpPr>
        <p:spPr>
          <a:xfrm>
            <a:off x="680879" y="4784071"/>
            <a:ext cx="5447030" cy="3914239"/>
          </a:xfrm>
          <a:prstGeom prst="rect">
            <a:avLst/>
          </a:prstGeom>
        </p:spPr>
        <p:txBody>
          <a:bodyPr vert="horz" lIns="91425" tIns="45713" rIns="91425" bIns="45713"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42155"/>
            <a:ext cx="2950475" cy="498771"/>
          </a:xfrm>
          <a:prstGeom prst="rect">
            <a:avLst/>
          </a:prstGeom>
        </p:spPr>
        <p:txBody>
          <a:bodyPr vert="horz" lIns="91425" tIns="45713" rIns="91425" bIns="45713" rtlCol="0" anchor="b"/>
          <a:lstStyle>
            <a:lvl1pPr algn="l">
              <a:defRPr sz="1200"/>
            </a:lvl1pPr>
          </a:lstStyle>
          <a:p>
            <a:endParaRPr lang="en-GB"/>
          </a:p>
        </p:txBody>
      </p:sp>
      <p:sp>
        <p:nvSpPr>
          <p:cNvPr id="7" name="Slide Number Placeholder 6"/>
          <p:cNvSpPr>
            <a:spLocks noGrp="1"/>
          </p:cNvSpPr>
          <p:nvPr>
            <p:ph type="sldNum" sz="quarter" idx="5"/>
          </p:nvPr>
        </p:nvSpPr>
        <p:spPr>
          <a:xfrm>
            <a:off x="3856738" y="9442155"/>
            <a:ext cx="2950475" cy="498771"/>
          </a:xfrm>
          <a:prstGeom prst="rect">
            <a:avLst/>
          </a:prstGeom>
        </p:spPr>
        <p:txBody>
          <a:bodyPr vert="horz" lIns="91425" tIns="45713" rIns="91425" bIns="45713" rtlCol="0" anchor="b"/>
          <a:lstStyle>
            <a:lvl1pPr algn="r">
              <a:defRPr sz="1200"/>
            </a:lvl1pPr>
          </a:lstStyle>
          <a:p>
            <a:fld id="{6784AD0E-203F-4E37-895D-E941E38F3C1D}" type="slidenum">
              <a:rPr lang="en-GB" smtClean="0"/>
              <a:t>‹#›</a:t>
            </a:fld>
            <a:endParaRPr lang="en-GB"/>
          </a:p>
        </p:txBody>
      </p:sp>
    </p:spTree>
    <p:extLst>
      <p:ext uri="{BB962C8B-B14F-4D97-AF65-F5344CB8AC3E}">
        <p14:creationId xmlns:p14="http://schemas.microsoft.com/office/powerpoint/2010/main" val="3129679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921756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187596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CF62BC4-C8A8-4850-8305-B464EF7005E8}"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711915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CF62BC4-C8A8-4850-8305-B464EF7005E8}"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83080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CF62BC4-C8A8-4850-8305-B464EF7005E8}" type="datetimeFigureOut">
              <a:rPr lang="en-GB" smtClean="0"/>
              <a:t>20/09/2023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38777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CF62BC4-C8A8-4850-8305-B464EF7005E8}" type="datetimeFigureOut">
              <a:rPr lang="en-GB" smtClean="0"/>
              <a:t>20/09/2023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3100412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F62BC4-C8A8-4850-8305-B464EF7005E8}" type="datetimeFigureOut">
              <a:rPr lang="en-GB" smtClean="0"/>
              <a:t>20/09/2023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61474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F62BC4-C8A8-4850-8305-B464EF7005E8}"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2314994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F62BC4-C8A8-4850-8305-B464EF7005E8}"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3165635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548510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CF62BC4-C8A8-4850-8305-B464EF7005E8}"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E240D5-33EA-4029-9BB5-7E8540B1EE2D}" type="slidenum">
              <a:rPr lang="en-GB" smtClean="0"/>
              <a:t>‹#›</a:t>
            </a:fld>
            <a:endParaRPr lang="en-GB"/>
          </a:p>
        </p:txBody>
      </p:sp>
    </p:spTree>
    <p:extLst>
      <p:ext uri="{BB962C8B-B14F-4D97-AF65-F5344CB8AC3E}">
        <p14:creationId xmlns:p14="http://schemas.microsoft.com/office/powerpoint/2010/main" val="1923313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F62BC4-C8A8-4850-8305-B464EF7005E8}" type="datetimeFigureOut">
              <a:rPr lang="en-GB" smtClean="0"/>
              <a:t>20/09/2023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240D5-33EA-4029-9BB5-7E8540B1EE2D}" type="slidenum">
              <a:rPr lang="en-GB" smtClean="0"/>
              <a:t>‹#›</a:t>
            </a:fld>
            <a:endParaRPr lang="en-GB"/>
          </a:p>
        </p:txBody>
      </p:sp>
    </p:spTree>
    <p:extLst>
      <p:ext uri="{BB962C8B-B14F-4D97-AF65-F5344CB8AC3E}">
        <p14:creationId xmlns:p14="http://schemas.microsoft.com/office/powerpoint/2010/main" val="18668697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2.jpeg"/><Relationship Id="rId7" Type="http://schemas.openxmlformats.org/officeDocument/2006/relationships/image" Target="../media/image5.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upload.wikimedia.org/wikipedia/commons/f/f1/Hawaii_hotspot_cross-sectional_diagram.jpg" TargetMode="External"/><Relationship Id="rId10" Type="http://schemas.openxmlformats.org/officeDocument/2006/relationships/image" Target="../media/image8.jpeg"/><Relationship Id="rId4" Type="http://schemas.openxmlformats.org/officeDocument/2006/relationships/image" Target="../media/image3.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1" descr="3_2">
            <a:extLst>
              <a:ext uri="{FF2B5EF4-FFF2-40B4-BE49-F238E27FC236}">
                <a16:creationId xmlns:a16="http://schemas.microsoft.com/office/drawing/2014/main" id="{75D29261-BBE4-4EBF-82C1-322E36C436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663" t="22530" r="5132" b="20047"/>
          <a:stretch>
            <a:fillRect/>
          </a:stretch>
        </p:blipFill>
        <p:spPr bwMode="auto">
          <a:xfrm>
            <a:off x="4068172" y="252382"/>
            <a:ext cx="2148599" cy="1304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09183" y="-25316"/>
            <a:ext cx="6137907" cy="253916"/>
          </a:xfrm>
          <a:prstGeom prst="rect">
            <a:avLst/>
          </a:prstGeom>
          <a:noFill/>
        </p:spPr>
        <p:txBody>
          <a:bodyPr wrap="square" rtlCol="0">
            <a:spAutoFit/>
          </a:bodyPr>
          <a:lstStyle/>
          <a:p>
            <a:r>
              <a:rPr lang="en-GB" sz="1050" b="1" dirty="0"/>
              <a:t>Tectonics A3 Knowledge Organiser        Big Q: How do tectonic plates move and what impacts do they have? </a:t>
            </a:r>
          </a:p>
        </p:txBody>
      </p:sp>
      <p:sp>
        <p:nvSpPr>
          <p:cNvPr id="6" name="Rectangle 5"/>
          <p:cNvSpPr/>
          <p:nvPr/>
        </p:nvSpPr>
        <p:spPr>
          <a:xfrm>
            <a:off x="109183" y="228600"/>
            <a:ext cx="3305175" cy="432449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1: Explain 2+ points about the  formation of 3 different plate boundaries. </a:t>
            </a:r>
          </a:p>
          <a:p>
            <a:r>
              <a:rPr lang="en-GB" sz="900" dirty="0">
                <a:solidFill>
                  <a:schemeClr val="tx1"/>
                </a:solidFill>
              </a:rPr>
              <a:t>Convergent plate boundaries</a:t>
            </a:r>
          </a:p>
          <a:p>
            <a:pPr>
              <a:lnSpc>
                <a:spcPct val="90000"/>
              </a:lnSpc>
            </a:pPr>
            <a:r>
              <a:rPr lang="en-GB" altLang="en-US" sz="900" dirty="0">
                <a:solidFill>
                  <a:schemeClr val="tx1"/>
                </a:solidFill>
                <a:latin typeface="Comic Sans MS" panose="030F0702030302020204" pitchFamily="66" charset="0"/>
              </a:rPr>
              <a:t>Convergent margins (often referred to as destructive plate margins) occur when</a:t>
            </a:r>
          </a:p>
          <a:p>
            <a:pPr>
              <a:lnSpc>
                <a:spcPct val="90000"/>
              </a:lnSpc>
            </a:pPr>
            <a:r>
              <a:rPr lang="en-GB" altLang="en-US" sz="900" dirty="0">
                <a:solidFill>
                  <a:schemeClr val="tx1"/>
                </a:solidFill>
                <a:latin typeface="Comic Sans MS" panose="030F0702030302020204" pitchFamily="66" charset="0"/>
              </a:rPr>
              <a:t>Continental crust and Oceanic crust converge (meet), Oceanic crust sinks below</a:t>
            </a:r>
          </a:p>
          <a:p>
            <a:pPr>
              <a:lnSpc>
                <a:spcPct val="90000"/>
              </a:lnSpc>
            </a:pPr>
            <a:r>
              <a:rPr lang="en-GB" altLang="en-US" sz="900" b="1" dirty="0">
                <a:solidFill>
                  <a:schemeClr val="tx1"/>
                </a:solidFill>
                <a:latin typeface="Comic Sans MS" panose="030F0702030302020204" pitchFamily="66" charset="0"/>
              </a:rPr>
              <a:t>Continental</a:t>
            </a:r>
            <a:r>
              <a:rPr lang="en-GB" altLang="en-US" sz="900" dirty="0">
                <a:solidFill>
                  <a:schemeClr val="tx1"/>
                </a:solidFill>
                <a:latin typeface="Comic Sans MS" panose="030F0702030302020204" pitchFamily="66" charset="0"/>
              </a:rPr>
              <a:t> crusts because it is </a:t>
            </a:r>
            <a:r>
              <a:rPr lang="en-GB" altLang="en-US" sz="900" b="1" dirty="0">
                <a:solidFill>
                  <a:schemeClr val="tx1"/>
                </a:solidFill>
                <a:latin typeface="Comic Sans MS" panose="030F0702030302020204" pitchFamily="66" charset="0"/>
              </a:rPr>
              <a:t>more</a:t>
            </a:r>
            <a:r>
              <a:rPr lang="en-GB" altLang="en-US" sz="900" dirty="0">
                <a:solidFill>
                  <a:schemeClr val="tx1"/>
                </a:solidFill>
                <a:latin typeface="Comic Sans MS" panose="030F0702030302020204" pitchFamily="66" charset="0"/>
              </a:rPr>
              <a:t> dense (think – Oceans weigh a lot!). </a:t>
            </a:r>
          </a:p>
          <a:p>
            <a:endParaRPr lang="en-GB" sz="900" dirty="0">
              <a:solidFill>
                <a:schemeClr val="tx1"/>
              </a:solidFill>
            </a:endParaRPr>
          </a:p>
          <a:p>
            <a:r>
              <a:rPr lang="en-GB" sz="900" dirty="0">
                <a:solidFill>
                  <a:schemeClr val="tx1"/>
                </a:solidFill>
              </a:rPr>
              <a:t>Divergent plate boundaries</a:t>
            </a:r>
          </a:p>
          <a:p>
            <a:r>
              <a:rPr lang="en-GB" sz="900" kern="0" dirty="0">
                <a:solidFill>
                  <a:schemeClr val="tx1"/>
                </a:solidFill>
                <a:latin typeface="Comic Sans MS" pitchFamily="66" charset="0"/>
              </a:rPr>
              <a:t>Divergent plate margins (sometimes called constructive plate margins) are where there are two plates moving away from each other causing new oceanic crust to be formed. </a:t>
            </a:r>
          </a:p>
          <a:p>
            <a:endParaRPr lang="en-GB" sz="900" dirty="0">
              <a:solidFill>
                <a:schemeClr val="tx1"/>
              </a:solidFill>
            </a:endParaRPr>
          </a:p>
          <a:p>
            <a:r>
              <a:rPr lang="en-GB" sz="900" dirty="0">
                <a:solidFill>
                  <a:schemeClr val="tx1"/>
                </a:solidFill>
              </a:rPr>
              <a:t>Conservative (transform) plate boundaries</a:t>
            </a:r>
          </a:p>
          <a:p>
            <a:r>
              <a:rPr lang="en-GB" altLang="en-US" sz="900" dirty="0">
                <a:solidFill>
                  <a:schemeClr val="tx1"/>
                </a:solidFill>
                <a:latin typeface="Comic Sans MS" panose="030F0702030302020204" pitchFamily="66" charset="0"/>
              </a:rPr>
              <a:t>A conservative plate boundary (sometimes called a transform fault boundary) is where two plates grind past each other without the production or destruction of lithosphere.</a:t>
            </a:r>
            <a:endParaRPr lang="en-GB" sz="900" dirty="0">
              <a:solidFill>
                <a:schemeClr val="tx1"/>
              </a:solidFill>
            </a:endParaRPr>
          </a:p>
          <a:p>
            <a:endParaRPr lang="en-GB" sz="900" dirty="0">
              <a:solidFill>
                <a:schemeClr val="tx1"/>
              </a:solidFill>
            </a:endParaRPr>
          </a:p>
          <a:p>
            <a:r>
              <a:rPr lang="en-GB" sz="900" dirty="0">
                <a:solidFill>
                  <a:schemeClr val="tx1"/>
                </a:solidFill>
              </a:rPr>
              <a:t>Extension: Explain 2+ points about the  formation of hotspots </a:t>
            </a:r>
          </a:p>
          <a:p>
            <a:pPr>
              <a:spcBef>
                <a:spcPct val="0"/>
              </a:spcBef>
            </a:pPr>
            <a:r>
              <a:rPr lang="en-GB" altLang="en-US" sz="900" dirty="0">
                <a:solidFill>
                  <a:schemeClr val="tx1"/>
                </a:solidFill>
                <a:latin typeface="Comic Sans MS" panose="030F0702030302020204" pitchFamily="66" charset="0"/>
              </a:rPr>
              <a:t>Some times volcanoes can occur over hot spots away from plate boundaries, forming volcanic islands such as the Hawaiian Islands. Hot spots are caused by an area of hotter magma near to the earth’s surface, once again the less dense magma rises upwards to form a volcano. </a:t>
            </a:r>
          </a:p>
          <a:p>
            <a:pPr>
              <a:spcBef>
                <a:spcPct val="0"/>
              </a:spcBef>
            </a:pPr>
            <a:r>
              <a:rPr lang="en-GB" altLang="en-US" sz="900" dirty="0">
                <a:solidFill>
                  <a:schemeClr val="tx1"/>
                </a:solidFill>
                <a:latin typeface="Comic Sans MS" panose="030F0702030302020204" pitchFamily="66" charset="0"/>
              </a:rPr>
              <a:t>The hot spot remains stationary but the plate moves over the hot spot and a chain of islands is created, in the direction of the plate movement. </a:t>
            </a:r>
          </a:p>
          <a:p>
            <a:endParaRPr lang="en-GB" sz="900" dirty="0">
              <a:solidFill>
                <a:schemeClr val="tx1"/>
              </a:solidFill>
            </a:endParaRPr>
          </a:p>
          <a:p>
            <a:endParaRPr lang="en-GB" sz="900" dirty="0">
              <a:solidFill>
                <a:schemeClr val="tx1"/>
              </a:solidFill>
            </a:endParaRPr>
          </a:p>
        </p:txBody>
      </p:sp>
      <p:sp>
        <p:nvSpPr>
          <p:cNvPr id="10" name="Rectangle 9"/>
          <p:cNvSpPr/>
          <p:nvPr/>
        </p:nvSpPr>
        <p:spPr>
          <a:xfrm>
            <a:off x="6223379" y="66729"/>
            <a:ext cx="5841242" cy="151641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3: Explain what the epicentre and focus of an earthquake are in words and/ or a diagram. </a:t>
            </a: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p:txBody>
      </p:sp>
      <p:sp>
        <p:nvSpPr>
          <p:cNvPr id="13" name="Rectangle 12"/>
          <p:cNvSpPr/>
          <p:nvPr/>
        </p:nvSpPr>
        <p:spPr>
          <a:xfrm>
            <a:off x="6223379" y="1654394"/>
            <a:ext cx="5841242" cy="294950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4: Explain the impacts of an earthquake or tsunami, example: _____________, </a:t>
            </a:r>
            <a:r>
              <a:rPr lang="en-GB" sz="900" u="sng" dirty="0">
                <a:solidFill>
                  <a:schemeClr val="tx1"/>
                </a:solidFill>
              </a:rPr>
              <a:t>LIC/MIC/HIC</a:t>
            </a:r>
            <a:r>
              <a:rPr lang="en-GB" sz="680" i="1" dirty="0">
                <a:solidFill>
                  <a:schemeClr val="tx1"/>
                </a:solidFill>
              </a:rPr>
              <a:t>…   </a:t>
            </a:r>
          </a:p>
          <a:p>
            <a:endParaRPr lang="en-GB" sz="680" i="1" dirty="0">
              <a:solidFill>
                <a:schemeClr val="tx1"/>
              </a:solidFill>
            </a:endParaRPr>
          </a:p>
          <a:p>
            <a:r>
              <a:rPr lang="en-GB" sz="900" dirty="0">
                <a:solidFill>
                  <a:schemeClr val="tx1"/>
                </a:solidFill>
              </a:rPr>
              <a:t>Social &amp; Economic impacts                             Environmental impacts</a:t>
            </a: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r>
              <a:rPr lang="en-GB" sz="900" dirty="0">
                <a:solidFill>
                  <a:schemeClr val="tx1"/>
                </a:solidFill>
              </a:rPr>
              <a:t>Overall, what were the greatest/ most severe (worse) impacts and why? </a:t>
            </a:r>
          </a:p>
          <a:p>
            <a:endParaRPr lang="en-GB" sz="900" dirty="0">
              <a:solidFill>
                <a:schemeClr val="tx1"/>
              </a:solidFill>
            </a:endParaRPr>
          </a:p>
          <a:p>
            <a:r>
              <a:rPr lang="en-GB" sz="900" i="1" dirty="0">
                <a:solidFill>
                  <a:schemeClr val="tx1"/>
                </a:solidFill>
              </a:rPr>
              <a:t>Example judgement: Overall, this shows some of the potential impacts from the tsunami were huge to the large number of people living near to the coast from the tsunami and further south in Tokyo from the potential nuclear meltdown.</a:t>
            </a:r>
            <a:endParaRPr lang="en-GB" sz="900" dirty="0">
              <a:solidFill>
                <a:schemeClr val="tx1"/>
              </a:solidFill>
            </a:endParaRPr>
          </a:p>
        </p:txBody>
      </p:sp>
      <p:sp>
        <p:nvSpPr>
          <p:cNvPr id="15" name="Rectangle 14"/>
          <p:cNvSpPr/>
          <p:nvPr/>
        </p:nvSpPr>
        <p:spPr>
          <a:xfrm>
            <a:off x="6223379" y="4617928"/>
            <a:ext cx="5841242" cy="184712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Tectonics Key terms: What words or terms are important?</a:t>
            </a:r>
          </a:p>
          <a:p>
            <a:pPr marL="82296">
              <a:lnSpc>
                <a:spcPct val="100000"/>
              </a:lnSpc>
              <a:spcBef>
                <a:spcPts val="0"/>
              </a:spcBef>
              <a:spcAft>
                <a:spcPts val="0"/>
              </a:spcAft>
            </a:pPr>
            <a:r>
              <a:rPr lang="en-GB" sz="900" dirty="0">
                <a:solidFill>
                  <a:schemeClr val="tx1"/>
                </a:solidFill>
              </a:rPr>
              <a:t>Magnitude - The strength of an earthquake, measured on the Richter Scale</a:t>
            </a:r>
          </a:p>
          <a:p>
            <a:pPr marL="82296">
              <a:lnSpc>
                <a:spcPct val="100000"/>
              </a:lnSpc>
              <a:spcBef>
                <a:spcPts val="0"/>
              </a:spcBef>
              <a:spcAft>
                <a:spcPts val="0"/>
              </a:spcAft>
            </a:pPr>
            <a:r>
              <a:rPr lang="en-GB" sz="900" dirty="0">
                <a:solidFill>
                  <a:schemeClr val="tx1"/>
                </a:solidFill>
              </a:rPr>
              <a:t>Hawaii - An island formed by a hot spot </a:t>
            </a:r>
          </a:p>
          <a:p>
            <a:pPr marL="82296">
              <a:lnSpc>
                <a:spcPct val="100000"/>
              </a:lnSpc>
              <a:spcBef>
                <a:spcPts val="0"/>
              </a:spcBef>
              <a:spcAft>
                <a:spcPts val="0"/>
              </a:spcAft>
            </a:pPr>
            <a:r>
              <a:rPr lang="en-GB" sz="900" dirty="0">
                <a:solidFill>
                  <a:schemeClr val="tx1"/>
                </a:solidFill>
              </a:rPr>
              <a:t>Convergent - When 2 plates move together </a:t>
            </a:r>
          </a:p>
          <a:p>
            <a:pPr marL="82296">
              <a:lnSpc>
                <a:spcPct val="100000"/>
              </a:lnSpc>
              <a:spcBef>
                <a:spcPts val="0"/>
              </a:spcBef>
              <a:spcAft>
                <a:spcPts val="0"/>
              </a:spcAft>
            </a:pPr>
            <a:r>
              <a:rPr lang="en-GB" sz="900" dirty="0">
                <a:solidFill>
                  <a:schemeClr val="tx1"/>
                </a:solidFill>
              </a:rPr>
              <a:t>Divergent - When 2 plates pull apart </a:t>
            </a:r>
          </a:p>
          <a:p>
            <a:pPr marL="82296">
              <a:lnSpc>
                <a:spcPct val="100000"/>
              </a:lnSpc>
              <a:spcBef>
                <a:spcPts val="0"/>
              </a:spcBef>
              <a:spcAft>
                <a:spcPts val="0"/>
              </a:spcAft>
            </a:pPr>
            <a:r>
              <a:rPr lang="en-GB" sz="900" dirty="0">
                <a:solidFill>
                  <a:schemeClr val="tx1"/>
                </a:solidFill>
              </a:rPr>
              <a:t>Conservative - When 2 plates move past each other</a:t>
            </a:r>
          </a:p>
          <a:p>
            <a:pPr marL="82296">
              <a:lnSpc>
                <a:spcPct val="100000"/>
              </a:lnSpc>
              <a:spcBef>
                <a:spcPts val="0"/>
              </a:spcBef>
              <a:spcAft>
                <a:spcPts val="0"/>
              </a:spcAft>
            </a:pPr>
            <a:r>
              <a:rPr lang="en-GB" sz="900" dirty="0">
                <a:solidFill>
                  <a:schemeClr val="tx1"/>
                </a:solidFill>
              </a:rPr>
              <a:t>Focus - The point where seismic waves are released under the Earth’s surface</a:t>
            </a:r>
          </a:p>
          <a:p>
            <a:pPr marL="82296">
              <a:lnSpc>
                <a:spcPct val="100000"/>
              </a:lnSpc>
              <a:spcBef>
                <a:spcPts val="0"/>
              </a:spcBef>
              <a:spcAft>
                <a:spcPts val="0"/>
              </a:spcAft>
            </a:pPr>
            <a:r>
              <a:rPr lang="en-GB" sz="900" dirty="0">
                <a:solidFill>
                  <a:schemeClr val="tx1"/>
                </a:solidFill>
              </a:rPr>
              <a:t>Epicentre - The centre of an earthquake, on the Earth’s surface</a:t>
            </a:r>
          </a:p>
          <a:p>
            <a:pPr marL="82296">
              <a:lnSpc>
                <a:spcPct val="100000"/>
              </a:lnSpc>
              <a:spcBef>
                <a:spcPts val="0"/>
              </a:spcBef>
              <a:spcAft>
                <a:spcPts val="0"/>
              </a:spcAft>
            </a:pPr>
            <a:r>
              <a:rPr lang="en-GB" sz="900" dirty="0">
                <a:solidFill>
                  <a:schemeClr val="tx1"/>
                </a:solidFill>
              </a:rPr>
              <a:t>Liquefaction - When the ground shakes and water rises through rock to make ground act like a liquid </a:t>
            </a:r>
          </a:p>
          <a:p>
            <a:pPr marL="82296">
              <a:lnSpc>
                <a:spcPct val="100000"/>
              </a:lnSpc>
              <a:spcBef>
                <a:spcPts val="0"/>
              </a:spcBef>
              <a:spcAft>
                <a:spcPts val="0"/>
              </a:spcAft>
            </a:pPr>
            <a:r>
              <a:rPr lang="en-GB" sz="900" dirty="0">
                <a:solidFill>
                  <a:schemeClr val="tx1"/>
                </a:solidFill>
              </a:rPr>
              <a:t>Debris - Material left from a collapsed or damaged building that could be a hazard, such as blocking a road for emergency vehicle</a:t>
            </a:r>
          </a:p>
          <a:p>
            <a:pPr marL="82296">
              <a:lnSpc>
                <a:spcPct val="100000"/>
              </a:lnSpc>
              <a:spcBef>
                <a:spcPts val="0"/>
              </a:spcBef>
              <a:spcAft>
                <a:spcPts val="0"/>
              </a:spcAft>
            </a:pPr>
            <a:r>
              <a:rPr lang="en-GB" sz="900" dirty="0">
                <a:solidFill>
                  <a:schemeClr val="tx1"/>
                </a:solidFill>
              </a:rPr>
              <a:t>Tsunami - A huge wave caused by the uplifting of a tectonic plate</a:t>
            </a:r>
          </a:p>
        </p:txBody>
      </p:sp>
      <p:sp>
        <p:nvSpPr>
          <p:cNvPr id="17" name="Rectangle 16"/>
          <p:cNvSpPr/>
          <p:nvPr/>
        </p:nvSpPr>
        <p:spPr>
          <a:xfrm>
            <a:off x="109185" y="4603898"/>
            <a:ext cx="3305174" cy="221600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2: Explain 2+ pieces of evidence for </a:t>
            </a:r>
            <a:r>
              <a:rPr lang="en-GB" sz="900" i="1" dirty="0">
                <a:solidFill>
                  <a:schemeClr val="tx1"/>
                </a:solidFill>
              </a:rPr>
              <a:t>Plate Tectonics </a:t>
            </a:r>
            <a:r>
              <a:rPr lang="en-GB" sz="900" dirty="0">
                <a:solidFill>
                  <a:schemeClr val="tx1"/>
                </a:solidFill>
              </a:rPr>
              <a:t>theory.</a:t>
            </a:r>
          </a:p>
          <a:p>
            <a:r>
              <a:rPr lang="en-GB" sz="900" dirty="0">
                <a:solidFill>
                  <a:schemeClr val="tx1"/>
                </a:solidFill>
              </a:rPr>
              <a:t>There is lots of evidence to suggest the plates are moving, for example </a:t>
            </a:r>
            <a:r>
              <a:rPr lang="en-GB" sz="900" b="1" dirty="0">
                <a:solidFill>
                  <a:schemeClr val="tx1"/>
                </a:solidFill>
              </a:rPr>
              <a:t>fossils of land </a:t>
            </a:r>
            <a:r>
              <a:rPr lang="en-GB" sz="900" dirty="0">
                <a:solidFill>
                  <a:schemeClr val="tx1"/>
                </a:solidFill>
              </a:rPr>
              <a:t>dinosaurs like Cynognathus have only been found in the </a:t>
            </a:r>
            <a:r>
              <a:rPr lang="en-GB" sz="900" b="1" dirty="0">
                <a:solidFill>
                  <a:schemeClr val="tx1"/>
                </a:solidFill>
              </a:rPr>
              <a:t>south of South America </a:t>
            </a:r>
            <a:r>
              <a:rPr lang="en-GB" sz="900" dirty="0">
                <a:solidFill>
                  <a:schemeClr val="tx1"/>
                </a:solidFill>
              </a:rPr>
              <a:t>and </a:t>
            </a:r>
            <a:r>
              <a:rPr lang="en-GB" sz="900" b="1" dirty="0">
                <a:solidFill>
                  <a:schemeClr val="tx1"/>
                </a:solidFill>
              </a:rPr>
              <a:t>south of Africa (1) </a:t>
            </a:r>
            <a:r>
              <a:rPr lang="en-GB" sz="900" dirty="0">
                <a:solidFill>
                  <a:schemeClr val="tx1"/>
                </a:solidFill>
              </a:rPr>
              <a:t>showing the two must have been </a:t>
            </a:r>
            <a:r>
              <a:rPr lang="en-GB" sz="900" b="1" dirty="0">
                <a:solidFill>
                  <a:schemeClr val="tx1"/>
                </a:solidFill>
              </a:rPr>
              <a:t>joined for it to travel/migrate(1)</a:t>
            </a:r>
            <a:r>
              <a:rPr lang="en-GB" sz="900" dirty="0">
                <a:solidFill>
                  <a:schemeClr val="tx1"/>
                </a:solidFill>
              </a:rPr>
              <a:t>. </a:t>
            </a:r>
          </a:p>
          <a:p>
            <a:r>
              <a:rPr lang="en-GB" sz="900" b="1" dirty="0">
                <a:solidFill>
                  <a:schemeClr val="tx1"/>
                </a:solidFill>
              </a:rPr>
              <a:t>South America </a:t>
            </a:r>
            <a:r>
              <a:rPr lang="en-GB" sz="900" dirty="0">
                <a:solidFill>
                  <a:schemeClr val="tx1"/>
                </a:solidFill>
              </a:rPr>
              <a:t>and</a:t>
            </a:r>
            <a:r>
              <a:rPr lang="en-GB" sz="900" b="1" dirty="0">
                <a:solidFill>
                  <a:schemeClr val="tx1"/>
                </a:solidFill>
              </a:rPr>
              <a:t> Africa </a:t>
            </a:r>
            <a:r>
              <a:rPr lang="en-GB" sz="900" dirty="0">
                <a:solidFill>
                  <a:schemeClr val="tx1"/>
                </a:solidFill>
              </a:rPr>
              <a:t>appear </a:t>
            </a:r>
            <a:r>
              <a:rPr lang="en-GB" sz="900" b="1" dirty="0">
                <a:solidFill>
                  <a:schemeClr val="tx1"/>
                </a:solidFill>
              </a:rPr>
              <a:t>to ‘fit’ together (1)</a:t>
            </a:r>
            <a:r>
              <a:rPr lang="en-GB" sz="900" dirty="0">
                <a:solidFill>
                  <a:schemeClr val="tx1"/>
                </a:solidFill>
              </a:rPr>
              <a:t> proved by matching of very </a:t>
            </a:r>
            <a:r>
              <a:rPr lang="en-GB" sz="900" b="1" dirty="0">
                <a:solidFill>
                  <a:schemeClr val="tx1"/>
                </a:solidFill>
              </a:rPr>
              <a:t>similar rock shapes in key locations </a:t>
            </a:r>
            <a:r>
              <a:rPr lang="en-GB" sz="900" dirty="0">
                <a:solidFill>
                  <a:schemeClr val="tx1"/>
                </a:solidFill>
              </a:rPr>
              <a:t>where these continents would </a:t>
            </a:r>
            <a:r>
              <a:rPr lang="en-GB" sz="900" b="1" dirty="0">
                <a:solidFill>
                  <a:schemeClr val="tx1"/>
                </a:solidFill>
              </a:rPr>
              <a:t>have joined (1). </a:t>
            </a:r>
          </a:p>
          <a:p>
            <a:r>
              <a:rPr lang="en-GB" sz="900" b="1" dirty="0">
                <a:solidFill>
                  <a:schemeClr val="tx1"/>
                </a:solidFill>
              </a:rPr>
              <a:t>Other reasons – similar rock types, coal found in Antarctica (only forms in tropical regions), other reptiles/ animals credited.</a:t>
            </a:r>
          </a:p>
          <a:p>
            <a:endParaRPr lang="en-GB" sz="900" b="1" dirty="0">
              <a:solidFill>
                <a:schemeClr val="tx1"/>
              </a:solidFill>
            </a:endParaRPr>
          </a:p>
          <a:p>
            <a:endParaRPr lang="en-GB" sz="900" b="1" dirty="0">
              <a:solidFill>
                <a:schemeClr val="tx1"/>
              </a:solidFill>
            </a:endParaRPr>
          </a:p>
          <a:p>
            <a:endParaRPr lang="en-GB" sz="900" b="1" dirty="0">
              <a:solidFill>
                <a:schemeClr val="tx1"/>
              </a:solidFill>
            </a:endParaRPr>
          </a:p>
          <a:p>
            <a:endParaRPr lang="en-GB" sz="900" b="1" dirty="0">
              <a:solidFill>
                <a:schemeClr val="tx1"/>
              </a:solidFill>
            </a:endParaRPr>
          </a:p>
          <a:p>
            <a:endParaRPr lang="en-GB" sz="900" dirty="0">
              <a:solidFill>
                <a:schemeClr val="tx1"/>
              </a:solidFill>
            </a:endParaRPr>
          </a:p>
          <a:p>
            <a:endParaRPr lang="en-GB" sz="900" dirty="0">
              <a:solidFill>
                <a:schemeClr val="tx1"/>
              </a:solidFill>
            </a:endParaRPr>
          </a:p>
        </p:txBody>
      </p:sp>
      <p:cxnSp>
        <p:nvCxnSpPr>
          <p:cNvPr id="3" name="Straight Connector 2"/>
          <p:cNvCxnSpPr/>
          <p:nvPr/>
        </p:nvCxnSpPr>
        <p:spPr>
          <a:xfrm>
            <a:off x="8517013" y="2254370"/>
            <a:ext cx="5814" cy="1551357"/>
          </a:xfrm>
          <a:prstGeom prst="line">
            <a:avLst/>
          </a:prstGeom>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223379" y="6465051"/>
            <a:ext cx="5841242" cy="32755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STAR: Research answers for 2 of your own simple or complex enquiry questions and record on the back of sheet.  </a:t>
            </a:r>
          </a:p>
        </p:txBody>
      </p:sp>
      <p:pic>
        <p:nvPicPr>
          <p:cNvPr id="11" name="Picture 15" descr="1_1">
            <a:extLst>
              <a:ext uri="{FF2B5EF4-FFF2-40B4-BE49-F238E27FC236}">
                <a16:creationId xmlns:a16="http://schemas.microsoft.com/office/drawing/2014/main" id="{9E863A81-3740-4811-BA12-C2F4502E68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0582"/>
          <a:stretch>
            <a:fillRect/>
          </a:stretch>
        </p:blipFill>
        <p:spPr bwMode="auto">
          <a:xfrm>
            <a:off x="3279039" y="1423873"/>
            <a:ext cx="1696181" cy="151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5" descr="4_1">
            <a:extLst>
              <a:ext uri="{FF2B5EF4-FFF2-40B4-BE49-F238E27FC236}">
                <a16:creationId xmlns:a16="http://schemas.microsoft.com/office/drawing/2014/main" id="{B0CFB869-25A5-4636-906A-C261A0F6FF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7285" r="-1767" b="22238"/>
          <a:stretch>
            <a:fillRect/>
          </a:stretch>
        </p:blipFill>
        <p:spPr bwMode="auto">
          <a:xfrm>
            <a:off x="4651867" y="2309037"/>
            <a:ext cx="1595223" cy="950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a:hlinkClick r:id="rId5"/>
            <a:extLst>
              <a:ext uri="{FF2B5EF4-FFF2-40B4-BE49-F238E27FC236}">
                <a16:creationId xmlns:a16="http://schemas.microsoft.com/office/drawing/2014/main" id="{81C72F66-6A2A-45F1-BFEB-4CBE44B1706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06308" y="3302011"/>
            <a:ext cx="2762480" cy="1464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descr="Image result for plate tectonic evidence">
            <a:extLst>
              <a:ext uri="{FF2B5EF4-FFF2-40B4-BE49-F238E27FC236}">
                <a16:creationId xmlns:a16="http://schemas.microsoft.com/office/drawing/2014/main" id="{7C5C51D2-C64C-4942-AA81-D12055522D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49257" y="4737136"/>
            <a:ext cx="2539224" cy="194952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mage result for plate tectonic evidence">
            <a:extLst>
              <a:ext uri="{FF2B5EF4-FFF2-40B4-BE49-F238E27FC236}">
                <a16:creationId xmlns:a16="http://schemas.microsoft.com/office/drawing/2014/main" id="{9DAB562D-9DF4-48AD-B1A3-86061E45194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07539" y="6076951"/>
            <a:ext cx="903718" cy="102545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 result for coal">
            <a:extLst>
              <a:ext uri="{FF2B5EF4-FFF2-40B4-BE49-F238E27FC236}">
                <a16:creationId xmlns:a16="http://schemas.microsoft.com/office/drawing/2014/main" id="{4E647ACD-A692-40DD-8515-9BAD2B4D7FF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27379" y="6076951"/>
            <a:ext cx="1380355" cy="7762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at is an earthquake? - BBC Bitesize">
            <a:extLst>
              <a:ext uri="{FF2B5EF4-FFF2-40B4-BE49-F238E27FC236}">
                <a16:creationId xmlns:a16="http://schemas.microsoft.com/office/drawing/2014/main" id="{25A21904-48F2-4546-80CB-B58D6C5D464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93523" y="332232"/>
            <a:ext cx="2123490" cy="119446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E3A0A10-742B-4EFF-87F2-8FA81B38C026}"/>
              </a:ext>
            </a:extLst>
          </p:cNvPr>
          <p:cNvSpPr/>
          <p:nvPr/>
        </p:nvSpPr>
        <p:spPr>
          <a:xfrm>
            <a:off x="8415714" y="269590"/>
            <a:ext cx="3478764" cy="1338828"/>
          </a:xfrm>
          <a:prstGeom prst="rect">
            <a:avLst/>
          </a:prstGeom>
        </p:spPr>
        <p:txBody>
          <a:bodyPr wrap="square">
            <a:spAutoFit/>
          </a:bodyPr>
          <a:lstStyle/>
          <a:p>
            <a:r>
              <a:rPr lang="en-GB" sz="900" dirty="0">
                <a:solidFill>
                  <a:srgbClr val="231F20"/>
                </a:solidFill>
                <a:latin typeface="Comic Sans MS" panose="030F0702030302020204" pitchFamily="66" charset="0"/>
              </a:rPr>
              <a:t>The point inside the crust where the pressure is released is called the </a:t>
            </a:r>
            <a:r>
              <a:rPr lang="en-GB" sz="900" b="1" dirty="0">
                <a:solidFill>
                  <a:srgbClr val="231F20"/>
                </a:solidFill>
                <a:latin typeface="Comic Sans MS" panose="030F0702030302020204" pitchFamily="66" charset="0"/>
              </a:rPr>
              <a:t>focus</a:t>
            </a:r>
            <a:r>
              <a:rPr lang="en-GB" sz="900" dirty="0">
                <a:solidFill>
                  <a:srgbClr val="231F20"/>
                </a:solidFill>
                <a:latin typeface="Comic Sans MS" panose="030F0702030302020204" pitchFamily="66" charset="0"/>
              </a:rPr>
              <a:t>. The point on the Earth's surface above the focus is called the </a:t>
            </a:r>
            <a:r>
              <a:rPr lang="en-GB" sz="900" b="1" dirty="0">
                <a:solidFill>
                  <a:srgbClr val="231F20"/>
                </a:solidFill>
                <a:latin typeface="Comic Sans MS" panose="030F0702030302020204" pitchFamily="66" charset="0"/>
              </a:rPr>
              <a:t>epicentre</a:t>
            </a:r>
            <a:r>
              <a:rPr lang="en-GB" sz="900" dirty="0">
                <a:solidFill>
                  <a:srgbClr val="231F20"/>
                </a:solidFill>
                <a:latin typeface="Comic Sans MS" panose="030F0702030302020204" pitchFamily="66" charset="0"/>
              </a:rPr>
              <a:t>.</a:t>
            </a:r>
          </a:p>
          <a:p>
            <a:r>
              <a:rPr lang="en-GB" sz="900" dirty="0">
                <a:solidFill>
                  <a:srgbClr val="231F20"/>
                </a:solidFill>
                <a:latin typeface="Comic Sans MS" panose="030F0702030302020204" pitchFamily="66" charset="0"/>
              </a:rPr>
              <a:t>Earthquake energy is released in seismic waves. These waves spread out from the focus.</a:t>
            </a:r>
          </a:p>
          <a:p>
            <a:r>
              <a:rPr lang="en-GB" sz="900" dirty="0">
                <a:solidFill>
                  <a:srgbClr val="231F20"/>
                </a:solidFill>
                <a:latin typeface="Comic Sans MS" panose="030F0702030302020204" pitchFamily="66" charset="0"/>
              </a:rPr>
              <a:t>The waves are felt most strongly at the epicentre, becoming less strong as they travel further away.</a:t>
            </a:r>
          </a:p>
          <a:p>
            <a:r>
              <a:rPr lang="en-GB" sz="900" dirty="0">
                <a:solidFill>
                  <a:srgbClr val="231F20"/>
                </a:solidFill>
                <a:latin typeface="Comic Sans MS" panose="030F0702030302020204" pitchFamily="66" charset="0"/>
              </a:rPr>
              <a:t>The most severe damage caused by an earthquake will happen close to the epicentre.</a:t>
            </a:r>
            <a:endParaRPr lang="en-GB" sz="900" b="0" i="0" dirty="0">
              <a:solidFill>
                <a:srgbClr val="231F20"/>
              </a:solidFill>
              <a:effectLst/>
              <a:latin typeface="Comic Sans MS" panose="030F0702030302020204" pitchFamily="66" charset="0"/>
            </a:endParaRPr>
          </a:p>
        </p:txBody>
      </p:sp>
      <p:graphicFrame>
        <p:nvGraphicFramePr>
          <p:cNvPr id="2" name="Table 1">
            <a:extLst>
              <a:ext uri="{FF2B5EF4-FFF2-40B4-BE49-F238E27FC236}">
                <a16:creationId xmlns:a16="http://schemas.microsoft.com/office/drawing/2014/main" id="{FDA54881-6B3E-4E29-AA89-67B2EDE074E4}"/>
              </a:ext>
            </a:extLst>
          </p:cNvPr>
          <p:cNvGraphicFramePr>
            <a:graphicFrameLocks noGrp="1"/>
          </p:cNvGraphicFramePr>
          <p:nvPr>
            <p:extLst>
              <p:ext uri="{D42A27DB-BD31-4B8C-83A1-F6EECF244321}">
                <p14:modId xmlns:p14="http://schemas.microsoft.com/office/powerpoint/2010/main" val="643365073"/>
              </p:ext>
            </p:extLst>
          </p:nvPr>
        </p:nvGraphicFramePr>
        <p:xfrm>
          <a:off x="6223378" y="1997325"/>
          <a:ext cx="5841242" cy="1965960"/>
        </p:xfrm>
        <a:graphic>
          <a:graphicData uri="http://schemas.openxmlformats.org/drawingml/2006/table">
            <a:tbl>
              <a:tblPr firstRow="1" bandRow="1">
                <a:tableStyleId>{5C22544A-7EE6-4342-B048-85BDC9FD1C3A}</a:tableStyleId>
              </a:tblPr>
              <a:tblGrid>
                <a:gridCol w="3145474">
                  <a:extLst>
                    <a:ext uri="{9D8B030D-6E8A-4147-A177-3AD203B41FA5}">
                      <a16:colId xmlns:a16="http://schemas.microsoft.com/office/drawing/2014/main" val="3460537970"/>
                    </a:ext>
                  </a:extLst>
                </a:gridCol>
                <a:gridCol w="2695768">
                  <a:extLst>
                    <a:ext uri="{9D8B030D-6E8A-4147-A177-3AD203B41FA5}">
                      <a16:colId xmlns:a16="http://schemas.microsoft.com/office/drawing/2014/main" val="964881463"/>
                    </a:ext>
                  </a:extLst>
                </a:gridCol>
              </a:tblGrid>
              <a:tr h="221219">
                <a:tc>
                  <a:txBody>
                    <a:bodyPr/>
                    <a:lstStyle/>
                    <a:p>
                      <a:r>
                        <a:rPr lang="en-GB" sz="900" dirty="0">
                          <a:solidFill>
                            <a:schemeClr val="tx1"/>
                          </a:solidFill>
                        </a:rPr>
                        <a:t>Socio-economic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900" dirty="0">
                          <a:solidFill>
                            <a:schemeClr val="tx1"/>
                          </a:solidFill>
                        </a:rPr>
                        <a:t>Environmental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1508401"/>
                  </a:ext>
                </a:extLst>
              </a:tr>
              <a:tr h="1377197">
                <a:tc>
                  <a:txBody>
                    <a:bodyPr/>
                    <a:lstStyle/>
                    <a:p>
                      <a:pPr marL="0" indent="0">
                        <a:buNone/>
                      </a:pPr>
                      <a:r>
                        <a:rPr lang="en-GB" sz="900" dirty="0">
                          <a:solidFill>
                            <a:schemeClr val="tx1"/>
                          </a:solidFill>
                          <a:latin typeface="Calibri" panose="020F0502020204030204" pitchFamily="34" charset="0"/>
                          <a:ea typeface="Times New Roman" panose="02020603050405020304" pitchFamily="18" charset="0"/>
                          <a:cs typeface="Calibri" panose="020F0502020204030204" pitchFamily="34" charset="0"/>
                        </a:rPr>
                        <a:t>Social</a:t>
                      </a:r>
                    </a:p>
                    <a:p>
                      <a:pPr marL="0" indent="0">
                        <a:buNone/>
                      </a:pPr>
                      <a:r>
                        <a:rPr lang="en-GB" sz="900" dirty="0">
                          <a:solidFill>
                            <a:schemeClr val="tx1"/>
                          </a:solidFill>
                          <a:latin typeface="Calibri" panose="020F0502020204030204" pitchFamily="34" charset="0"/>
                          <a:ea typeface="Times New Roman" panose="02020603050405020304" pitchFamily="18" charset="0"/>
                          <a:cs typeface="Calibri" panose="020F0502020204030204" pitchFamily="34" charset="0"/>
                        </a:rPr>
                        <a:t>1. Japan was largely prepared for the earthquake and many buildings remained standing afterwards </a:t>
                      </a:r>
                      <a:r>
                        <a:rPr lang="en-GB" sz="9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 saved lives.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tx1"/>
                          </a:solidFill>
                          <a:latin typeface="Calibri" panose="020F0502020204030204" pitchFamily="34" charset="0"/>
                          <a:ea typeface="Calibri" panose="020F0502020204030204" pitchFamily="34" charset="0"/>
                          <a:cs typeface="Calibri" panose="020F0502020204030204" pitchFamily="34" charset="0"/>
                        </a:rPr>
                        <a:t>2. The tsunami warning issued </a:t>
                      </a:r>
                      <a:r>
                        <a:rPr lang="en-GB" sz="900" dirty="0">
                          <a:solidFill>
                            <a:schemeClr val="tx1"/>
                          </a:solidFill>
                          <a:latin typeface="Calibri" panose="020F0502020204030204" pitchFamily="34" charset="0"/>
                          <a:ea typeface="Times New Roman" panose="02020603050405020304" pitchFamily="18" charset="0"/>
                          <a:cs typeface="Calibri" panose="020F0502020204030204" pitchFamily="34" charset="0"/>
                        </a:rPr>
                        <a:t>3 minutes after the earthquake – </a:t>
                      </a:r>
                      <a:r>
                        <a:rPr lang="en-GB" sz="900" b="1" dirty="0">
                          <a:solidFill>
                            <a:schemeClr val="tx1"/>
                          </a:solidFill>
                          <a:latin typeface="Calibri" panose="020F0502020204030204" pitchFamily="34" charset="0"/>
                          <a:ea typeface="Calibri" panose="020F0502020204030204" pitchFamily="34" charset="0"/>
                          <a:cs typeface="Calibri" panose="020F0502020204030204" pitchFamily="34" charset="0"/>
                        </a:rPr>
                        <a:t>saved</a:t>
                      </a:r>
                      <a:r>
                        <a:rPr lang="en-GB" sz="900" b="1" baseline="0" dirty="0">
                          <a:solidFill>
                            <a:schemeClr val="tx1"/>
                          </a:solidFill>
                          <a:latin typeface="Calibri" panose="020F0502020204030204" pitchFamily="34" charset="0"/>
                          <a:ea typeface="Calibri" panose="020F0502020204030204" pitchFamily="34" charset="0"/>
                          <a:cs typeface="Calibri" panose="020F0502020204030204" pitchFamily="34" charset="0"/>
                        </a:rPr>
                        <a:t> lives. </a:t>
                      </a:r>
                      <a:endParaRPr lang="en-GB" sz="9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8. </a:t>
                      </a:r>
                      <a:r>
                        <a:rPr lang="en-GB" sz="900" kern="1200" dirty="0">
                          <a:solidFill>
                            <a:schemeClr val="tx1"/>
                          </a:solidFill>
                          <a:effectLst/>
                          <a:latin typeface="+mn-lt"/>
                          <a:ea typeface="+mn-ea"/>
                          <a:cs typeface="+mn-cs"/>
                        </a:rPr>
                        <a:t>Immediate power outages in Tokyo and eight other prefectures reportedly affected some 4 million homes</a:t>
                      </a:r>
                      <a:r>
                        <a:rPr lang="en-GB" sz="900" kern="1200" baseline="0" dirty="0">
                          <a:solidFill>
                            <a:schemeClr val="tx1"/>
                          </a:solidFill>
                          <a:effectLst/>
                          <a:latin typeface="+mn-lt"/>
                          <a:ea typeface="+mn-ea"/>
                          <a:cs typeface="+mn-cs"/>
                        </a:rPr>
                        <a:t> </a:t>
                      </a:r>
                      <a:r>
                        <a:rPr lang="en-GB" sz="900" b="1" kern="1200" baseline="0" dirty="0">
                          <a:solidFill>
                            <a:schemeClr val="tx1"/>
                          </a:solidFill>
                          <a:effectLst/>
                          <a:latin typeface="+mn-lt"/>
                          <a:ea typeface="+mn-ea"/>
                          <a:cs typeface="+mn-cs"/>
                        </a:rPr>
                        <a:t>– people left without power in the Winter. </a:t>
                      </a:r>
                      <a:endParaRPr lang="en-GB" sz="900" b="1" kern="1200" dirty="0">
                        <a:solidFill>
                          <a:schemeClr val="tx1"/>
                        </a:solidFill>
                        <a:effectLst/>
                        <a:latin typeface="+mn-lt"/>
                        <a:ea typeface="+mn-ea"/>
                        <a:cs typeface="+mn-cs"/>
                      </a:endParaRPr>
                    </a:p>
                    <a:p>
                      <a:r>
                        <a:rPr lang="en-GB" sz="900" dirty="0">
                          <a:solidFill>
                            <a:schemeClr val="tx1"/>
                          </a:solidFill>
                        </a:rPr>
                        <a:t>Economic</a:t>
                      </a:r>
                    </a:p>
                    <a:p>
                      <a:r>
                        <a:rPr lang="en-GB" sz="900" dirty="0">
                          <a:solidFill>
                            <a:schemeClr val="tx1"/>
                          </a:solidFill>
                        </a:rPr>
                        <a:t>1. </a:t>
                      </a:r>
                      <a:r>
                        <a:rPr lang="en-GB" sz="900" dirty="0">
                          <a:solidFill>
                            <a:schemeClr val="tx1"/>
                          </a:solidFill>
                          <a:latin typeface="Calibri" panose="020F0502020204030204" pitchFamily="34" charset="0"/>
                          <a:ea typeface="Times New Roman" panose="02020603050405020304" pitchFamily="18" charset="0"/>
                          <a:cs typeface="Calibri" panose="020F0502020204030204" pitchFamily="34" charset="0"/>
                        </a:rPr>
                        <a:t>Japan was largely prepared for the earthquake and many buildings remained standing afterwards – </a:t>
                      </a:r>
                      <a:r>
                        <a:rPr lang="en-GB" sz="9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meaning Japan could recover</a:t>
                      </a:r>
                      <a:r>
                        <a:rPr lang="en-GB" sz="900" b="1" baseline="0" dirty="0">
                          <a:solidFill>
                            <a:schemeClr val="tx1"/>
                          </a:solidFill>
                          <a:latin typeface="Calibri" panose="020F0502020204030204" pitchFamily="34" charset="0"/>
                          <a:ea typeface="Times New Roman" panose="02020603050405020304" pitchFamily="18" charset="0"/>
                          <a:cs typeface="Calibri" panose="020F0502020204030204" pitchFamily="34" charset="0"/>
                        </a:rPr>
                        <a:t> quicker</a:t>
                      </a:r>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solidFill>
                            <a:schemeClr val="tx1"/>
                          </a:solidFill>
                        </a:rPr>
                        <a:t>17. </a:t>
                      </a:r>
                      <a:r>
                        <a:rPr lang="en-GB" sz="900" kern="1200" dirty="0">
                          <a:solidFill>
                            <a:schemeClr val="tx1"/>
                          </a:solidFill>
                          <a:effectLst/>
                          <a:latin typeface="+mn-lt"/>
                          <a:ea typeface="+mn-ea"/>
                          <a:cs typeface="+mn-cs"/>
                        </a:rPr>
                        <a:t>Radiation leaks caused large evacuations</a:t>
                      </a:r>
                      <a:r>
                        <a:rPr lang="en-GB" sz="900" kern="1200" baseline="0" dirty="0">
                          <a:solidFill>
                            <a:schemeClr val="tx1"/>
                          </a:solidFill>
                          <a:effectLst/>
                          <a:latin typeface="+mn-lt"/>
                          <a:ea typeface="+mn-ea"/>
                          <a:cs typeface="+mn-cs"/>
                        </a:rPr>
                        <a:t> </a:t>
                      </a:r>
                      <a:r>
                        <a:rPr lang="en-GB" sz="900" kern="1200" dirty="0">
                          <a:solidFill>
                            <a:schemeClr val="tx1"/>
                          </a:solidFill>
                          <a:effectLst/>
                          <a:latin typeface="+mn-lt"/>
                          <a:ea typeface="+mn-ea"/>
                          <a:cs typeface="+mn-cs"/>
                        </a:rPr>
                        <a:t>– meaning radioactive material with widespread health and environmental effects</a:t>
                      </a:r>
                      <a:r>
                        <a:rPr lang="en-GB" sz="900" kern="1200" baseline="0" dirty="0">
                          <a:solidFill>
                            <a:schemeClr val="tx1"/>
                          </a:solidFill>
                          <a:effectLst/>
                          <a:latin typeface="+mn-lt"/>
                          <a:ea typeface="+mn-ea"/>
                          <a:cs typeface="+mn-cs"/>
                        </a:rPr>
                        <a:t> </a:t>
                      </a:r>
                      <a:r>
                        <a:rPr lang="en-GB" sz="900" b="1" kern="1200" baseline="0" dirty="0">
                          <a:solidFill>
                            <a:schemeClr val="tx1"/>
                          </a:solidFill>
                          <a:effectLst/>
                          <a:latin typeface="+mn-lt"/>
                          <a:ea typeface="+mn-ea"/>
                          <a:cs typeface="+mn-cs"/>
                        </a:rPr>
                        <a:t>– meaning parts of Japan were left contaminated.</a:t>
                      </a:r>
                      <a:endParaRPr lang="en-GB" sz="900" b="1" kern="1200" dirty="0">
                        <a:solidFill>
                          <a:schemeClr val="tx1"/>
                        </a:solidFill>
                        <a:effectLst/>
                        <a:latin typeface="+mn-lt"/>
                        <a:ea typeface="+mn-ea"/>
                        <a:cs typeface="+mn-cs"/>
                      </a:endParaRPr>
                    </a:p>
                    <a:p>
                      <a:endParaRPr lang="en-GB" sz="9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84085196"/>
                  </a:ext>
                </a:extLst>
              </a:tr>
            </a:tbl>
          </a:graphicData>
        </a:graphic>
      </p:graphicFrame>
    </p:spTree>
    <p:extLst>
      <p:ext uri="{BB962C8B-B14F-4D97-AF65-F5344CB8AC3E}">
        <p14:creationId xmlns:p14="http://schemas.microsoft.com/office/powerpoint/2010/main" val="1015310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315</TotalTime>
  <Words>818</Words>
  <Application>Microsoft Office PowerPoint</Application>
  <PresentationFormat>Widescreen</PresentationFormat>
  <Paragraphs>77</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Mr A McFadden (St Ambrose College)</cp:lastModifiedBy>
  <cp:revision>33</cp:revision>
  <cp:lastPrinted>2019-06-27T07:20:30Z</cp:lastPrinted>
  <dcterms:created xsi:type="dcterms:W3CDTF">2019-06-26T09:25:48Z</dcterms:created>
  <dcterms:modified xsi:type="dcterms:W3CDTF">2023-09-20T10:00:58Z</dcterms:modified>
</cp:coreProperties>
</file>