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6" r:id="rId5"/>
    <p:sldId id="257" r:id="rId6"/>
  </p:sldIdLst>
  <p:sldSz cx="6858000" cy="9906000" type="A4"/>
  <p:notesSz cx="6794500" cy="9931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1"/>
    <p:restoredTop sz="95906" autoAdjust="0"/>
  </p:normalViewPr>
  <p:slideViewPr>
    <p:cSldViewPr snapToGrid="0">
      <p:cViewPr varScale="1">
        <p:scale>
          <a:sx n="70" d="100"/>
          <a:sy n="70" d="100"/>
        </p:scale>
        <p:origin x="166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01/05/2025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13427735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01/05/2025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28142124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0C1B557-13D7-854E-9166-406B5DEDA16E}" type="datetimeFigureOut">
              <a:rPr lang="en-GB" smtClean="0"/>
              <a:t>01/05/2025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1408663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0C1B557-13D7-854E-9166-406B5DEDA16E}" type="datetimeFigureOut">
              <a:rPr lang="en-GB" smtClean="0"/>
              <a:t>01/05/2025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2843388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0C1B557-13D7-854E-9166-406B5DEDA16E}" type="datetimeFigureOut">
              <a:rPr lang="en-GB" smtClean="0"/>
              <a:t>01/05/2025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2673957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0C1B557-13D7-854E-9166-406B5DEDA16E}" type="datetimeFigureOut">
              <a:rPr lang="en-GB" smtClean="0"/>
              <a:t>01/05/2025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6475721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C1B557-13D7-854E-9166-406B5DEDA16E}" type="datetimeFigureOut">
              <a:rPr lang="en-GB" smtClean="0"/>
              <a:t>01/05/2025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2741451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426282"/>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90C1B557-13D7-854E-9166-406B5DEDA16E}" type="datetimeFigureOut">
              <a:rPr lang="en-GB" smtClean="0"/>
              <a:t>01/05/2025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4225110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426282"/>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90C1B557-13D7-854E-9166-406B5DEDA16E}" type="datetimeFigureOut">
              <a:rPr lang="en-GB" smtClean="0"/>
              <a:t>01/05/2025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642558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01/05/2025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465790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01/05/2025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5611695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71487"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90C1B557-13D7-854E-9166-406B5DEDA16E}" type="datetimeFigureOut">
              <a:rPr lang="en-GB" smtClean="0"/>
              <a:t>01/05/2025</a:t>
            </a:fld>
            <a:endParaRPr lang="en-GB" dirty="0"/>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dirty="0"/>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23588E95-DEC4-C04A-BEE4-8241FC40FB19}" type="slidenum">
              <a:rPr lang="en-GB" smtClean="0"/>
              <a:t>‹#›</a:t>
            </a:fld>
            <a:endParaRPr lang="en-GB" dirty="0"/>
          </a:p>
        </p:txBody>
      </p:sp>
    </p:spTree>
    <p:extLst>
      <p:ext uri="{BB962C8B-B14F-4D97-AF65-F5344CB8AC3E}">
        <p14:creationId xmlns:p14="http://schemas.microsoft.com/office/powerpoint/2010/main" val="40245326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krfcq5pF8u8&amp;t=5845s" TargetMode="External"/><Relationship Id="rId2" Type="http://schemas.openxmlformats.org/officeDocument/2006/relationships/hyperlink" Target="https://www.youtube.com/watch?v=ud_xU3wit-8"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DC3A8-AC6D-1978-3953-5BA3EBFC8E2D}"/>
              </a:ext>
            </a:extLst>
          </p:cNvPr>
          <p:cNvSpPr>
            <a:spLocks noGrp="1"/>
          </p:cNvSpPr>
          <p:nvPr>
            <p:ph type="ctrTitle"/>
          </p:nvPr>
        </p:nvSpPr>
        <p:spPr>
          <a:xfrm>
            <a:off x="514350" y="-87086"/>
            <a:ext cx="5829300" cy="548747"/>
          </a:xfrm>
        </p:spPr>
        <p:txBody>
          <a:bodyPr>
            <a:normAutofit/>
          </a:bodyPr>
          <a:lstStyle/>
          <a:p>
            <a:pPr algn="l"/>
            <a:r>
              <a:rPr lang="en-GB" sz="1400" b="1" u="sng" dirty="0"/>
              <a:t>Year 8 History Unit 4 : To what extent was America a land of opportunity at the beginning of the 20</a:t>
            </a:r>
            <a:r>
              <a:rPr lang="en-GB" sz="1400" b="1" u="sng" baseline="30000" dirty="0"/>
              <a:t>th</a:t>
            </a:r>
            <a:r>
              <a:rPr lang="en-GB" sz="1400" b="1" u="sng" dirty="0"/>
              <a:t> Century. </a:t>
            </a:r>
          </a:p>
        </p:txBody>
      </p:sp>
      <p:sp>
        <p:nvSpPr>
          <p:cNvPr id="6" name="Rounded Rectangle 5">
            <a:extLst>
              <a:ext uri="{FF2B5EF4-FFF2-40B4-BE49-F238E27FC236}">
                <a16:creationId xmlns:a16="http://schemas.microsoft.com/office/drawing/2014/main" id="{AF9AD1E0-0493-7008-4F51-0B952743C243}"/>
              </a:ext>
            </a:extLst>
          </p:cNvPr>
          <p:cNvSpPr/>
          <p:nvPr/>
        </p:nvSpPr>
        <p:spPr>
          <a:xfrm>
            <a:off x="4284784" y="470339"/>
            <a:ext cx="2374899" cy="1872465"/>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000" b="1" u="sng" dirty="0">
                <a:solidFill>
                  <a:schemeClr val="tx1"/>
                </a:solidFill>
              </a:rPr>
              <a:t>Key Topics</a:t>
            </a:r>
          </a:p>
          <a:p>
            <a:pPr marL="342900" indent="-342900">
              <a:buAutoNum type="arabicParenR"/>
            </a:pPr>
            <a:r>
              <a:rPr lang="en-GB" sz="1000" dirty="0">
                <a:solidFill>
                  <a:schemeClr val="tx1"/>
                </a:solidFill>
              </a:rPr>
              <a:t>Causes of the boom.</a:t>
            </a:r>
          </a:p>
          <a:p>
            <a:pPr marL="342900" indent="-342900">
              <a:buAutoNum type="arabicParenR"/>
            </a:pPr>
            <a:r>
              <a:rPr lang="en-GB" sz="1000" dirty="0">
                <a:solidFill>
                  <a:schemeClr val="tx1"/>
                </a:solidFill>
              </a:rPr>
              <a:t>Economic consequences of the Boom..</a:t>
            </a:r>
          </a:p>
          <a:p>
            <a:pPr marL="342900" indent="-342900">
              <a:buAutoNum type="arabicParenR"/>
            </a:pPr>
            <a:r>
              <a:rPr lang="en-GB" sz="1000" dirty="0">
                <a:solidFill>
                  <a:schemeClr val="tx1"/>
                </a:solidFill>
              </a:rPr>
              <a:t>Entertainment .</a:t>
            </a:r>
          </a:p>
          <a:p>
            <a:pPr marL="342900" indent="-342900">
              <a:buAutoNum type="arabicParenR"/>
            </a:pPr>
            <a:r>
              <a:rPr lang="en-GB" sz="1000" dirty="0">
                <a:solidFill>
                  <a:schemeClr val="tx1"/>
                </a:solidFill>
              </a:rPr>
              <a:t>Women.</a:t>
            </a:r>
          </a:p>
          <a:p>
            <a:pPr marL="342900" indent="-342900">
              <a:buAutoNum type="arabicParenR"/>
            </a:pPr>
            <a:r>
              <a:rPr lang="en-GB" sz="1000" dirty="0">
                <a:solidFill>
                  <a:schemeClr val="tx1"/>
                </a:solidFill>
              </a:rPr>
              <a:t>Prohibition.</a:t>
            </a:r>
          </a:p>
          <a:p>
            <a:pPr marL="228600" indent="-228600">
              <a:buAutoNum type="arabicParenR" startAt="6"/>
            </a:pPr>
            <a:r>
              <a:rPr lang="en-GB" sz="1000" dirty="0">
                <a:solidFill>
                  <a:schemeClr val="tx1"/>
                </a:solidFill>
              </a:rPr>
              <a:t>Immigration.</a:t>
            </a:r>
          </a:p>
          <a:p>
            <a:pPr marL="228600" indent="-228600">
              <a:buAutoNum type="arabicParenR" startAt="6"/>
            </a:pPr>
            <a:r>
              <a:rPr lang="en-GB" sz="1000" dirty="0">
                <a:solidFill>
                  <a:schemeClr val="tx1"/>
                </a:solidFill>
              </a:rPr>
              <a:t>Black Americans.</a:t>
            </a:r>
          </a:p>
          <a:p>
            <a:pPr marL="228600" indent="-228600">
              <a:buAutoNum type="arabicParenR" startAt="6"/>
            </a:pPr>
            <a:endParaRPr lang="en-GB" sz="1000" dirty="0">
              <a:solidFill>
                <a:schemeClr val="tx1"/>
              </a:solidFill>
            </a:endParaRPr>
          </a:p>
        </p:txBody>
      </p:sp>
      <p:sp>
        <p:nvSpPr>
          <p:cNvPr id="9" name="Rounded Rectangle 8">
            <a:extLst>
              <a:ext uri="{FF2B5EF4-FFF2-40B4-BE49-F238E27FC236}">
                <a16:creationId xmlns:a16="http://schemas.microsoft.com/office/drawing/2014/main" id="{804931FF-4E2E-18F3-803C-82F509C7C000}"/>
              </a:ext>
            </a:extLst>
          </p:cNvPr>
          <p:cNvSpPr/>
          <p:nvPr/>
        </p:nvSpPr>
        <p:spPr>
          <a:xfrm>
            <a:off x="257580" y="8169050"/>
            <a:ext cx="6342840" cy="1387435"/>
          </a:xfrm>
          <a:prstGeom prst="roundRect">
            <a:avLst>
              <a:gd name="adj" fmla="val 8508"/>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spAutoFit/>
          </a:bodyPr>
          <a:lstStyle/>
          <a:p>
            <a:r>
              <a:rPr lang="en-GB" sz="1000" dirty="0">
                <a:solidFill>
                  <a:schemeClr val="tx1"/>
                </a:solidFill>
              </a:rPr>
              <a:t>                               </a:t>
            </a:r>
            <a:r>
              <a:rPr lang="en-GB" sz="1000" b="1" u="sng" dirty="0">
                <a:solidFill>
                  <a:schemeClr val="tx1"/>
                </a:solidFill>
              </a:rPr>
              <a:t>Assessment Possible Tasks</a:t>
            </a:r>
          </a:p>
          <a:p>
            <a:r>
              <a:rPr lang="en-GB" sz="1000" b="1" u="sng" dirty="0">
                <a:solidFill>
                  <a:schemeClr val="tx1"/>
                </a:solidFill>
              </a:rPr>
              <a:t>Assessment – </a:t>
            </a:r>
            <a:r>
              <a:rPr lang="en-GB" sz="1000" b="1" dirty="0">
                <a:solidFill>
                  <a:schemeClr val="tx1"/>
                </a:solidFill>
              </a:rPr>
              <a:t>Source interpretation </a:t>
            </a:r>
            <a:r>
              <a:rPr lang="en-GB" sz="1000" b="1">
                <a:solidFill>
                  <a:schemeClr val="tx1"/>
                </a:solidFill>
              </a:rPr>
              <a:t>exercise .</a:t>
            </a:r>
            <a:endParaRPr lang="en-GB" sz="1000" b="1" dirty="0">
              <a:solidFill>
                <a:schemeClr val="tx1"/>
              </a:solidFill>
            </a:endParaRPr>
          </a:p>
          <a:p>
            <a:r>
              <a:rPr lang="en-GB" sz="1000" dirty="0">
                <a:solidFill>
                  <a:schemeClr val="tx1"/>
                </a:solidFill>
              </a:rPr>
              <a:t>   Some historians have labelled  the 1920s as ‘The Jazz Age’ .Do some research on jazz and music in the 1920s to illustrate whether this is true. Complete a mind map on different aspects of the ‘Roaring Twenties </a:t>
            </a:r>
          </a:p>
          <a:p>
            <a:pPr marL="171450" indent="-171450">
              <a:buFontTx/>
              <a:buChar char="-"/>
            </a:pPr>
            <a:r>
              <a:rPr lang="en-GB" sz="1000" dirty="0">
                <a:solidFill>
                  <a:schemeClr val="tx1"/>
                </a:solidFill>
              </a:rPr>
              <a:t>- Create a job advert for a women entering the workplace in the 1920’s .</a:t>
            </a:r>
          </a:p>
          <a:p>
            <a:pPr marL="171450" indent="-171450">
              <a:buFontTx/>
              <a:buChar char="-"/>
            </a:pPr>
            <a:r>
              <a:rPr lang="en-GB" sz="1000" dirty="0">
                <a:solidFill>
                  <a:schemeClr val="tx1"/>
                </a:solidFill>
              </a:rPr>
              <a:t>Compile a report in 1928 for President  Hoover on the success of Prohibition.</a:t>
            </a:r>
          </a:p>
          <a:p>
            <a:pPr marL="171450" indent="-171450">
              <a:buFontTx/>
              <a:buChar char="-"/>
            </a:pPr>
            <a:r>
              <a:rPr lang="en-GB" sz="1000" dirty="0">
                <a:solidFill>
                  <a:schemeClr val="tx1"/>
                </a:solidFill>
              </a:rPr>
              <a:t>Pretend that a film is being made  about the Sacco and Vanzetti Case .Your job is to create an IMBD description for it from the prospective of an indigenous American in the 1920’s and an immigrant.</a:t>
            </a:r>
          </a:p>
        </p:txBody>
      </p:sp>
      <p:sp>
        <p:nvSpPr>
          <p:cNvPr id="11" name="Rounded Rectangle 10">
            <a:extLst>
              <a:ext uri="{FF2B5EF4-FFF2-40B4-BE49-F238E27FC236}">
                <a16:creationId xmlns:a16="http://schemas.microsoft.com/office/drawing/2014/main" id="{08E6856A-7FFB-EF25-2C9F-1CC140FBCD50}"/>
              </a:ext>
            </a:extLst>
          </p:cNvPr>
          <p:cNvSpPr/>
          <p:nvPr/>
        </p:nvSpPr>
        <p:spPr>
          <a:xfrm>
            <a:off x="198317" y="470339"/>
            <a:ext cx="4033035" cy="1898392"/>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b">
            <a:spAutoFit/>
          </a:bodyPr>
          <a:lstStyle/>
          <a:p>
            <a:r>
              <a:rPr lang="en-GB" sz="1050" b="1" u="sng" dirty="0">
                <a:solidFill>
                  <a:schemeClr val="tx1"/>
                </a:solidFill>
              </a:rPr>
              <a:t>To what extent was America a land of opportunity at the beginning of the 20</a:t>
            </a:r>
            <a:r>
              <a:rPr lang="en-GB" sz="1050" b="1" u="sng" baseline="30000" dirty="0">
                <a:solidFill>
                  <a:schemeClr val="tx1"/>
                </a:solidFill>
              </a:rPr>
              <a:t>th</a:t>
            </a:r>
            <a:r>
              <a:rPr lang="en-GB" sz="1050" b="1" u="sng" dirty="0">
                <a:solidFill>
                  <a:schemeClr val="tx1"/>
                </a:solidFill>
              </a:rPr>
              <a:t> Century </a:t>
            </a:r>
            <a:r>
              <a:rPr lang="en-GB" sz="1200" b="1" u="sng" dirty="0">
                <a:solidFill>
                  <a:schemeClr val="tx1"/>
                </a:solidFill>
              </a:rPr>
              <a:t>?</a:t>
            </a:r>
          </a:p>
          <a:p>
            <a:pPr marL="228600" indent="-228600">
              <a:buAutoNum type="arabicParenR"/>
            </a:pPr>
            <a:r>
              <a:rPr lang="en-GB" sz="900" dirty="0">
                <a:solidFill>
                  <a:schemeClr val="tx1"/>
                </a:solidFill>
              </a:rPr>
              <a:t>Why did the American economy boom in the 1920s .</a:t>
            </a:r>
          </a:p>
          <a:p>
            <a:pPr marL="228600" indent="-228600">
              <a:buAutoNum type="arabicParenR"/>
            </a:pPr>
            <a:r>
              <a:rPr lang="en-GB" sz="900" dirty="0">
                <a:solidFill>
                  <a:schemeClr val="tx1"/>
                </a:solidFill>
              </a:rPr>
              <a:t>How much was the 1920’s a period of prosperity? </a:t>
            </a:r>
          </a:p>
          <a:p>
            <a:pPr marL="228600" indent="-228600">
              <a:buAutoNum type="arabicParenR"/>
            </a:pPr>
            <a:r>
              <a:rPr lang="en-GB" sz="900" dirty="0">
                <a:solidFill>
                  <a:schemeClr val="tx1"/>
                </a:solidFill>
              </a:rPr>
              <a:t>Why have the 1920’s been called the Roaring Twenties.</a:t>
            </a:r>
          </a:p>
          <a:p>
            <a:pPr marL="228600" indent="-228600">
              <a:buAutoNum type="arabicParenR"/>
            </a:pPr>
            <a:r>
              <a:rPr lang="en-GB" sz="900" dirty="0">
                <a:solidFill>
                  <a:schemeClr val="tx1"/>
                </a:solidFill>
              </a:rPr>
              <a:t>To what extent did the Flappers usher in a period of change for women?</a:t>
            </a:r>
          </a:p>
          <a:p>
            <a:pPr marL="228600" indent="-228600">
              <a:buAutoNum type="arabicParenR"/>
            </a:pPr>
            <a:r>
              <a:rPr lang="en-GB" sz="900" dirty="0">
                <a:solidFill>
                  <a:schemeClr val="tx1"/>
                </a:solidFill>
              </a:rPr>
              <a:t>To what extent did the Prohibitionists  win the day? </a:t>
            </a:r>
          </a:p>
          <a:p>
            <a:pPr marL="228600" indent="-228600">
              <a:buAutoNum type="arabicParenR"/>
            </a:pPr>
            <a:r>
              <a:rPr lang="en-GB" sz="900" dirty="0">
                <a:solidFill>
                  <a:schemeClr val="tx1"/>
                </a:solidFill>
              </a:rPr>
              <a:t>How Divided were the United States of America? </a:t>
            </a:r>
          </a:p>
          <a:p>
            <a:r>
              <a:rPr lang="en-GB" sz="1000" dirty="0">
                <a:solidFill>
                  <a:schemeClr val="tx1"/>
                </a:solidFill>
              </a:rPr>
              <a:t>7)     How did Black Americans experience the 1920’s? </a:t>
            </a:r>
          </a:p>
          <a:p>
            <a:pPr marL="228600" indent="-228600" algn="ctr">
              <a:buAutoNum type="arabicParenR"/>
            </a:pPr>
            <a:endParaRPr lang="en-GB" sz="1000" b="1" dirty="0">
              <a:solidFill>
                <a:schemeClr val="tx1"/>
              </a:solidFill>
            </a:endParaRPr>
          </a:p>
        </p:txBody>
      </p:sp>
      <p:sp>
        <p:nvSpPr>
          <p:cNvPr id="10" name="Rounded Rectangle 7">
            <a:extLst>
              <a:ext uri="{FF2B5EF4-FFF2-40B4-BE49-F238E27FC236}">
                <a16:creationId xmlns:a16="http://schemas.microsoft.com/office/drawing/2014/main" id="{387429F4-9E07-483E-B6CC-E5605232E514}"/>
              </a:ext>
            </a:extLst>
          </p:cNvPr>
          <p:cNvSpPr/>
          <p:nvPr/>
        </p:nvSpPr>
        <p:spPr>
          <a:xfrm>
            <a:off x="198317" y="2446463"/>
            <a:ext cx="6461366" cy="5694194"/>
          </a:xfrm>
          <a:prstGeom prst="roundRect">
            <a:avLst>
              <a:gd name="adj" fmla="val 4356"/>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t">
            <a:spAutoFit/>
          </a:bodyPr>
          <a:lstStyle/>
          <a:p>
            <a:pPr algn="ctr"/>
            <a:r>
              <a:rPr lang="en-GB" sz="1000" b="1" u="sng" dirty="0">
                <a:solidFill>
                  <a:schemeClr val="tx1"/>
                </a:solidFill>
              </a:rPr>
              <a:t>KEY KNOWLEDGE</a:t>
            </a:r>
          </a:p>
          <a:p>
            <a:pPr marL="171450" indent="-171450">
              <a:buFontTx/>
              <a:buChar char="-"/>
            </a:pPr>
            <a:r>
              <a:rPr lang="en-GB" sz="1000" dirty="0">
                <a:solidFill>
                  <a:schemeClr val="tx1"/>
                </a:solidFill>
              </a:rPr>
              <a:t>By 1914 the USA  had become the leading industrial power in the world and lead all other countries in most areas of industry. </a:t>
            </a:r>
            <a:r>
              <a:rPr lang="en-GB" sz="1000" u="sng" dirty="0">
                <a:solidFill>
                  <a:schemeClr val="tx1"/>
                </a:solidFill>
              </a:rPr>
              <a:t>The President of the USA (1912-1920) was Woodrow Wilson</a:t>
            </a:r>
            <a:r>
              <a:rPr lang="en-GB" sz="1000" dirty="0">
                <a:solidFill>
                  <a:schemeClr val="tx1"/>
                </a:solidFill>
              </a:rPr>
              <a:t>) The USA did not </a:t>
            </a:r>
            <a:r>
              <a:rPr lang="en-GB" sz="1000" u="sng" dirty="0">
                <a:solidFill>
                  <a:schemeClr val="tx1"/>
                </a:solidFill>
              </a:rPr>
              <a:t>enter the First World War until 1917 </a:t>
            </a:r>
            <a:r>
              <a:rPr lang="en-GB" sz="1000" dirty="0">
                <a:solidFill>
                  <a:schemeClr val="tx1"/>
                </a:solidFill>
              </a:rPr>
              <a:t>and bounced back from the war very quickly.</a:t>
            </a:r>
          </a:p>
          <a:p>
            <a:pPr marL="171450" indent="-171450">
              <a:buFontTx/>
              <a:buChar char="-"/>
            </a:pPr>
            <a:r>
              <a:rPr lang="en-GB" sz="1000" u="sng" dirty="0">
                <a:solidFill>
                  <a:schemeClr val="tx1"/>
                </a:solidFill>
              </a:rPr>
              <a:t>Between 1922 and 1929 </a:t>
            </a:r>
            <a:r>
              <a:rPr lang="en-GB" sz="1000" dirty="0">
                <a:solidFill>
                  <a:schemeClr val="tx1"/>
                </a:solidFill>
              </a:rPr>
              <a:t>unemployment rates were never higher than 3.7%. Wages increased by 20% in the 1920’s however w</a:t>
            </a:r>
            <a:r>
              <a:rPr lang="en-GB" sz="1000" u="sng" dirty="0">
                <a:solidFill>
                  <a:schemeClr val="tx1"/>
                </a:solidFill>
              </a:rPr>
              <a:t>orkers in old industries like coal, textiles,  steel and leather </a:t>
            </a:r>
            <a:r>
              <a:rPr lang="en-GB" sz="1000" dirty="0">
                <a:solidFill>
                  <a:schemeClr val="tx1"/>
                </a:solidFill>
              </a:rPr>
              <a:t>did not benefit from the boom.  Farmers generally suffered as the price of grain collapsed . 600.000 farmers lost their farms in 1924 because of bad debts.</a:t>
            </a:r>
          </a:p>
          <a:p>
            <a:pPr marL="171450" indent="-171450">
              <a:buFontTx/>
              <a:buChar char="-"/>
            </a:pPr>
            <a:r>
              <a:rPr lang="en-GB" sz="1000" dirty="0">
                <a:solidFill>
                  <a:schemeClr val="tx1"/>
                </a:solidFill>
              </a:rPr>
              <a:t>The most famous dances in the USA of the 1920’s were the </a:t>
            </a:r>
            <a:r>
              <a:rPr lang="en-GB" sz="1000" u="sng" dirty="0">
                <a:solidFill>
                  <a:schemeClr val="tx1"/>
                </a:solidFill>
              </a:rPr>
              <a:t>Charleston</a:t>
            </a:r>
            <a:r>
              <a:rPr lang="en-GB" sz="1000" dirty="0">
                <a:solidFill>
                  <a:schemeClr val="tx1"/>
                </a:solidFill>
              </a:rPr>
              <a:t> , the </a:t>
            </a:r>
            <a:r>
              <a:rPr lang="en-GB" sz="1000" u="sng" dirty="0">
                <a:solidFill>
                  <a:schemeClr val="tx1"/>
                </a:solidFill>
              </a:rPr>
              <a:t>Black Bottom </a:t>
            </a:r>
            <a:r>
              <a:rPr lang="en-GB" sz="1000" dirty="0">
                <a:solidFill>
                  <a:schemeClr val="tx1"/>
                </a:solidFill>
              </a:rPr>
              <a:t>and the </a:t>
            </a:r>
            <a:r>
              <a:rPr lang="en-GB" sz="1000" u="sng" dirty="0">
                <a:solidFill>
                  <a:schemeClr val="tx1"/>
                </a:solidFill>
              </a:rPr>
              <a:t>Shimmy</a:t>
            </a:r>
            <a:r>
              <a:rPr lang="en-GB" sz="1000" dirty="0">
                <a:solidFill>
                  <a:schemeClr val="tx1"/>
                </a:solidFill>
              </a:rPr>
              <a:t>. The Jazz Age was a period in the 1920’s and 1930’s in which jazz music and dance styles gained worldwide popularity. The main jazz club in the USA was the </a:t>
            </a:r>
            <a:r>
              <a:rPr lang="en-GB" sz="1000" u="sng" dirty="0">
                <a:solidFill>
                  <a:schemeClr val="tx1"/>
                </a:solidFill>
              </a:rPr>
              <a:t>Cotton Club </a:t>
            </a:r>
            <a:r>
              <a:rPr lang="en-GB" sz="1000" dirty="0">
                <a:solidFill>
                  <a:schemeClr val="tx1"/>
                </a:solidFill>
              </a:rPr>
              <a:t>in New York. George Herman  or ‘</a:t>
            </a:r>
            <a:r>
              <a:rPr lang="en-GB" sz="1000" u="sng" dirty="0">
                <a:solidFill>
                  <a:schemeClr val="tx1"/>
                </a:solidFill>
              </a:rPr>
              <a:t>Babe Ruth’ </a:t>
            </a:r>
            <a:r>
              <a:rPr lang="en-GB" sz="1000" dirty="0">
                <a:solidFill>
                  <a:schemeClr val="tx1"/>
                </a:solidFill>
              </a:rPr>
              <a:t>was an American professional baseball player who achieved great fame in the 1920’s. During the </a:t>
            </a:r>
            <a:r>
              <a:rPr lang="en-GB" sz="1000" u="sng" dirty="0">
                <a:solidFill>
                  <a:schemeClr val="tx1"/>
                </a:solidFill>
              </a:rPr>
              <a:t>1920’s movie attendance </a:t>
            </a:r>
            <a:r>
              <a:rPr lang="en-GB" sz="1000" dirty="0">
                <a:solidFill>
                  <a:schemeClr val="tx1"/>
                </a:solidFill>
              </a:rPr>
              <a:t>soared. By the end of the decade 50 million people went to the cinema –the equivalent of half the nations population. </a:t>
            </a:r>
            <a:r>
              <a:rPr lang="en-GB" sz="1000" u="sng" dirty="0">
                <a:solidFill>
                  <a:schemeClr val="tx1"/>
                </a:solidFill>
              </a:rPr>
              <a:t>Charlie Chaplin </a:t>
            </a:r>
            <a:r>
              <a:rPr lang="en-GB" sz="1000" dirty="0">
                <a:solidFill>
                  <a:schemeClr val="tx1"/>
                </a:solidFill>
              </a:rPr>
              <a:t>was an English comic actor who became the biggest ‘silent star’ and then movie star in the 1920’s USA.</a:t>
            </a:r>
          </a:p>
          <a:p>
            <a:pPr marL="171450" indent="-171450">
              <a:buFontTx/>
              <a:buChar char="-"/>
            </a:pPr>
            <a:r>
              <a:rPr lang="en-GB" sz="1000" u="sng" dirty="0">
                <a:solidFill>
                  <a:schemeClr val="tx1"/>
                </a:solidFill>
              </a:rPr>
              <a:t>Flappers</a:t>
            </a:r>
            <a:r>
              <a:rPr lang="en-GB" sz="1000" dirty="0">
                <a:solidFill>
                  <a:schemeClr val="tx1"/>
                </a:solidFill>
              </a:rPr>
              <a:t> were  a subculture of young Western women prominent after the First World War who wore short skirts, bobbed their hair ,listened to jazz and flaunted their disdain for prevailing codes of behaviour. Greta Garbo(1905-1990) was a Swedish American actress  and a premier star during Hollywood’s silent and early golden ages.</a:t>
            </a:r>
          </a:p>
          <a:p>
            <a:pPr marL="171450" indent="-171450">
              <a:buFontTx/>
              <a:buChar char="-"/>
            </a:pPr>
            <a:r>
              <a:rPr lang="en-GB" sz="1000" u="sng" dirty="0">
                <a:solidFill>
                  <a:schemeClr val="tx1"/>
                </a:solidFill>
              </a:rPr>
              <a:t>In 1917 the Eighteenth Amendment of the Constitution </a:t>
            </a:r>
            <a:r>
              <a:rPr lang="en-GB" sz="1000" dirty="0">
                <a:solidFill>
                  <a:schemeClr val="tx1"/>
                </a:solidFill>
              </a:rPr>
              <a:t>was passed .This prohibited the ‘manufacture ,sale or transportation of intoxicating liquors’  It became law </a:t>
            </a:r>
            <a:r>
              <a:rPr lang="en-GB" sz="1000" b="1" u="sng" dirty="0">
                <a:solidFill>
                  <a:schemeClr val="tx1"/>
                </a:solidFill>
              </a:rPr>
              <a:t>in January 1920 </a:t>
            </a:r>
            <a:r>
              <a:rPr lang="en-GB" sz="1000" dirty="0">
                <a:solidFill>
                  <a:schemeClr val="tx1"/>
                </a:solidFill>
              </a:rPr>
              <a:t>and became known as </a:t>
            </a:r>
            <a:r>
              <a:rPr lang="en-GB" sz="1000" u="sng" dirty="0">
                <a:solidFill>
                  <a:schemeClr val="tx1"/>
                </a:solidFill>
              </a:rPr>
              <a:t>Volstead’s Act.  </a:t>
            </a:r>
          </a:p>
          <a:p>
            <a:pPr marL="171450" indent="-171450">
              <a:buFontTx/>
              <a:buChar char="-"/>
            </a:pPr>
            <a:r>
              <a:rPr lang="en-GB" sz="1000" u="sng" dirty="0">
                <a:solidFill>
                  <a:schemeClr val="tx1"/>
                </a:solidFill>
              </a:rPr>
              <a:t>Al Capone </a:t>
            </a:r>
            <a:r>
              <a:rPr lang="en-GB" sz="1000" dirty="0">
                <a:solidFill>
                  <a:schemeClr val="tx1"/>
                </a:solidFill>
              </a:rPr>
              <a:t>was a famous gangster boss from</a:t>
            </a:r>
            <a:r>
              <a:rPr lang="en-GB" sz="1000" b="1" dirty="0">
                <a:solidFill>
                  <a:schemeClr val="tx1"/>
                </a:solidFill>
              </a:rPr>
              <a:t> </a:t>
            </a:r>
            <a:r>
              <a:rPr lang="en-GB" sz="1000" u="sng" dirty="0">
                <a:solidFill>
                  <a:schemeClr val="tx1"/>
                </a:solidFill>
              </a:rPr>
              <a:t>Chicago</a:t>
            </a:r>
            <a:r>
              <a:rPr lang="en-GB" sz="1000" b="1" u="sng" dirty="0">
                <a:solidFill>
                  <a:schemeClr val="tx1"/>
                </a:solidFill>
              </a:rPr>
              <a:t>.  </a:t>
            </a:r>
            <a:r>
              <a:rPr lang="en-GB" sz="1000" dirty="0">
                <a:solidFill>
                  <a:schemeClr val="tx1"/>
                </a:solidFill>
              </a:rPr>
              <a:t>He arrived in Chicago in 1919, on the run from a murder investigation in New York. By 1929 he had destroyed the power of the other Chicago gangs committing at least 300 murders in the process. The St Valentines Day Massacre was when Capone’s men murdered seven of his rivals </a:t>
            </a:r>
            <a:r>
              <a:rPr lang="en-GB" sz="1000" u="sng" dirty="0">
                <a:solidFill>
                  <a:schemeClr val="tx1"/>
                </a:solidFill>
              </a:rPr>
              <a:t>Bugsy Malone gang.</a:t>
            </a:r>
          </a:p>
          <a:p>
            <a:pPr marL="171450" indent="-171450">
              <a:buFontTx/>
              <a:buChar char="-"/>
            </a:pPr>
            <a:r>
              <a:rPr lang="en-GB" sz="1000" dirty="0">
                <a:solidFill>
                  <a:schemeClr val="tx1"/>
                </a:solidFill>
              </a:rPr>
              <a:t>In the 1920’s many Americans were scared of the spread of </a:t>
            </a:r>
            <a:r>
              <a:rPr lang="en-GB" sz="1000" u="sng" dirty="0">
                <a:solidFill>
                  <a:schemeClr val="tx1"/>
                </a:solidFill>
              </a:rPr>
              <a:t>communism </a:t>
            </a:r>
            <a:r>
              <a:rPr lang="en-GB" sz="1000" dirty="0">
                <a:solidFill>
                  <a:schemeClr val="tx1"/>
                </a:solidFill>
              </a:rPr>
              <a:t>and </a:t>
            </a:r>
            <a:r>
              <a:rPr lang="en-GB" sz="1000" u="sng" dirty="0">
                <a:solidFill>
                  <a:schemeClr val="tx1"/>
                </a:solidFill>
              </a:rPr>
              <a:t>Anarchism</a:t>
            </a:r>
            <a:r>
              <a:rPr lang="en-GB" sz="1000" dirty="0">
                <a:solidFill>
                  <a:schemeClr val="tx1"/>
                </a:solidFill>
              </a:rPr>
              <a:t> .This was called the ‘</a:t>
            </a:r>
            <a:r>
              <a:rPr lang="en-GB" sz="1000" u="sng" dirty="0">
                <a:solidFill>
                  <a:schemeClr val="tx1"/>
                </a:solidFill>
              </a:rPr>
              <a:t>Red Scare</a:t>
            </a:r>
            <a:r>
              <a:rPr lang="en-GB" sz="1000" dirty="0">
                <a:solidFill>
                  <a:schemeClr val="tx1"/>
                </a:solidFill>
              </a:rPr>
              <a:t>’ Sacco and Vanzetti were two </a:t>
            </a:r>
            <a:r>
              <a:rPr lang="en-GB" sz="1000" u="sng" dirty="0">
                <a:solidFill>
                  <a:schemeClr val="tx1"/>
                </a:solidFill>
              </a:rPr>
              <a:t>Italian immigrants in 1927 </a:t>
            </a:r>
            <a:r>
              <a:rPr lang="en-GB" sz="1000" dirty="0">
                <a:solidFill>
                  <a:schemeClr val="tx1"/>
                </a:solidFill>
              </a:rPr>
              <a:t>who put to death of the robbery of $15 000 and the murder of two factory workers, This was widely thought to be discrimination and  a  miscarriage of justice</a:t>
            </a:r>
            <a:r>
              <a:rPr lang="en-GB" sz="1100" dirty="0">
                <a:solidFill>
                  <a:schemeClr val="tx1"/>
                </a:solidFill>
              </a:rPr>
              <a:t>.</a:t>
            </a:r>
          </a:p>
          <a:p>
            <a:pPr marL="171450" indent="-171450">
              <a:buFontTx/>
              <a:buChar char="-"/>
            </a:pPr>
            <a:r>
              <a:rPr lang="en-GB" sz="1100" dirty="0">
                <a:solidFill>
                  <a:schemeClr val="tx1"/>
                </a:solidFill>
              </a:rPr>
              <a:t>Slavery was abolished by Abraham Lincoln in 1865 through the </a:t>
            </a:r>
            <a:r>
              <a:rPr lang="en-GB" sz="1100" u="sng" dirty="0">
                <a:solidFill>
                  <a:schemeClr val="tx1"/>
                </a:solidFill>
              </a:rPr>
              <a:t>Thirteenth Amendment </a:t>
            </a:r>
            <a:r>
              <a:rPr lang="en-GB" sz="1100" dirty="0">
                <a:solidFill>
                  <a:schemeClr val="tx1"/>
                </a:solidFill>
              </a:rPr>
              <a:t>of the Constitution. The’ Great Migration’ started in 1910 where six million Black Americans moved to Northern cities like New York and Chicago. Jesse Owens was a famous black American athlete in the 1930’s who won four gold medals at the 1936  Berlin Olympics which upset Adolf Hitler who refused to shake his hand.</a:t>
            </a:r>
          </a:p>
          <a:p>
            <a:pPr marL="171450" indent="-171450">
              <a:buFontTx/>
              <a:buChar char="-"/>
            </a:pPr>
            <a:endParaRPr lang="en-GB" sz="1100" dirty="0">
              <a:solidFill>
                <a:schemeClr val="tx1"/>
              </a:solidFill>
            </a:endParaRPr>
          </a:p>
        </p:txBody>
      </p:sp>
    </p:spTree>
    <p:extLst>
      <p:ext uri="{BB962C8B-B14F-4D97-AF65-F5344CB8AC3E}">
        <p14:creationId xmlns:p14="http://schemas.microsoft.com/office/powerpoint/2010/main" val="7541781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7FFA5A-9EBA-587F-BB69-DD4F7F22F9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BCCF92-DB1B-01D2-2F52-CF4B6127C8BF}"/>
              </a:ext>
            </a:extLst>
          </p:cNvPr>
          <p:cNvSpPr>
            <a:spLocks noGrp="1"/>
          </p:cNvSpPr>
          <p:nvPr>
            <p:ph type="ctrTitle"/>
          </p:nvPr>
        </p:nvSpPr>
        <p:spPr>
          <a:xfrm>
            <a:off x="514350" y="0"/>
            <a:ext cx="5829300" cy="548747"/>
          </a:xfrm>
        </p:spPr>
        <p:txBody>
          <a:bodyPr>
            <a:normAutofit/>
          </a:bodyPr>
          <a:lstStyle/>
          <a:p>
            <a:r>
              <a:rPr lang="en-GB" sz="1400" b="1" u="sng" dirty="0"/>
              <a:t>Key Terms</a:t>
            </a:r>
          </a:p>
        </p:txBody>
      </p:sp>
      <p:sp>
        <p:nvSpPr>
          <p:cNvPr id="3" name="Rounded Rectangle 2">
            <a:extLst>
              <a:ext uri="{FF2B5EF4-FFF2-40B4-BE49-F238E27FC236}">
                <a16:creationId xmlns:a16="http://schemas.microsoft.com/office/drawing/2014/main" id="{E2FC892D-10FC-0E8E-0553-BBF09CCCDC8E}"/>
              </a:ext>
            </a:extLst>
          </p:cNvPr>
          <p:cNvSpPr/>
          <p:nvPr/>
        </p:nvSpPr>
        <p:spPr>
          <a:xfrm>
            <a:off x="0" y="7082444"/>
            <a:ext cx="6774180" cy="2549184"/>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r>
              <a:rPr lang="en-GB" b="1" u="sng" dirty="0">
                <a:solidFill>
                  <a:schemeClr val="tx1"/>
                </a:solidFill>
              </a:rPr>
              <a:t>STRETCH AND CHALLENGE/ POSSIBLE TASKS </a:t>
            </a:r>
          </a:p>
          <a:p>
            <a:r>
              <a:rPr lang="en-GB" sz="1000" dirty="0">
                <a:solidFill>
                  <a:schemeClr val="tx1"/>
                </a:solidFill>
              </a:rPr>
              <a:t>-Complete the following essay ‘ The main cause of the economic boom in the USA was  speculation ‘ To what extent do you agree with this view?. </a:t>
            </a:r>
            <a:r>
              <a:rPr lang="en-GB" sz="1000" b="1" dirty="0">
                <a:solidFill>
                  <a:schemeClr val="tx1"/>
                </a:solidFill>
              </a:rPr>
              <a:t>Research Republican Presidents in the 1920’s</a:t>
            </a:r>
            <a:r>
              <a:rPr lang="en-GB" sz="1000" dirty="0">
                <a:solidFill>
                  <a:schemeClr val="tx1"/>
                </a:solidFill>
              </a:rPr>
              <a:t>. Create three fact- files.</a:t>
            </a:r>
          </a:p>
          <a:p>
            <a:pPr marL="171450" indent="-171450">
              <a:buFontTx/>
              <a:buChar char="-"/>
            </a:pPr>
            <a:r>
              <a:rPr lang="en-GB" sz="1000" dirty="0">
                <a:solidFill>
                  <a:schemeClr val="tx1"/>
                </a:solidFill>
              </a:rPr>
              <a:t>Create a mind map  with the title ‘</a:t>
            </a:r>
            <a:r>
              <a:rPr lang="en-GB" sz="1000" b="1" u="sng" dirty="0">
                <a:solidFill>
                  <a:schemeClr val="tx1"/>
                </a:solidFill>
              </a:rPr>
              <a:t>Did all Americans share in the prosperity of the 1920’s</a:t>
            </a:r>
            <a:r>
              <a:rPr lang="en-GB" sz="1000" dirty="0">
                <a:solidFill>
                  <a:schemeClr val="tx1"/>
                </a:solidFill>
              </a:rPr>
              <a:t>. ?  Highlight different groups . Include pictures and  colour code it.</a:t>
            </a:r>
          </a:p>
          <a:p>
            <a:pPr marL="171450" indent="-171450">
              <a:buFontTx/>
              <a:buChar char="-"/>
            </a:pPr>
            <a:r>
              <a:rPr lang="en-GB" sz="1000" dirty="0">
                <a:solidFill>
                  <a:schemeClr val="tx1"/>
                </a:solidFill>
              </a:rPr>
              <a:t>Literacy –Read any of the </a:t>
            </a:r>
            <a:r>
              <a:rPr lang="en-GB" sz="1000" u="sng" dirty="0">
                <a:solidFill>
                  <a:schemeClr val="tx1"/>
                </a:solidFill>
              </a:rPr>
              <a:t>Scott Fitzgerald </a:t>
            </a:r>
            <a:r>
              <a:rPr lang="en-GB" sz="1000" dirty="0">
                <a:solidFill>
                  <a:schemeClr val="tx1"/>
                </a:solidFill>
              </a:rPr>
              <a:t>books ‘</a:t>
            </a:r>
            <a:r>
              <a:rPr lang="en-GB" sz="1000" u="sng" dirty="0">
                <a:solidFill>
                  <a:schemeClr val="tx1"/>
                </a:solidFill>
              </a:rPr>
              <a:t>The Great Gatsby ‘1925</a:t>
            </a:r>
            <a:r>
              <a:rPr lang="en-GB" sz="1000" dirty="0">
                <a:solidFill>
                  <a:schemeClr val="tx1"/>
                </a:solidFill>
              </a:rPr>
              <a:t>,  ‘</a:t>
            </a:r>
            <a:r>
              <a:rPr lang="en-GB" sz="1000" u="sng" dirty="0">
                <a:solidFill>
                  <a:schemeClr val="tx1"/>
                </a:solidFill>
              </a:rPr>
              <a:t>Flappers and Philosophers</a:t>
            </a:r>
            <a:r>
              <a:rPr lang="en-GB" sz="1000" dirty="0">
                <a:solidFill>
                  <a:schemeClr val="tx1"/>
                </a:solidFill>
              </a:rPr>
              <a:t>’</a:t>
            </a:r>
            <a:r>
              <a:rPr lang="en-GB" sz="1000" u="sng" dirty="0">
                <a:solidFill>
                  <a:schemeClr val="tx1"/>
                </a:solidFill>
              </a:rPr>
              <a:t> 1920 </a:t>
            </a:r>
            <a:r>
              <a:rPr lang="en-GB" sz="1000" dirty="0">
                <a:solidFill>
                  <a:schemeClr val="tx1"/>
                </a:solidFill>
              </a:rPr>
              <a:t>, The </a:t>
            </a:r>
            <a:r>
              <a:rPr lang="en-GB" sz="1000" u="sng" dirty="0">
                <a:solidFill>
                  <a:schemeClr val="tx1"/>
                </a:solidFill>
              </a:rPr>
              <a:t>Jazz Age 1922</a:t>
            </a:r>
            <a:r>
              <a:rPr lang="en-GB" sz="1000" dirty="0">
                <a:solidFill>
                  <a:schemeClr val="tx1"/>
                </a:solidFill>
              </a:rPr>
              <a:t>.  Watch the documentary ‘. </a:t>
            </a:r>
            <a:r>
              <a:rPr lang="en-GB" sz="1000" dirty="0">
                <a:hlinkClick r:id="rId2"/>
              </a:rPr>
              <a:t>The Roaring 20s Documentary - World History Project</a:t>
            </a:r>
            <a:endParaRPr lang="en-GB" sz="1000" dirty="0"/>
          </a:p>
          <a:p>
            <a:pPr marL="171450" indent="-171450">
              <a:buFontTx/>
              <a:buChar char="-"/>
            </a:pPr>
            <a:r>
              <a:rPr lang="en-GB" sz="1000" dirty="0">
                <a:solidFill>
                  <a:schemeClr val="tx1"/>
                </a:solidFill>
              </a:rPr>
              <a:t>Research the </a:t>
            </a:r>
            <a:r>
              <a:rPr lang="en-GB" sz="1000" u="sng" dirty="0">
                <a:solidFill>
                  <a:schemeClr val="tx1"/>
                </a:solidFill>
              </a:rPr>
              <a:t>19</a:t>
            </a:r>
            <a:r>
              <a:rPr lang="en-GB" sz="1000" u="sng" baseline="30000" dirty="0">
                <a:solidFill>
                  <a:schemeClr val="tx1"/>
                </a:solidFill>
              </a:rPr>
              <a:t>th</a:t>
            </a:r>
            <a:r>
              <a:rPr lang="en-GB" sz="1000" u="sng" dirty="0">
                <a:solidFill>
                  <a:schemeClr val="tx1"/>
                </a:solidFill>
              </a:rPr>
              <a:t> Amendment of the US Constitution(1920)  </a:t>
            </a:r>
            <a:r>
              <a:rPr lang="en-GB" sz="1000" dirty="0">
                <a:solidFill>
                  <a:schemeClr val="tx1"/>
                </a:solidFill>
              </a:rPr>
              <a:t>which first gave women the right to vote in the USA.</a:t>
            </a:r>
          </a:p>
          <a:p>
            <a:pPr marL="171450" indent="-171450">
              <a:buFontTx/>
              <a:buChar char="-"/>
            </a:pPr>
            <a:r>
              <a:rPr lang="en-GB" sz="1000" dirty="0">
                <a:solidFill>
                  <a:schemeClr val="tx1"/>
                </a:solidFill>
              </a:rPr>
              <a:t>Imagine you are an advisor to Franklin Roosevelt who is running in the Presidential election in 1932 .Create a dossier of evidence on the effects of prohibition on American Society.</a:t>
            </a:r>
          </a:p>
          <a:p>
            <a:pPr marL="171450" indent="-171450">
              <a:buFontTx/>
              <a:buChar char="-"/>
            </a:pPr>
            <a:r>
              <a:rPr lang="en-GB" sz="1000" dirty="0">
                <a:solidFill>
                  <a:schemeClr val="tx1"/>
                </a:solidFill>
              </a:rPr>
              <a:t>John  F Kennedy called the United States ‘ a nation of immigrants’  Was this true in the 1920’s and does Donald Trump believe this is true today?  Conduct research on this and write an essay,</a:t>
            </a:r>
          </a:p>
          <a:p>
            <a:pPr marL="171450" indent="-171450">
              <a:buFontTx/>
              <a:buChar char="-"/>
            </a:pPr>
            <a:r>
              <a:rPr lang="en-GB" sz="1000" dirty="0">
                <a:solidFill>
                  <a:schemeClr val="tx1"/>
                </a:solidFill>
              </a:rPr>
              <a:t>Conduct research on the Ku Klux Klan in the 1920’s . Watch the famous documentary on Netflix ‘the Thirteenth’ </a:t>
            </a:r>
            <a:r>
              <a:rPr lang="en-GB" sz="1000" dirty="0">
                <a:hlinkClick r:id="rId3"/>
              </a:rPr>
              <a:t>13TH | FULL FEATURE | Netflix</a:t>
            </a:r>
            <a:endParaRPr lang="en-GB" sz="1000" dirty="0">
              <a:solidFill>
                <a:schemeClr val="tx1"/>
              </a:solidFill>
            </a:endParaRPr>
          </a:p>
          <a:p>
            <a:pPr marL="171450" indent="-171450">
              <a:buFontTx/>
              <a:buChar char="-"/>
            </a:pPr>
            <a:endParaRPr lang="en-GB" sz="1000" dirty="0"/>
          </a:p>
          <a:p>
            <a:pPr marL="171450" indent="-171450">
              <a:buFontTx/>
              <a:buChar char="-"/>
            </a:pPr>
            <a:endParaRPr lang="en-GB" sz="1000" dirty="0"/>
          </a:p>
          <a:p>
            <a:pPr marL="171450" indent="-171450">
              <a:buFontTx/>
              <a:buChar char="-"/>
            </a:pPr>
            <a:r>
              <a:rPr lang="en-GB" sz="1000" dirty="0"/>
              <a:t>RE</a:t>
            </a:r>
          </a:p>
          <a:p>
            <a:pPr marL="171450" indent="-171450">
              <a:buFontTx/>
              <a:buChar char="-"/>
            </a:pPr>
            <a:r>
              <a:rPr lang="en-GB" sz="1000" dirty="0"/>
              <a:t>RRR</a:t>
            </a:r>
          </a:p>
          <a:p>
            <a:pPr marL="171450" indent="-171450">
              <a:buFontTx/>
              <a:buChar char="-"/>
            </a:pPr>
            <a:r>
              <a:rPr lang="en-GB" sz="1000" dirty="0"/>
              <a:t>-Res</a:t>
            </a:r>
          </a:p>
          <a:p>
            <a:pPr marL="171450" indent="-171450">
              <a:buFontTx/>
              <a:buChar char="-"/>
            </a:pPr>
            <a:endParaRPr lang="en-GB" sz="1000" dirty="0">
              <a:solidFill>
                <a:schemeClr val="tx1"/>
              </a:solidFill>
            </a:endParaRPr>
          </a:p>
          <a:p>
            <a:pPr marL="171450" indent="-171450">
              <a:buFontTx/>
              <a:buChar char="-"/>
            </a:pPr>
            <a:endParaRPr lang="en-GB" sz="1000" dirty="0">
              <a:solidFill>
                <a:schemeClr val="tx1"/>
              </a:solidFill>
            </a:endParaRPr>
          </a:p>
          <a:p>
            <a:pPr marL="171450" indent="-171450">
              <a:buFontTx/>
              <a:buChar char="-"/>
            </a:pPr>
            <a:endParaRPr lang="en-GB" sz="1000" dirty="0">
              <a:solidFill>
                <a:schemeClr val="tx1"/>
              </a:solidFill>
            </a:endParaRPr>
          </a:p>
          <a:p>
            <a:pPr marL="171450" indent="-171450">
              <a:buFontTx/>
              <a:buChar char="-"/>
            </a:pPr>
            <a:endParaRPr lang="en-GB" sz="1000" dirty="0">
              <a:solidFill>
                <a:schemeClr val="tx1"/>
              </a:solidFill>
            </a:endParaRPr>
          </a:p>
          <a:p>
            <a:pPr marL="171450" indent="-171450">
              <a:buFontTx/>
              <a:buChar char="-"/>
            </a:pPr>
            <a:r>
              <a:rPr lang="en-GB" sz="1800" dirty="0">
                <a:effectLst/>
                <a:latin typeface="Calibri" panose="020F0502020204030204" pitchFamily="34" charset="0"/>
                <a:ea typeface="Calibri" panose="020F0502020204030204" pitchFamily="34" charset="0"/>
                <a:cs typeface="Calibri" panose="020F0502020204030204" pitchFamily="34" charset="0"/>
              </a:rPr>
              <a:t>Literacy: (The Great Gatsby 1925, Flappers and Philosophers 1920, Tales of the Jazz Age 1922)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171450" indent="-171450">
              <a:buFontTx/>
              <a:buChar char="-"/>
            </a:pPr>
            <a:r>
              <a:rPr lang="en-GB" sz="1800" dirty="0">
                <a:effectLst/>
                <a:latin typeface="Calibri" panose="020F0502020204030204" pitchFamily="34" charset="0"/>
                <a:ea typeface="Calibri" panose="020F0502020204030204" pitchFamily="34" charset="0"/>
                <a:cs typeface="Calibri" panose="020F0502020204030204" pitchFamily="34" charset="0"/>
              </a:rPr>
              <a:t> a Scott Fitzgerald novel (The Great Gatsby 1925, Flappers and Philosophers 1920, Tales of the Jazz Age 1922)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171450" indent="-171450">
              <a:buFontTx/>
              <a:buChar char="-"/>
            </a:pPr>
            <a:endParaRPr lang="en-GB" sz="1000" dirty="0">
              <a:solidFill>
                <a:schemeClr val="tx1"/>
              </a:solidFill>
            </a:endParaRPr>
          </a:p>
          <a:p>
            <a:r>
              <a:rPr lang="en-GB" sz="1800" dirty="0">
                <a:effectLst/>
                <a:latin typeface="Calibri" panose="020F0502020204030204" pitchFamily="34" charset="0"/>
                <a:ea typeface="Calibri" panose="020F0502020204030204" pitchFamily="34" charset="0"/>
                <a:cs typeface="Calibri" panose="020F0502020204030204" pitchFamily="34" charset="0"/>
              </a:rPr>
              <a:t>Literacy: Read a Scott Fitzgerald novel (The Great Gatsby 1925, Flappers and Philosophers 1920, Tales of the Jazz Age 1922)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000" dirty="0">
              <a:solidFill>
                <a:schemeClr val="tx1"/>
              </a:solidFill>
            </a:endParaRPr>
          </a:p>
          <a:p>
            <a:r>
              <a:rPr lang="en-GB" sz="1000" dirty="0">
                <a:solidFill>
                  <a:schemeClr val="tx1"/>
                </a:solidFill>
              </a:rPr>
              <a:t>                                                                                                                                                                                                                 </a:t>
            </a:r>
            <a:r>
              <a:rPr lang="en-GB" sz="1000" dirty="0"/>
              <a:t>The triangular trade route - The triangular trade - BBC Bites</a:t>
            </a:r>
            <a:endParaRPr lang="en-GB" sz="1000" dirty="0">
              <a:solidFill>
                <a:schemeClr val="tx1"/>
              </a:solidFill>
            </a:endParaRPr>
          </a:p>
          <a:p>
            <a:endParaRPr lang="en-GB" sz="1000" dirty="0">
              <a:solidFill>
                <a:schemeClr val="tx1"/>
              </a:solidFill>
            </a:endParaRPr>
          </a:p>
          <a:p>
            <a:endParaRPr lang="en-GB" sz="1000" b="1" u="sng" dirty="0">
              <a:solidFill>
                <a:schemeClr val="tx1"/>
              </a:solidFill>
            </a:endParaRPr>
          </a:p>
          <a:p>
            <a:pPr algn="ctr"/>
            <a:endParaRPr lang="en-GB" sz="1100" b="1" dirty="0">
              <a:solidFill>
                <a:schemeClr val="tx1"/>
              </a:solidFill>
            </a:endParaRPr>
          </a:p>
          <a:p>
            <a:pPr algn="ctr"/>
            <a:r>
              <a:rPr lang="en-GB" sz="1100" b="1" dirty="0">
                <a:solidFill>
                  <a:schemeClr val="tx1"/>
                </a:solidFill>
              </a:rPr>
              <a:t> </a:t>
            </a:r>
          </a:p>
        </p:txBody>
      </p:sp>
      <p:graphicFrame>
        <p:nvGraphicFramePr>
          <p:cNvPr id="4" name="Table 3">
            <a:extLst>
              <a:ext uri="{FF2B5EF4-FFF2-40B4-BE49-F238E27FC236}">
                <a16:creationId xmlns:a16="http://schemas.microsoft.com/office/drawing/2014/main" id="{026B93F6-F1CC-E8A5-1194-CDC1D621F66B}"/>
              </a:ext>
            </a:extLst>
          </p:cNvPr>
          <p:cNvGraphicFramePr>
            <a:graphicFrameLocks noGrp="1"/>
          </p:cNvGraphicFramePr>
          <p:nvPr>
            <p:extLst>
              <p:ext uri="{D42A27DB-BD31-4B8C-83A1-F6EECF244321}">
                <p14:modId xmlns:p14="http://schemas.microsoft.com/office/powerpoint/2010/main" val="4199021538"/>
              </p:ext>
            </p:extLst>
          </p:nvPr>
        </p:nvGraphicFramePr>
        <p:xfrm>
          <a:off x="514350" y="274371"/>
          <a:ext cx="6070600" cy="6778147"/>
        </p:xfrm>
        <a:graphic>
          <a:graphicData uri="http://schemas.openxmlformats.org/drawingml/2006/table">
            <a:tbl>
              <a:tblPr firstRow="1" bandRow="1">
                <a:tableStyleId>{5940675A-B579-460E-94D1-54222C63F5DA}</a:tableStyleId>
              </a:tblPr>
              <a:tblGrid>
                <a:gridCol w="1357993">
                  <a:extLst>
                    <a:ext uri="{9D8B030D-6E8A-4147-A177-3AD203B41FA5}">
                      <a16:colId xmlns:a16="http://schemas.microsoft.com/office/drawing/2014/main" val="1736836681"/>
                    </a:ext>
                  </a:extLst>
                </a:gridCol>
                <a:gridCol w="4712607">
                  <a:extLst>
                    <a:ext uri="{9D8B030D-6E8A-4147-A177-3AD203B41FA5}">
                      <a16:colId xmlns:a16="http://schemas.microsoft.com/office/drawing/2014/main" val="2930458772"/>
                    </a:ext>
                  </a:extLst>
                </a:gridCol>
              </a:tblGrid>
              <a:tr h="471587">
                <a:tc>
                  <a:txBody>
                    <a:bodyPr/>
                    <a:lstStyle/>
                    <a:p>
                      <a:pPr algn="ctr"/>
                      <a:r>
                        <a:rPr lang="en-GB" b="1" dirty="0"/>
                        <a:t>Term</a:t>
                      </a:r>
                    </a:p>
                  </a:txBody>
                  <a:tcPr/>
                </a:tc>
                <a:tc>
                  <a:txBody>
                    <a:bodyPr/>
                    <a:lstStyle/>
                    <a:p>
                      <a:pPr algn="ctr"/>
                      <a:r>
                        <a:rPr lang="en-GB" b="1" dirty="0"/>
                        <a:t>Definition</a:t>
                      </a:r>
                    </a:p>
                  </a:txBody>
                  <a:tcPr/>
                </a:tc>
                <a:extLst>
                  <a:ext uri="{0D108BD9-81ED-4DB2-BD59-A6C34878D82A}">
                    <a16:rowId xmlns:a16="http://schemas.microsoft.com/office/drawing/2014/main" val="588956967"/>
                  </a:ext>
                </a:extLst>
              </a:tr>
              <a:tr h="524756">
                <a:tc>
                  <a:txBody>
                    <a:bodyPr/>
                    <a:lstStyle/>
                    <a:p>
                      <a:r>
                        <a:rPr lang="en-GB" sz="1200" b="1" dirty="0"/>
                        <a:t>Economic Boom </a:t>
                      </a:r>
                    </a:p>
                  </a:txBody>
                  <a:tcPr/>
                </a:tc>
                <a:tc>
                  <a:txBody>
                    <a:bodyPr/>
                    <a:lstStyle/>
                    <a:p>
                      <a:r>
                        <a:rPr lang="en-GB" sz="1000" b="0" dirty="0"/>
                        <a:t>A period of rapid economic expansion that involves low employment and </a:t>
                      </a:r>
                      <a:r>
                        <a:rPr lang="en-GB" sz="1000" b="0" u="none" dirty="0"/>
                        <a:t>increased consumer spending</a:t>
                      </a:r>
                      <a:r>
                        <a:rPr lang="en-GB" sz="1000" b="0" dirty="0"/>
                        <a:t>. Usually measured by a higher gross domestic product( GDP) </a:t>
                      </a:r>
                    </a:p>
                  </a:txBody>
                  <a:tcPr/>
                </a:tc>
                <a:extLst>
                  <a:ext uri="{0D108BD9-81ED-4DB2-BD59-A6C34878D82A}">
                    <a16:rowId xmlns:a16="http://schemas.microsoft.com/office/drawing/2014/main" val="1647428948"/>
                  </a:ext>
                </a:extLst>
              </a:tr>
              <a:tr h="556469">
                <a:tc>
                  <a:txBody>
                    <a:bodyPr/>
                    <a:lstStyle/>
                    <a:p>
                      <a:r>
                        <a:rPr lang="en-GB" sz="1200" dirty="0"/>
                        <a:t> </a:t>
                      </a:r>
                      <a:r>
                        <a:rPr lang="en-GB" sz="1200" b="1" dirty="0"/>
                        <a:t>Discrimination</a:t>
                      </a:r>
                      <a:r>
                        <a:rPr lang="en-GB" sz="1200" dirty="0"/>
                        <a:t> </a:t>
                      </a:r>
                    </a:p>
                  </a:txBody>
                  <a:tcPr/>
                </a:tc>
                <a:tc>
                  <a:txBody>
                    <a:bodyPr/>
                    <a:lstStyle/>
                    <a:p>
                      <a:r>
                        <a:rPr lang="en-GB" sz="1000" b="0" i="0" u="none" strike="noStrike" kern="1200" baseline="0" dirty="0">
                          <a:solidFill>
                            <a:schemeClr val="tx1"/>
                          </a:solidFill>
                          <a:latin typeface="+mn-lt"/>
                          <a:ea typeface="+mn-ea"/>
                          <a:cs typeface="+mn-cs"/>
                        </a:rPr>
                        <a:t>The unjust or prejudicial treatment of different categories of people especially in the USA of the 1920’s on the grounds of race..</a:t>
                      </a:r>
                      <a:endParaRPr lang="en-GB" sz="1000" dirty="0"/>
                    </a:p>
                  </a:txBody>
                  <a:tcPr/>
                </a:tc>
                <a:extLst>
                  <a:ext uri="{0D108BD9-81ED-4DB2-BD59-A6C34878D82A}">
                    <a16:rowId xmlns:a16="http://schemas.microsoft.com/office/drawing/2014/main" val="2899721770"/>
                  </a:ext>
                </a:extLst>
              </a:tr>
              <a:tr h="56327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t>Overproduction </a:t>
                      </a:r>
                    </a:p>
                    <a:p>
                      <a:endParaRPr lang="en-GB" sz="120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00" b="0" i="0" u="none" strike="noStrike" kern="1200" baseline="0" dirty="0">
                          <a:solidFill>
                            <a:schemeClr val="tx1"/>
                          </a:solidFill>
                          <a:latin typeface="+mn-lt"/>
                          <a:ea typeface="+mn-ea"/>
                          <a:cs typeface="+mn-cs"/>
                        </a:rPr>
                        <a:t>The production of more of a product or substance than is needed.  This can lead to a collapse in prices and incomes. </a:t>
                      </a:r>
                      <a:r>
                        <a:rPr lang="en-GB" sz="1000" b="0" i="0" u="none" strike="noStrike" kern="1200" baseline="0" dirty="0" err="1">
                          <a:solidFill>
                            <a:schemeClr val="tx1"/>
                          </a:solidFill>
                          <a:latin typeface="+mn-lt"/>
                          <a:ea typeface="+mn-ea"/>
                          <a:cs typeface="+mn-cs"/>
                        </a:rPr>
                        <a:t>Eg</a:t>
                      </a:r>
                      <a:r>
                        <a:rPr lang="en-GB" sz="1000" b="0" i="0" u="none" strike="noStrike" kern="1200" baseline="0" dirty="0">
                          <a:solidFill>
                            <a:schemeClr val="tx1"/>
                          </a:solidFill>
                          <a:latin typeface="+mn-lt"/>
                          <a:ea typeface="+mn-ea"/>
                          <a:cs typeface="+mn-cs"/>
                        </a:rPr>
                        <a:t>)  farmers in the USA in the 1920’s..</a:t>
                      </a:r>
                      <a:endParaRPr lang="en-GB" sz="1000" dirty="0"/>
                    </a:p>
                    <a:p>
                      <a:endParaRPr lang="en-GB" sz="1000" dirty="0"/>
                    </a:p>
                  </a:txBody>
                  <a:tcPr/>
                </a:tc>
                <a:extLst>
                  <a:ext uri="{0D108BD9-81ED-4DB2-BD59-A6C34878D82A}">
                    <a16:rowId xmlns:a16="http://schemas.microsoft.com/office/drawing/2014/main" val="2248012455"/>
                  </a:ext>
                </a:extLst>
              </a:tr>
              <a:tr h="556469">
                <a:tc>
                  <a:txBody>
                    <a:bodyPr/>
                    <a:lstStyle/>
                    <a:p>
                      <a:r>
                        <a:rPr lang="en-GB" sz="1200" b="1" dirty="0"/>
                        <a:t>The Roaring Twenties</a:t>
                      </a:r>
                    </a:p>
                  </a:txBody>
                  <a:tcPr/>
                </a:tc>
                <a:tc>
                  <a:txBody>
                    <a:bodyPr/>
                    <a:lstStyle/>
                    <a:p>
                      <a:r>
                        <a:rPr lang="en-GB" sz="1000" dirty="0"/>
                        <a:t>The Roaring Twenties refers to the 1920’s decade  in music ,fashion and leisure as it happened in the USA  and Western culture.</a:t>
                      </a:r>
                    </a:p>
                  </a:txBody>
                  <a:tcPr/>
                </a:tc>
                <a:extLst>
                  <a:ext uri="{0D108BD9-81ED-4DB2-BD59-A6C34878D82A}">
                    <a16:rowId xmlns:a16="http://schemas.microsoft.com/office/drawing/2014/main" val="2381419121"/>
                  </a:ext>
                </a:extLst>
              </a:tr>
              <a:tr h="480832">
                <a:tc>
                  <a:txBody>
                    <a:bodyPr/>
                    <a:lstStyle/>
                    <a:p>
                      <a:r>
                        <a:rPr lang="en-GB" sz="1200" b="1" dirty="0"/>
                        <a:t>Flappers </a:t>
                      </a:r>
                    </a:p>
                  </a:txBody>
                  <a:tcPr/>
                </a:tc>
                <a:tc>
                  <a:txBody>
                    <a:bodyPr/>
                    <a:lstStyle/>
                    <a:p>
                      <a:r>
                        <a:rPr lang="en-GB" sz="1000" dirty="0"/>
                        <a:t>Young women known for wearing short dresses and bobbed hair and for embracing freedom from traditional societal constraints.</a:t>
                      </a:r>
                    </a:p>
                  </a:txBody>
                  <a:tcPr/>
                </a:tc>
                <a:extLst>
                  <a:ext uri="{0D108BD9-81ED-4DB2-BD59-A6C34878D82A}">
                    <a16:rowId xmlns:a16="http://schemas.microsoft.com/office/drawing/2014/main" val="1850524931"/>
                  </a:ext>
                </a:extLst>
              </a:tr>
              <a:tr h="673165">
                <a:tc>
                  <a:txBody>
                    <a:bodyPr/>
                    <a:lstStyle/>
                    <a:p>
                      <a:r>
                        <a:rPr lang="en-GB" sz="1200" b="1" dirty="0">
                          <a:solidFill>
                            <a:srgbClr val="141414"/>
                          </a:solidFill>
                          <a:latin typeface="Calibri" panose="020F0502020204030204" pitchFamily="34" charset="0"/>
                          <a:cs typeface="Calibri" panose="020F0502020204030204" pitchFamily="34" charset="0"/>
                        </a:rPr>
                        <a:t>Prohibition </a:t>
                      </a:r>
                      <a:endParaRPr lang="en-GB" sz="1200" b="1" dirty="0"/>
                    </a:p>
                  </a:txBody>
                  <a:tcPr/>
                </a:tc>
                <a:tc>
                  <a:txBody>
                    <a:bodyPr/>
                    <a:lstStyle/>
                    <a:p>
                      <a:r>
                        <a:rPr lang="en-GB" sz="1000" dirty="0"/>
                        <a:t>The Prohibition era was the period from 1920 to 1933  when the United States prohibited the production, importation, transportation and sale of alcoholic beverages.</a:t>
                      </a:r>
                    </a:p>
                  </a:txBody>
                  <a:tcPr/>
                </a:tc>
                <a:extLst>
                  <a:ext uri="{0D108BD9-81ED-4DB2-BD59-A6C34878D82A}">
                    <a16:rowId xmlns:a16="http://schemas.microsoft.com/office/drawing/2014/main" val="1573575383"/>
                  </a:ext>
                </a:extLst>
              </a:tr>
              <a:tr h="657150">
                <a:tc>
                  <a:txBody>
                    <a:bodyPr/>
                    <a:lstStyle/>
                    <a:p>
                      <a:r>
                        <a:rPr lang="en-GB" sz="1200" b="1" dirty="0"/>
                        <a:t>Amendment to the US Constitution. </a:t>
                      </a:r>
                    </a:p>
                  </a:txBody>
                  <a:tcPr/>
                </a:tc>
                <a:tc>
                  <a:txBody>
                    <a:bodyPr/>
                    <a:lstStyle/>
                    <a:p>
                      <a:r>
                        <a:rPr lang="en-GB" sz="1000" dirty="0"/>
                        <a:t>A change made to the original US Constitution of 1787.  This requires a two thirds super majority(66%)  of both houses of Congress and  ¾ or 75% of the states to agree to it. For example the nineteenth  amendment of all women to vote.</a:t>
                      </a:r>
                    </a:p>
                  </a:txBody>
                  <a:tcPr/>
                </a:tc>
                <a:extLst>
                  <a:ext uri="{0D108BD9-81ED-4DB2-BD59-A6C34878D82A}">
                    <a16:rowId xmlns:a16="http://schemas.microsoft.com/office/drawing/2014/main" val="3985115963"/>
                  </a:ext>
                </a:extLst>
              </a:tr>
              <a:tr h="480832">
                <a:tc>
                  <a:txBody>
                    <a:bodyPr/>
                    <a:lstStyle/>
                    <a:p>
                      <a:r>
                        <a:rPr lang="en-GB" sz="1200" b="1" dirty="0"/>
                        <a:t>Gangster </a:t>
                      </a:r>
                    </a:p>
                  </a:txBody>
                  <a:tcPr/>
                </a:tc>
                <a:tc>
                  <a:txBody>
                    <a:bodyPr/>
                    <a:lstStyle/>
                    <a:p>
                      <a:r>
                        <a:rPr lang="en-GB" sz="1000" dirty="0"/>
                        <a:t>A gangster is a criminal who is a member of a gang .Most gangs are considered to be part of organised crime. Gangsters were sometimes called Mobsters in the USA. </a:t>
                      </a:r>
                    </a:p>
                  </a:txBody>
                  <a:tcPr/>
                </a:tc>
                <a:extLst>
                  <a:ext uri="{0D108BD9-81ED-4DB2-BD59-A6C34878D82A}">
                    <a16:rowId xmlns:a16="http://schemas.microsoft.com/office/drawing/2014/main" val="3227052804"/>
                  </a:ext>
                </a:extLst>
              </a:tr>
              <a:tr h="716336">
                <a:tc>
                  <a:txBody>
                    <a:bodyPr/>
                    <a:lstStyle/>
                    <a:p>
                      <a:r>
                        <a:rPr lang="en-GB" sz="1200" b="1" dirty="0"/>
                        <a:t>Immigration </a:t>
                      </a:r>
                    </a:p>
                  </a:txBody>
                  <a:tcPr/>
                </a:tc>
                <a:tc>
                  <a:txBody>
                    <a:bodyPr/>
                    <a:lstStyle/>
                    <a:p>
                      <a:r>
                        <a:rPr lang="en-GB" sz="1000" dirty="0"/>
                        <a:t>Different groups who came to work and live in the United States during the 1920s . There was a particular large immigration into the United States 1890-1914 but this was restricted by Republican Governments in the 1920’s. </a:t>
                      </a:r>
                    </a:p>
                  </a:txBody>
                  <a:tcPr/>
                </a:tc>
                <a:extLst>
                  <a:ext uri="{0D108BD9-81ED-4DB2-BD59-A6C34878D82A}">
                    <a16:rowId xmlns:a16="http://schemas.microsoft.com/office/drawing/2014/main" val="490906870"/>
                  </a:ext>
                </a:extLst>
              </a:tr>
              <a:tr h="342900">
                <a:tc>
                  <a:txBody>
                    <a:bodyPr/>
                    <a:lstStyle/>
                    <a:p>
                      <a:r>
                        <a:rPr lang="en-GB" sz="1200" b="1" dirty="0"/>
                        <a:t>Anarchists</a:t>
                      </a:r>
                    </a:p>
                  </a:txBody>
                  <a:tcPr/>
                </a:tc>
                <a:tc>
                  <a:txBody>
                    <a:bodyPr/>
                    <a:lstStyle/>
                    <a:p>
                      <a:r>
                        <a:rPr lang="en-GB" sz="1200" dirty="0"/>
                        <a:t>Individuals or groups who do not believe in the authority of governments to rule over them.</a:t>
                      </a:r>
                    </a:p>
                  </a:txBody>
                  <a:tcPr/>
                </a:tc>
                <a:extLst>
                  <a:ext uri="{0D108BD9-81ED-4DB2-BD59-A6C34878D82A}">
                    <a16:rowId xmlns:a16="http://schemas.microsoft.com/office/drawing/2014/main" val="710243411"/>
                  </a:ext>
                </a:extLst>
              </a:tr>
              <a:tr h="342900">
                <a:tc>
                  <a:txBody>
                    <a:bodyPr/>
                    <a:lstStyle/>
                    <a:p>
                      <a:r>
                        <a:rPr lang="en-GB" sz="1200" b="1" dirty="0"/>
                        <a:t>Ku Klux Klan </a:t>
                      </a:r>
                    </a:p>
                  </a:txBody>
                  <a:tcPr/>
                </a:tc>
                <a:tc>
                  <a:txBody>
                    <a:bodyPr/>
                    <a:lstStyle/>
                    <a:p>
                      <a:r>
                        <a:rPr lang="en-GB" sz="1200" dirty="0"/>
                        <a:t>Was a racist </a:t>
                      </a:r>
                      <a:r>
                        <a:rPr lang="en-GB" sz="1200"/>
                        <a:t>,Secretive </a:t>
                      </a:r>
                      <a:r>
                        <a:rPr lang="en-GB" sz="1200" dirty="0"/>
                        <a:t>and extremist organisation founded after the American Civil War in 1865 to intimidate and target black Americans in the South of </a:t>
                      </a:r>
                      <a:r>
                        <a:rPr lang="en-GB" sz="1200"/>
                        <a:t>the USA </a:t>
                      </a:r>
                      <a:endParaRPr lang="en-GB" sz="1200" dirty="0"/>
                    </a:p>
                  </a:txBody>
                  <a:tcPr/>
                </a:tc>
                <a:extLst>
                  <a:ext uri="{0D108BD9-81ED-4DB2-BD59-A6C34878D82A}">
                    <a16:rowId xmlns:a16="http://schemas.microsoft.com/office/drawing/2014/main" val="4268628389"/>
                  </a:ext>
                </a:extLst>
              </a:tr>
            </a:tbl>
          </a:graphicData>
        </a:graphic>
      </p:graphicFrame>
    </p:spTree>
    <p:extLst>
      <p:ext uri="{BB962C8B-B14F-4D97-AF65-F5344CB8AC3E}">
        <p14:creationId xmlns:p14="http://schemas.microsoft.com/office/powerpoint/2010/main" val="1710333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9fb69a6e-f3b3-4e46-9078-cfe226dd5f4f" xsi:nil="true"/>
    <lcf76f155ced4ddcb4097134ff3c332f xmlns="3762d81a-201c-4c48-8238-be7e6fef0af8">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3881DD372CD9B478C0E9D66AA310873" ma:contentTypeVersion="15" ma:contentTypeDescription="Create a new document." ma:contentTypeScope="" ma:versionID="40a7e662aae5da4bc10135715c5c78db">
  <xsd:schema xmlns:xsd="http://www.w3.org/2001/XMLSchema" xmlns:xs="http://www.w3.org/2001/XMLSchema" xmlns:p="http://schemas.microsoft.com/office/2006/metadata/properties" xmlns:ns2="3762d81a-201c-4c48-8238-be7e6fef0af8" xmlns:ns3="9fb69a6e-f3b3-4e46-9078-cfe226dd5f4f" targetNamespace="http://schemas.microsoft.com/office/2006/metadata/properties" ma:root="true" ma:fieldsID="de2de8940b173b581f7d07ed04d66f36" ns2:_="" ns3:_="">
    <xsd:import namespace="3762d81a-201c-4c48-8238-be7e6fef0af8"/>
    <xsd:import namespace="9fb69a6e-f3b3-4e46-9078-cfe226dd5f4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62d81a-201c-4c48-8238-be7e6fef0af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b39aab66-4305-4fda-9efc-d22ae305add4"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fb69a6e-f3b3-4e46-9078-cfe226dd5f4f"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0d2fd397-8bc6-488f-ac9a-acd3de634782}" ma:internalName="TaxCatchAll" ma:showField="CatchAllData" ma:web="9fb69a6e-f3b3-4e46-9078-cfe226dd5f4f">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B80C839-F4A9-4391-9044-F60EF486EA99}">
  <ds:schemaRefs>
    <ds:schemaRef ds:uri="http://schemas.microsoft.com/office/2006/documentManagement/types"/>
    <ds:schemaRef ds:uri="http://purl.org/dc/terms/"/>
    <ds:schemaRef ds:uri="http://www.w3.org/XML/1998/namespace"/>
    <ds:schemaRef ds:uri="http://purl.org/dc/elements/1.1/"/>
    <ds:schemaRef ds:uri="http://schemas.microsoft.com/office/infopath/2007/PartnerControls"/>
    <ds:schemaRef ds:uri="http://schemas.openxmlformats.org/package/2006/metadata/core-properties"/>
    <ds:schemaRef ds:uri="2ce4e623-cf2d-4990-bf48-43255ba6484c"/>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2A396DD4-6217-45E7-800C-200B89CB3961}">
  <ds:schemaRefs>
    <ds:schemaRef ds:uri="http://schemas.microsoft.com/sharepoint/v3/contenttype/forms"/>
  </ds:schemaRefs>
</ds:datastoreItem>
</file>

<file path=customXml/itemProps3.xml><?xml version="1.0" encoding="utf-8"?>
<ds:datastoreItem xmlns:ds="http://schemas.openxmlformats.org/officeDocument/2006/customXml" ds:itemID="{98278966-1DFD-4FBD-B0FB-502E869F712A}"/>
</file>

<file path=docProps/app.xml><?xml version="1.0" encoding="utf-8"?>
<Properties xmlns="http://schemas.openxmlformats.org/officeDocument/2006/extended-properties" xmlns:vt="http://schemas.openxmlformats.org/officeDocument/2006/docPropsVTypes">
  <Template>Office Theme</Template>
  <TotalTime>1261</TotalTime>
  <Words>1475</Words>
  <Application>Microsoft Office PowerPoint</Application>
  <PresentationFormat>A4 Paper (210x297 mm)</PresentationFormat>
  <Paragraphs>84</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Aptos</vt:lpstr>
      <vt:lpstr>Aptos Display</vt:lpstr>
      <vt:lpstr>Arial</vt:lpstr>
      <vt:lpstr>Calibri</vt:lpstr>
      <vt:lpstr>Office Theme</vt:lpstr>
      <vt:lpstr>Year 8 History Unit 4 : To what extent was America a land of opportunity at the beginning of the 20th Century. </vt:lpstr>
      <vt:lpstr>Key Terms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Macroeconomics Unit 4.1 – Monetary Policy</dc:title>
  <dc:creator>Mr M Bancroft (St Ambrose College)</dc:creator>
  <cp:lastModifiedBy>Mr D Lindsay (St Ambrose College)</cp:lastModifiedBy>
  <cp:revision>212</cp:revision>
  <cp:lastPrinted>2025-03-17T09:37:54Z</cp:lastPrinted>
  <dcterms:created xsi:type="dcterms:W3CDTF">2024-01-23T16:37:39Z</dcterms:created>
  <dcterms:modified xsi:type="dcterms:W3CDTF">2025-05-01T08:20:54Z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0x010100E3881DD372CD9B478C0E9D66AA310873</vt:lpwstr>
  </property>
</Properties>
</file>