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organic-chemistry/" TargetMode="External"/><Relationship Id="rId2" Type="http://schemas.openxmlformats.org/officeDocument/2006/relationships/hyperlink" Target="https://www.youtube.com/watch?v=jFM-iMyvg4c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>
            <a:off x="2485190" y="1546179"/>
            <a:ext cx="2420144" cy="415764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009855" y="163680"/>
            <a:ext cx="4656115" cy="3325868"/>
          </a:xfrm>
          <a:prstGeom prst="rect">
            <a:avLst/>
          </a:prstGeom>
          <a:noFill/>
          <a:ln w="254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94328" y="1408866"/>
            <a:ext cx="2267739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dirty="0"/>
              <a:t>A </a:t>
            </a:r>
            <a:r>
              <a:rPr lang="en-GB" sz="1000" b="1" dirty="0"/>
              <a:t>polymer</a:t>
            </a:r>
            <a:r>
              <a:rPr lang="en-GB" sz="1000" dirty="0"/>
              <a:t> is a long carbon chain which has been made from many very small molecules (</a:t>
            </a:r>
            <a:r>
              <a:rPr lang="en-GB" sz="1000" b="1" dirty="0"/>
              <a:t>monomer</a:t>
            </a:r>
            <a:r>
              <a:rPr lang="en-GB" sz="1000" dirty="0"/>
              <a:t>) joining together</a:t>
            </a:r>
            <a:endParaRPr lang="en-GB" sz="10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656763"/>
            <a:ext cx="2042002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>
                <a:solidFill>
                  <a:schemeClr val="tx1"/>
                </a:solidFill>
              </a:rPr>
              <a:t>Amino acids have two different functional groups in their structure. 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85048" y="299222"/>
            <a:ext cx="1325701" cy="22939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3.3 Amino Acids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64692" y="1675331"/>
            <a:ext cx="1866534" cy="38085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 3.2 Condensation Polymerisation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4470" y="1138801"/>
            <a:ext cx="2147457" cy="2434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Addition Polymerisation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276933" y="3840034"/>
            <a:ext cx="1867610" cy="28617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3.4 DNA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2706" y="89143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3 – Organic Chemistry (Triple)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465697" y="3856678"/>
            <a:ext cx="1468091" cy="20313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Deoxyribonucleic acid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581105" y="2129307"/>
            <a:ext cx="2233709" cy="6852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Condensation polymers are produced when two functional groups are involved in the reaction to produce a polymer</a:t>
            </a:r>
            <a:endParaRPr lang="en-GB" sz="600" dirty="0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5666" y="1115490"/>
            <a:ext cx="2378010" cy="514850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287363" y="89143"/>
            <a:ext cx="1707479" cy="1641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04847" y="2014877"/>
            <a:ext cx="2267739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Alkenes</a:t>
            </a:r>
            <a:r>
              <a:rPr lang="en-GB" sz="1050" dirty="0"/>
              <a:t> can react together to form long chains with no other products being produced this is called </a:t>
            </a:r>
            <a:r>
              <a:rPr lang="en-GB" sz="1050" b="1" dirty="0"/>
              <a:t>addition polymerisation</a:t>
            </a:r>
            <a:r>
              <a:rPr lang="en-GB" sz="1050" dirty="0"/>
              <a:t>.</a:t>
            </a:r>
            <a:endParaRPr lang="en-GB" sz="5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2"/>
          <a:stretch>
            <a:fillRect/>
          </a:stretch>
        </p:blipFill>
        <p:spPr>
          <a:xfrm>
            <a:off x="104847" y="2882497"/>
            <a:ext cx="2226186" cy="708041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94328" y="3520812"/>
            <a:ext cx="757237" cy="1986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Naming: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4070" y="3780431"/>
            <a:ext cx="2267739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b="1" dirty="0"/>
              <a:t>Monomer	      Polymer</a:t>
            </a:r>
          </a:p>
          <a:p>
            <a:r>
              <a:rPr lang="en-GB" sz="1000" dirty="0" err="1">
                <a:solidFill>
                  <a:schemeClr val="tx1"/>
                </a:solidFill>
                <a:cs typeface="Arial" pitchFamily="34" charset="0"/>
              </a:rPr>
              <a:t>Ethene</a:t>
            </a:r>
            <a:r>
              <a:rPr lang="en-GB" sz="1000" dirty="0">
                <a:solidFill>
                  <a:schemeClr val="tx1"/>
                </a:solidFill>
                <a:cs typeface="Arial" pitchFamily="34" charset="0"/>
              </a:rPr>
              <a:t>	      Poly(ethane)</a:t>
            </a:r>
          </a:p>
          <a:p>
            <a:r>
              <a:rPr lang="en-GB" sz="1000" dirty="0">
                <a:solidFill>
                  <a:schemeClr val="tx1"/>
                </a:solidFill>
                <a:cs typeface="Arial" pitchFamily="34" charset="0"/>
              </a:rPr>
              <a:t>Propene	      poly(propene)</a:t>
            </a:r>
          </a:p>
          <a:p>
            <a:r>
              <a:rPr lang="en-GB" sz="1000" dirty="0" err="1">
                <a:solidFill>
                  <a:schemeClr val="tx1"/>
                </a:solidFill>
                <a:cs typeface="Arial" pitchFamily="34" charset="0"/>
              </a:rPr>
              <a:t>etc</a:t>
            </a:r>
            <a:endParaRPr lang="en-GB" sz="10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57" t="48724" r="36123" b="32143"/>
          <a:stretch/>
        </p:blipFill>
        <p:spPr>
          <a:xfrm>
            <a:off x="154470" y="4512171"/>
            <a:ext cx="2147457" cy="785655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94328" y="5338379"/>
            <a:ext cx="1045269" cy="1986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Identifying :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4070" y="5589117"/>
            <a:ext cx="2267739" cy="5770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In addition polymers the monomer has a DOUBLE BOND, but the polymer does not</a:t>
            </a:r>
            <a:r>
              <a:rPr lang="en-GB" sz="1050" dirty="0"/>
              <a:t>.</a:t>
            </a:r>
            <a:endParaRPr lang="en-GB" sz="5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795778" y="4370709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Usually another small molecule (water) is also made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795293" y="5034006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>
                <a:solidFill>
                  <a:schemeClr val="tx1"/>
                </a:solidFill>
              </a:rPr>
              <a:t>Diols and dicarboxylic acids can react to produce polyesters</a:t>
            </a:r>
            <a:r>
              <a:rPr lang="en-GB" sz="1050">
                <a:solidFill>
                  <a:schemeClr val="tx1"/>
                </a:solidFill>
              </a:rPr>
              <a:t>: </a:t>
            </a:r>
            <a:endParaRPr lang="en-GB" sz="6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374" t="71684" r="1037" b="649"/>
          <a:stretch/>
        </p:blipFill>
        <p:spPr>
          <a:xfrm>
            <a:off x="2483261" y="2858716"/>
            <a:ext cx="2303483" cy="1437657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1235100"/>
            <a:ext cx="838656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An </a:t>
            </a:r>
            <a:r>
              <a:rPr lang="en-GB" sz="1050" b="1" u="sng" dirty="0">
                <a:solidFill>
                  <a:schemeClr val="tx1"/>
                </a:solidFill>
              </a:rPr>
              <a:t>amine </a:t>
            </a:r>
            <a:r>
              <a:rPr lang="en-GB" sz="1050" dirty="0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73505" y="1246840"/>
            <a:ext cx="858234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An </a:t>
            </a:r>
            <a:r>
              <a:rPr lang="en-GB" sz="1050" b="1" u="sng" dirty="0">
                <a:solidFill>
                  <a:schemeClr val="tx1"/>
                </a:solidFill>
              </a:rPr>
              <a:t>acid </a:t>
            </a:r>
            <a:r>
              <a:rPr lang="en-GB" sz="1050" dirty="0">
                <a:solidFill>
                  <a:schemeClr val="tx1"/>
                </a:solidFill>
              </a:rPr>
              <a:t>group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189737" y="1876495"/>
            <a:ext cx="838656" cy="22761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-NH</a:t>
            </a:r>
            <a:r>
              <a:rPr lang="en-GB" sz="1050" b="1" baseline="-25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62081" y="1866139"/>
            <a:ext cx="858234" cy="23797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-COOH</a:t>
            </a:r>
          </a:p>
        </p:txBody>
      </p:sp>
      <p:sp>
        <p:nvSpPr>
          <p:cNvPr id="6" name="Down Arrow 5"/>
          <p:cNvSpPr/>
          <p:nvPr/>
        </p:nvSpPr>
        <p:spPr>
          <a:xfrm>
            <a:off x="5573061" y="1032258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Down Arrow 74"/>
          <p:cNvSpPr/>
          <p:nvPr/>
        </p:nvSpPr>
        <p:spPr>
          <a:xfrm>
            <a:off x="5573061" y="1623773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Down Arrow 75"/>
          <p:cNvSpPr/>
          <p:nvPr/>
        </p:nvSpPr>
        <p:spPr>
          <a:xfrm>
            <a:off x="6755194" y="1634076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Down Arrow 76"/>
          <p:cNvSpPr/>
          <p:nvPr/>
        </p:nvSpPr>
        <p:spPr>
          <a:xfrm>
            <a:off x="6750773" y="1011195"/>
            <a:ext cx="72008" cy="20284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77"/>
          <p:cNvPicPr/>
          <p:nvPr/>
        </p:nvPicPr>
        <p:blipFill>
          <a:blip r:embed="rId4"/>
          <a:stretch>
            <a:fillRect/>
          </a:stretch>
        </p:blipFill>
        <p:spPr>
          <a:xfrm>
            <a:off x="5795477" y="2246852"/>
            <a:ext cx="3574584" cy="841434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465697" y="1546179"/>
            <a:ext cx="2042002" cy="55527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000" kern="0" dirty="0">
                <a:solidFill>
                  <a:prstClr val="black"/>
                </a:solidFill>
              </a:rPr>
              <a:t>Amino acids react by condensation polymerisation to produce </a:t>
            </a:r>
            <a:r>
              <a:rPr lang="en-GB" sz="1000" b="1" kern="0" dirty="0">
                <a:solidFill>
                  <a:prstClr val="black"/>
                </a:solidFill>
              </a:rPr>
              <a:t>polypeptides</a:t>
            </a:r>
            <a:r>
              <a:rPr lang="en-GB" sz="1000" kern="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80" name="Down Arrow 79"/>
          <p:cNvSpPr/>
          <p:nvPr/>
        </p:nvSpPr>
        <p:spPr>
          <a:xfrm rot="1704705" flipH="1">
            <a:off x="7684378" y="2041549"/>
            <a:ext cx="211469" cy="39249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347926" y="3059513"/>
            <a:ext cx="2411764" cy="19719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kern="0" dirty="0">
                <a:solidFill>
                  <a:prstClr val="black"/>
                </a:solidFill>
              </a:rPr>
              <a:t>Polypeptides make proteins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5045052" y="3681627"/>
            <a:ext cx="4656115" cy="2987733"/>
          </a:xfrm>
          <a:prstGeom prst="rect">
            <a:avLst/>
          </a:prstGeom>
          <a:noFill/>
          <a:ln w="254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22560" y="3607090"/>
            <a:ext cx="1707479" cy="1475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420186" y="4206040"/>
            <a:ext cx="1609853" cy="192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Large natural polymer</a:t>
            </a:r>
          </a:p>
        </p:txBody>
      </p:sp>
      <p:pic>
        <p:nvPicPr>
          <p:cNvPr id="85" name="Picture 84"/>
          <p:cNvPicPr/>
          <p:nvPr/>
        </p:nvPicPr>
        <p:blipFill>
          <a:blip r:embed="rId5"/>
          <a:stretch>
            <a:fillRect/>
          </a:stretch>
        </p:blipFill>
        <p:spPr>
          <a:xfrm>
            <a:off x="7413589" y="4110580"/>
            <a:ext cx="1932940" cy="2039620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275671" y="4493384"/>
            <a:ext cx="2037452" cy="3800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Monomers are called “nucleotides”</a:t>
            </a:r>
          </a:p>
          <a:p>
            <a:r>
              <a:rPr lang="en-GB" sz="1000" dirty="0">
                <a:solidFill>
                  <a:schemeClr val="tx1"/>
                </a:solidFill>
              </a:rPr>
              <a:t>Forms a Double Helix</a:t>
            </a:r>
          </a:p>
        </p:txBody>
      </p:sp>
      <p:sp>
        <p:nvSpPr>
          <p:cNvPr id="87" name="Down Arrow 86"/>
          <p:cNvSpPr/>
          <p:nvPr/>
        </p:nvSpPr>
        <p:spPr>
          <a:xfrm rot="16028095" flipH="1">
            <a:off x="7314661" y="4539659"/>
            <a:ext cx="211469" cy="39249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099190" y="4997636"/>
            <a:ext cx="1867610" cy="19823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Other Natural Polymers: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300548" y="5296561"/>
            <a:ext cx="1729491" cy="2761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Protein, Starch and cellulose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5194287" y="5685196"/>
            <a:ext cx="2037452" cy="3800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Glucose is the monomer in starch and cellulose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610" y="130242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08018"/>
              </p:ext>
            </p:extLst>
          </p:nvPr>
        </p:nvGraphicFramePr>
        <p:xfrm>
          <a:off x="145424" y="764704"/>
          <a:ext cx="46805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type</a:t>
                      </a:r>
                      <a:r>
                        <a:rPr lang="en-GB" sz="900" baseline="0" dirty="0"/>
                        <a:t> of reactants can undergo addition polymerisation?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polymer made from </a:t>
                      </a:r>
                      <a:r>
                        <a:rPr lang="en-GB" sz="9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Butene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monomer would be used to make poly(propene)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two reactants can undergo condensation polymerisation to make polyesters?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 well as a polymer, what is also made in condensation polymerisation?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- What 2 functional groups do amino acids contain?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- Amino acids react by condensation to make what?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– What are the monomers called that make up DNA?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shape does DNA form?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3 other naturally occurring polymers?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498992"/>
              </p:ext>
            </p:extLst>
          </p:nvPr>
        </p:nvGraphicFramePr>
        <p:xfrm>
          <a:off x="128464" y="3933056"/>
          <a:ext cx="4680520" cy="199595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Monomers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Small molecules; building blocks of polymers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chemical reaction that makes polymers from monomers.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Polypeptide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naturally occurring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polymer made from amino acids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3504302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naturally occurring polymer where the monomers are called nucleotides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89056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monomers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containing double bonds react to form a polymer that does not contain double bonds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4033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Condensation polymerisation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 different monomers, usually a di–alcohol and a di-carboxylic acid react to form a polymer and a small molecule like water.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7744842"/>
                  </a:ext>
                </a:extLst>
              </a:tr>
            </a:tbl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F5DF75F0-3F8D-43DC-91AA-3444AD17258D}"/>
              </a:ext>
            </a:extLst>
          </p:cNvPr>
          <p:cNvSpPr txBox="1"/>
          <p:nvPr/>
        </p:nvSpPr>
        <p:spPr>
          <a:xfrm>
            <a:off x="5104812" y="1181789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https://www.youtube.com/watch?v=jFM-iMyvg4c</a:t>
            </a:r>
            <a:r>
              <a:rPr lang="en-GB" dirty="0"/>
              <a:t> about the nylon rope trick. What are the 2 monomers? Why is this nylon 6,10? Why is this a condensation reaction?</a:t>
            </a:r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8E501F-69B6-4DFC-92C1-1B0124D9B7F7}"/>
              </a:ext>
            </a:extLst>
          </p:cNvPr>
          <p:cNvSpPr/>
          <p:nvPr/>
        </p:nvSpPr>
        <p:spPr>
          <a:xfrm>
            <a:off x="5104812" y="1277294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0A1E84-C862-4F59-9AF4-14DAB4C833A9}"/>
              </a:ext>
            </a:extLst>
          </p:cNvPr>
          <p:cNvSpPr/>
          <p:nvPr/>
        </p:nvSpPr>
        <p:spPr>
          <a:xfrm>
            <a:off x="5118312" y="2873491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8ED927-AB97-4666-8709-093F87F746CB}"/>
              </a:ext>
            </a:extLst>
          </p:cNvPr>
          <p:cNvSpPr/>
          <p:nvPr/>
        </p:nvSpPr>
        <p:spPr>
          <a:xfrm>
            <a:off x="5101352" y="2844018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7: Organic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895C2B-EE82-4226-BDB2-22DDF63854E5}"/>
              </a:ext>
            </a:extLst>
          </p:cNvPr>
          <p:cNvSpPr/>
          <p:nvPr/>
        </p:nvSpPr>
        <p:spPr>
          <a:xfrm>
            <a:off x="6184083" y="764704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47982117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28670</TotalTime>
  <Words>519</Words>
  <Application>Microsoft Office PowerPoint</Application>
  <PresentationFormat>A4 Paper (210x297 mm)</PresentationFormat>
  <Paragraphs>75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314</cp:revision>
  <cp:lastPrinted>2017-10-27T15:58:48Z</cp:lastPrinted>
  <dcterms:created xsi:type="dcterms:W3CDTF">2016-03-05T09:38:04Z</dcterms:created>
  <dcterms:modified xsi:type="dcterms:W3CDTF">2021-11-30T15:39:48Z</dcterms:modified>
</cp:coreProperties>
</file>