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85" r:id="rId3"/>
    <p:sldId id="286" r:id="rId4"/>
    <p:sldId id="258" r:id="rId5"/>
    <p:sldId id="291" r:id="rId6"/>
    <p:sldId id="292" r:id="rId7"/>
    <p:sldId id="289" r:id="rId8"/>
    <p:sldId id="290" r:id="rId9"/>
    <p:sldId id="287" r:id="rId10"/>
    <p:sldId id="260" r:id="rId11"/>
    <p:sldId id="288" r:id="rId12"/>
    <p:sldId id="283" r:id="rId13"/>
    <p:sldId id="284" r:id="rId14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273509-8369-7D40-B2A6-46E776078983}" v="1444" dt="2020-09-20T11:17:17.6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72" autoAdjust="0"/>
    <p:restoredTop sz="94660"/>
  </p:normalViewPr>
  <p:slideViewPr>
    <p:cSldViewPr snapToGrid="0">
      <p:cViewPr varScale="1">
        <p:scale>
          <a:sx n="87" d="100"/>
          <a:sy n="87" d="100"/>
        </p:scale>
        <p:origin x="74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AA52C-B567-40AB-A5D5-545632955742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6324"/>
            <a:ext cx="4302625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5563F-ECA6-47E1-8942-67205575A4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413478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GB"/>
              <a:t>GCSE PROD DES: FLAT PACK LAMP 02 DESIGN BRIEF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AAD869-2561-46E1-99CE-5DBD729294D3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2312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188" y="3228975"/>
            <a:ext cx="7942262" cy="30591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/>
              <a:t>CREATED BY J LEISK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8FD0F2-E1C6-43F6-B9ED-FFA581EBF5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798293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FD0F2-E1C6-43F6-B9ED-FFA581EBF5B3}" type="slidenum">
              <a:rPr lang="en-GB" smtClean="0"/>
              <a:t>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CREATED BY J LEISK</a:t>
            </a:r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r>
              <a:rPr lang="en-GB"/>
              <a:t>GCSE PROD DES: FLAT PACK LAMP 02 DESIGN BRIEF</a:t>
            </a:r>
          </a:p>
        </p:txBody>
      </p:sp>
    </p:spTree>
    <p:extLst>
      <p:ext uri="{BB962C8B-B14F-4D97-AF65-F5344CB8AC3E}">
        <p14:creationId xmlns:p14="http://schemas.microsoft.com/office/powerpoint/2010/main" val="4233283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96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136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085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549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591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135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77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916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760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902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5C4B5-D573-4A8B-924C-7638EA994C6D}" type="datetimeFigureOut">
              <a:rPr lang="en-GB" smtClean="0"/>
              <a:t>05/12/2022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94772-906D-4975-B80C-A7158180A2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69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gCPyGrEYTeY" TargetMode="External"/><Relationship Id="rId5" Type="http://schemas.openxmlformats.org/officeDocument/2006/relationships/image" Target="../media/image2.emf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8.png"/><Relationship Id="rId4" Type="http://schemas.openxmlformats.org/officeDocument/2006/relationships/image" Target="../media/image10.png"/><Relationship Id="rId9" Type="http://schemas.openxmlformats.org/officeDocument/2006/relationships/hyperlink" Target="https://youtu.be/gCPyGrEYTeY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1694" y="2172788"/>
            <a:ext cx="3295399" cy="37897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72861" y="3870210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GCSE DESIGN &amp; TECHNOLOGY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4785064"/>
            <a:ext cx="12192000" cy="2072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61" y="5048027"/>
            <a:ext cx="3213718" cy="14772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72861" y="306061"/>
            <a:ext cx="90285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DESIGN</a:t>
            </a:r>
          </a:p>
          <a:p>
            <a:r>
              <a:rPr lang="en-GB" sz="9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DEVELOPMENT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61825" y="5445555"/>
            <a:ext cx="90285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40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</a:p>
        </p:txBody>
      </p:sp>
    </p:spTree>
    <p:extLst>
      <p:ext uri="{BB962C8B-B14F-4D97-AF65-F5344CB8AC3E}">
        <p14:creationId xmlns:p14="http://schemas.microsoft.com/office/powerpoint/2010/main" val="349014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6096000" y="1197430"/>
          <a:ext cx="5497285" cy="38774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23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1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33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94930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Section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Criteria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Marks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Identifying &amp; investigating design possibilities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151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Producing a design brief &amp; specification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Generating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Developing design ideas 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Realising design ideas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0832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Analysing &amp; evaluating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930">
                <a:tc gridSpan="2">
                  <a:txBody>
                    <a:bodyPr/>
                    <a:lstStyle/>
                    <a:p>
                      <a:pPr algn="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100</a:t>
                      </a:r>
                      <a:endParaRPr lang="en-GB" sz="20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2" name="Rounded Rectangular Callout 11"/>
          <p:cNvSpPr/>
          <p:nvPr/>
        </p:nvSpPr>
        <p:spPr>
          <a:xfrm>
            <a:off x="6096000" y="5367920"/>
            <a:ext cx="5497286" cy="946281"/>
          </a:xfrm>
          <a:prstGeom prst="wedgeRoundRectCallout">
            <a:avLst>
              <a:gd name="adj1" fmla="val 29325"/>
              <a:gd name="adj2" fmla="val 4817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maximum mark for your NEA is </a:t>
            </a:r>
            <a:r>
              <a:rPr lang="en-GB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100</a:t>
            </a:r>
            <a:r>
              <a:rPr lang="en-GB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algn="ctr"/>
            <a:r>
              <a:rPr lang="en-GB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table shows the criteria for the NEA as well as how marks are allocated.</a:t>
            </a:r>
            <a:endParaRPr lang="en-GB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0999" y="954353"/>
            <a:ext cx="5421088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Non-Exam Assessment (NEA)</a:t>
            </a:r>
            <a:br>
              <a:rPr lang="en-GB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Previously referred to as controlled assessment or coursework.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It is a design a make project that includes: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20 page A3 design portfolio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manufactured product</a:t>
            </a:r>
          </a:p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Criteria</a:t>
            </a:r>
            <a:b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When completed you will be given a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mark out of 100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There are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six sections 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total. Marks are allocated to each section (see table).</a:t>
            </a:r>
          </a:p>
          <a:p>
            <a:pPr>
              <a:spcAft>
                <a:spcPts val="600"/>
              </a:spcAft>
            </a:pPr>
            <a: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Timescale</a:t>
            </a:r>
            <a:b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project should take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30 to 35 hours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You can finish off some work at home but the majority of work and all practical work must be completed under your teachers supervision. </a:t>
            </a:r>
          </a:p>
          <a:p>
            <a:pPr>
              <a:spcAft>
                <a:spcPts val="600"/>
              </a:spcAft>
            </a:pPr>
            <a:r>
              <a:rPr lang="en-GB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Deadline: Feb half term 2019</a:t>
            </a:r>
          </a:p>
        </p:txBody>
      </p:sp>
    </p:spTree>
    <p:extLst>
      <p:ext uri="{BB962C8B-B14F-4D97-AF65-F5344CB8AC3E}">
        <p14:creationId xmlns:p14="http://schemas.microsoft.com/office/powerpoint/2010/main" val="642088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45064">
            <a:off x="309618" y="4447475"/>
            <a:ext cx="1667246" cy="191733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6172200" y="1077686"/>
          <a:ext cx="5659916" cy="508305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56599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61253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Section D </a:t>
                      </a:r>
                      <a:r>
                        <a:rPr lang="en-GB" sz="24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Assessment Criteria</a:t>
                      </a:r>
                      <a:endParaRPr lang="en-GB" sz="2800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1804">
                <a:tc>
                  <a:txBody>
                    <a:bodyPr/>
                    <a:lstStyle/>
                    <a:p>
                      <a:pPr marL="34290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Very </a:t>
                      </a:r>
                      <a:r>
                        <a:rPr lang="en-GB" sz="1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detailed development work 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is evident, using a </a:t>
                      </a:r>
                      <a:r>
                        <a:rPr lang="en-GB" sz="1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wide range of 2D/3D techniques 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(including CAD where appropriate) in order to develop a prototype.</a:t>
                      </a:r>
                    </a:p>
                    <a:p>
                      <a:pPr marL="34290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Excellent modelling, </a:t>
                      </a:r>
                      <a:r>
                        <a:rPr lang="en-GB" sz="1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using a wide variety of methods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 to test their design ideas, fully meeting all requirements.</a:t>
                      </a:r>
                    </a:p>
                    <a:p>
                      <a:pPr marL="34290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Fully </a:t>
                      </a:r>
                      <a:r>
                        <a:rPr lang="en-GB" sz="1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appropriate materials/components selected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 with extensive </a:t>
                      </a:r>
                      <a:r>
                        <a:rPr lang="en-GB" sz="1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research into their working properties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 and availability.</a:t>
                      </a:r>
                    </a:p>
                    <a:p>
                      <a:pPr marL="342900" indent="-342900">
                        <a:spcAft>
                          <a:spcPts val="6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Fully detailed </a:t>
                      </a:r>
                      <a:r>
                        <a:rPr lang="en-GB" sz="1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manufacturing specification 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is produced with comprehensive </a:t>
                      </a:r>
                      <a:r>
                        <a:rPr lang="en-GB" sz="1800" dirty="0">
                          <a:solidFill>
                            <a:srgbClr val="FFFF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justification</a:t>
                      </a:r>
                      <a:r>
                        <a:rPr lang="en-GB" sz="1800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 to inform manufacture.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80999" y="954353"/>
            <a:ext cx="5715001" cy="32778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D</a:t>
            </a: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</a:t>
            </a:r>
            <a:b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</a:br>
            <a:r>
              <a:rPr lang="en-GB" sz="28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Developing design ideas</a:t>
            </a:r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There will be assessment criteria for each section of your NEA.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Section D carries a total of 20 marks</a:t>
            </a: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.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order to achieve full marks for this section, your work will need to fulfil the criteria shown in the table.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2286482" y="4516916"/>
            <a:ext cx="3651609" cy="1872868"/>
          </a:xfrm>
          <a:prstGeom prst="wedgeRoundRectCallout">
            <a:avLst>
              <a:gd name="adj1" fmla="val -69111"/>
              <a:gd name="adj2" fmla="val 32541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Don’t just rely on templates given by your teacher.</a:t>
            </a:r>
          </a:p>
          <a:p>
            <a:pPr algn="ctr"/>
            <a:r>
              <a:rPr lang="en-GB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Reading the criteria will help you better understand what is required.</a:t>
            </a:r>
            <a:endParaRPr lang="en-GB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686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-1"/>
            <a:ext cx="12192000" cy="6858000"/>
          </a:xfrm>
          <a:prstGeom prst="rect">
            <a:avLst/>
          </a:prstGeom>
        </p:spPr>
      </p:pic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CACF287C-A49D-5749-BA80-24162FE3CC1A}"/>
              </a:ext>
            </a:extLst>
          </p:cNvPr>
          <p:cNvSpPr/>
          <p:nvPr/>
        </p:nvSpPr>
        <p:spPr>
          <a:xfrm>
            <a:off x="7816906" y="4024462"/>
            <a:ext cx="4094570" cy="2312298"/>
          </a:xfrm>
          <a:prstGeom prst="roundRect">
            <a:avLst/>
          </a:prstGeom>
          <a:solidFill>
            <a:srgbClr val="7030A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35B9174-04F8-1246-8CF0-E859F5DBFED9}"/>
              </a:ext>
            </a:extLst>
          </p:cNvPr>
          <p:cNvSpPr/>
          <p:nvPr/>
        </p:nvSpPr>
        <p:spPr>
          <a:xfrm>
            <a:off x="7816906" y="1116701"/>
            <a:ext cx="4094570" cy="2312298"/>
          </a:xfrm>
          <a:prstGeom prst="roundRect">
            <a:avLst/>
          </a:prstGeom>
          <a:solidFill>
            <a:srgbClr val="7030A0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0999" y="1052324"/>
            <a:ext cx="4852617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Design Development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At this stage of the design process, you must now choose your best initial idea and develop it into a fully workable design, also ensuring that it meets all aspects of the specification.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During this stage of the process, you should be providing more technical detail for construction by showing: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range of alternative improvements;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 the parts could fit together;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What processes could be used to make the different components;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What materials could be used.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11A3E34-BEEC-DE41-A9CB-5D4C740BBBFA}"/>
              </a:ext>
            </a:extLst>
          </p:cNvPr>
          <p:cNvGrpSpPr/>
          <p:nvPr/>
        </p:nvGrpSpPr>
        <p:grpSpPr>
          <a:xfrm>
            <a:off x="5254728" y="860571"/>
            <a:ext cx="3977415" cy="5711734"/>
            <a:chOff x="5614613" y="272186"/>
            <a:chExt cx="2763332" cy="3968259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0CF8B01-8756-BB48-A61B-486511EAFD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14613" y="272186"/>
              <a:ext cx="2763332" cy="193909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30C155D-3CC6-4F4A-93ED-9530594630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28748" y="2301355"/>
              <a:ext cx="2749197" cy="1939090"/>
            </a:xfrm>
            <a:prstGeom prst="rect">
              <a:avLst/>
            </a:prstGeom>
          </p:spPr>
        </p:pic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9253F08C-BD20-6E41-AA10-BFE91C714767}"/>
              </a:ext>
            </a:extLst>
          </p:cNvPr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3AD879-E84B-BF47-9B4C-42DF265872EF}"/>
              </a:ext>
            </a:extLst>
          </p:cNvPr>
          <p:cNvSpPr txBox="1"/>
          <p:nvPr/>
        </p:nvSpPr>
        <p:spPr>
          <a:xfrm>
            <a:off x="9317695" y="1273920"/>
            <a:ext cx="2675467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INITIAL IDEAS</a:t>
            </a:r>
          </a:p>
          <a:p>
            <a:pPr marL="184150" indent="-1841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6-8 designs</a:t>
            </a:r>
          </a:p>
          <a:p>
            <a:pPr marL="184150" indent="-1841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Colour</a:t>
            </a:r>
          </a:p>
          <a:p>
            <a:pPr marL="184150" indent="-1841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Annotation</a:t>
            </a:r>
          </a:p>
          <a:p>
            <a:pPr marL="184150" indent="-1841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Key info highlighted</a:t>
            </a:r>
          </a:p>
          <a:p>
            <a:pPr marL="184150" indent="-1841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Clear layout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9906B5-D00F-D849-9316-1C9E345B99B8}"/>
              </a:ext>
            </a:extLst>
          </p:cNvPr>
          <p:cNvSpPr txBox="1"/>
          <p:nvPr/>
        </p:nvSpPr>
        <p:spPr>
          <a:xfrm>
            <a:off x="9317695" y="4172664"/>
            <a:ext cx="2675467" cy="20082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en-GB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1</a:t>
            </a:r>
            <a:r>
              <a:rPr lang="en-GB" sz="1600" b="1" baseline="300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st</a:t>
            </a:r>
            <a:r>
              <a:rPr lang="en-GB" sz="1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DEVELOPMENT</a:t>
            </a:r>
          </a:p>
          <a:p>
            <a:pPr marL="184150" indent="-1841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Review table</a:t>
            </a:r>
          </a:p>
          <a:p>
            <a:pPr marL="184150" indent="-1841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Client feedback</a:t>
            </a:r>
          </a:p>
          <a:p>
            <a:pPr marL="184150" indent="-1841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Conclusion</a:t>
            </a:r>
          </a:p>
          <a:p>
            <a:pPr marL="184150" indent="-1841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Early development sketches.</a:t>
            </a:r>
          </a:p>
          <a:p>
            <a:pPr marL="184150" indent="-18415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Colour &amp; Annotation</a:t>
            </a:r>
          </a:p>
        </p:txBody>
      </p:sp>
    </p:spTree>
    <p:extLst>
      <p:ext uri="{BB962C8B-B14F-4D97-AF65-F5344CB8AC3E}">
        <p14:creationId xmlns:p14="http://schemas.microsoft.com/office/powerpoint/2010/main" val="3930013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-1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522864" y="210574"/>
            <a:ext cx="9507556" cy="6458781"/>
            <a:chOff x="4726236" y="1388125"/>
            <a:chExt cx="7249099" cy="4924540"/>
          </a:xfrm>
        </p:grpSpPr>
        <p:sp>
          <p:nvSpPr>
            <p:cNvPr id="6" name="Rectangle 5"/>
            <p:cNvSpPr/>
            <p:nvPr/>
          </p:nvSpPr>
          <p:spPr>
            <a:xfrm>
              <a:off x="4726236" y="1388125"/>
              <a:ext cx="7249099" cy="49245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700" dirty="0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6" t="2311" r="1332" b="1768"/>
            <a:stretch/>
          </p:blipFill>
          <p:spPr>
            <a:xfrm>
              <a:off x="6246564" y="2104222"/>
              <a:ext cx="5526939" cy="3956997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8815D4D7-C030-8946-883C-870CD88C46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3176" t="11826" r="68502" b="3048"/>
            <a:stretch/>
          </p:blipFill>
          <p:spPr>
            <a:xfrm>
              <a:off x="4929522" y="2071519"/>
              <a:ext cx="1317042" cy="3993717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4880472" y="1553378"/>
              <a:ext cx="6929610" cy="4583017"/>
            </a:xfrm>
            <a:prstGeom prst="rect">
              <a:avLst/>
            </a:prstGeom>
            <a:noFill/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880472" y="1696598"/>
              <a:ext cx="6929610" cy="286439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DESIGN DEVELOPMENT</a:t>
              </a:r>
            </a:p>
          </p:txBody>
        </p:sp>
      </p:grpSp>
      <p:sp>
        <p:nvSpPr>
          <p:cNvPr id="19" name="Rounded Rectangular Callout 18">
            <a:extLst>
              <a:ext uri="{FF2B5EF4-FFF2-40B4-BE49-F238E27FC236}">
                <a16:creationId xmlns:a16="http://schemas.microsoft.com/office/drawing/2014/main" id="{35FDF2FD-E272-5649-81CA-02CAA7365325}"/>
              </a:ext>
            </a:extLst>
          </p:cNvPr>
          <p:cNvSpPr/>
          <p:nvPr/>
        </p:nvSpPr>
        <p:spPr>
          <a:xfrm rot="21099426">
            <a:off x="311876" y="2294602"/>
            <a:ext cx="2693054" cy="1488795"/>
          </a:xfrm>
          <a:prstGeom prst="wedgeRoundRectCallout">
            <a:avLst>
              <a:gd name="adj1" fmla="val 5260"/>
              <a:gd name="adj2" fmla="val -67709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Watch the video to see this page being produced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2F15053-0A81-4D40-8F9F-E2DB2DE0A81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99408">
            <a:off x="350014" y="239222"/>
            <a:ext cx="1508970" cy="173531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hlinkClick r:id="rId6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999751">
            <a:off x="216317" y="4113146"/>
            <a:ext cx="3922270" cy="2211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938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-1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2522864" y="210574"/>
            <a:ext cx="9507556" cy="6458781"/>
            <a:chOff x="4726236" y="1388125"/>
            <a:chExt cx="7249099" cy="4924540"/>
          </a:xfrm>
        </p:grpSpPr>
        <p:sp>
          <p:nvSpPr>
            <p:cNvPr id="6" name="Rectangle 5"/>
            <p:cNvSpPr/>
            <p:nvPr/>
          </p:nvSpPr>
          <p:spPr>
            <a:xfrm>
              <a:off x="4726236" y="1388125"/>
              <a:ext cx="7249099" cy="49245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70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4880472" y="1696598"/>
              <a:ext cx="6929610" cy="286439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Impact" panose="020B0806030902050204" pitchFamily="34" charset="0"/>
                </a:rPr>
                <a:t>DESIGN DEVELOPMENT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4880472" y="1553378"/>
              <a:ext cx="6929610" cy="4583017"/>
            </a:xfrm>
            <a:prstGeom prst="rect">
              <a:avLst/>
            </a:prstGeom>
            <a:noFill/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C28552B-ACAE-4B60-91A7-93EF7C5C5DDE}"/>
              </a:ext>
            </a:extLst>
          </p:cNvPr>
          <p:cNvGrpSpPr/>
          <p:nvPr/>
        </p:nvGrpSpPr>
        <p:grpSpPr>
          <a:xfrm>
            <a:off x="2886420" y="1160144"/>
            <a:ext cx="8855222" cy="5257124"/>
            <a:chOff x="634319" y="1018094"/>
            <a:chExt cx="13921436" cy="9267948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9C6B563C-9FAD-481E-AE3F-342EEA6C12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34319" y="1018094"/>
              <a:ext cx="13921436" cy="9267948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2C3135A8-BB1D-435D-BE3A-9155B9340EF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59675" y="6835182"/>
              <a:ext cx="2119163" cy="1552974"/>
            </a:xfrm>
            <a:prstGeom prst="rect">
              <a:avLst/>
            </a:prstGeom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A0B825F2-88F4-4FFF-81CB-2D5FDD38AE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53482" y="7184322"/>
              <a:ext cx="906236" cy="1075125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8ACA8B6-18DB-43F9-A165-1FF2C89AC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0440413" y="1018094"/>
              <a:ext cx="4044618" cy="1555621"/>
            </a:xfrm>
            <a:prstGeom prst="rect">
              <a:avLst/>
            </a:prstGeom>
          </p:spPr>
        </p:pic>
        <p:pic>
          <p:nvPicPr>
            <p:cNvPr id="29" name="Picture 2" descr="How to Translate Unhelpful Client Feedback: What 11 Phrases Really Mean">
              <a:extLst>
                <a:ext uri="{FF2B5EF4-FFF2-40B4-BE49-F238E27FC236}">
                  <a16:creationId xmlns:a16="http://schemas.microsoft.com/office/drawing/2014/main" id="{AA9A095B-FD8E-4CB7-8866-FDFDDA7D9AD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11204349" y="7785277"/>
              <a:ext cx="3280682" cy="10751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07D2B58C-4C00-4AE3-A821-D17F4DF1CE6A}"/>
                </a:ext>
              </a:extLst>
            </p:cNvPr>
            <p:cNvSpPr txBox="1"/>
            <p:nvPr/>
          </p:nvSpPr>
          <p:spPr>
            <a:xfrm>
              <a:off x="10288589" y="2546818"/>
              <a:ext cx="4196442" cy="9111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641" dirty="0"/>
                <a:t>Plastics such as acrylic can be formed (shaped) in different ways. One of the most popular methods of shaping plastic materials like acrylic is to fold (bend) it on a ‘strip heater’, at different angles. An example of a strip heater is shown below. A heating element extends along the length of the strip heater and gives off intense heat when it is turned on.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A5F3FDF-43BF-4D59-94D9-68F9417C988A}"/>
                </a:ext>
              </a:extLst>
            </p:cNvPr>
            <p:cNvSpPr txBox="1"/>
            <p:nvPr/>
          </p:nvSpPr>
          <p:spPr>
            <a:xfrm>
              <a:off x="11189609" y="8985658"/>
              <a:ext cx="3295421" cy="1064651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r>
                <a:rPr lang="en-US" sz="641" dirty="0"/>
                <a:t>Plastics such as acrylic can be formed (shaped) in different ways. One of the most popular methods of shaping plastic materials like acrylic is to fold (bend) it on a ‘strip heater’, at different angles. An example of a strip heater is shown below. A heating element extends along the length of the strip heater and gives off intense heat when it is turned on.</a:t>
              </a:r>
            </a:p>
          </p:txBody>
        </p:sp>
      </p:grpSp>
      <p:sp>
        <p:nvSpPr>
          <p:cNvPr id="19" name="Rounded Rectangular Callout 18">
            <a:extLst>
              <a:ext uri="{FF2B5EF4-FFF2-40B4-BE49-F238E27FC236}">
                <a16:creationId xmlns:a16="http://schemas.microsoft.com/office/drawing/2014/main" id="{35FDF2FD-E272-5649-81CA-02CAA7365325}"/>
              </a:ext>
            </a:extLst>
          </p:cNvPr>
          <p:cNvSpPr/>
          <p:nvPr/>
        </p:nvSpPr>
        <p:spPr>
          <a:xfrm rot="21099426">
            <a:off x="313309" y="2314251"/>
            <a:ext cx="2422217" cy="1488795"/>
          </a:xfrm>
          <a:prstGeom prst="wedgeRoundRectCallout">
            <a:avLst>
              <a:gd name="adj1" fmla="val 5260"/>
              <a:gd name="adj2" fmla="val -67709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Watch the video to see this page being produced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2F15053-0A81-4D40-8F9F-E2DB2DE0A81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99408">
            <a:off x="350014" y="239222"/>
            <a:ext cx="1508970" cy="173531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hlinkClick r:id="rId9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999751">
            <a:off x="279660" y="4550491"/>
            <a:ext cx="2802774" cy="1580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9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2F15053-0A81-4D40-8F9F-E2DB2DE0A8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99408">
            <a:off x="140035" y="2780946"/>
            <a:ext cx="1394035" cy="16031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0A387FF-87AF-4679-B273-9FC7DDBB10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4107" y="136398"/>
            <a:ext cx="6048803" cy="4250511"/>
          </a:xfrm>
          <a:prstGeom prst="rect">
            <a:avLst/>
          </a:prstGeom>
        </p:spPr>
      </p:pic>
      <p:sp>
        <p:nvSpPr>
          <p:cNvPr id="17" name="Rounded Rectangular Callout 16">
            <a:extLst>
              <a:ext uri="{FF2B5EF4-FFF2-40B4-BE49-F238E27FC236}">
                <a16:creationId xmlns:a16="http://schemas.microsoft.com/office/drawing/2014/main" id="{35FDF2FD-E272-5649-81CA-02CAA7365325}"/>
              </a:ext>
            </a:extLst>
          </p:cNvPr>
          <p:cNvSpPr/>
          <p:nvPr/>
        </p:nvSpPr>
        <p:spPr>
          <a:xfrm>
            <a:off x="106326" y="136398"/>
            <a:ext cx="1461455" cy="1458618"/>
          </a:xfrm>
          <a:prstGeom prst="wedgeRoundRectCallout">
            <a:avLst>
              <a:gd name="adj1" fmla="val 75501"/>
              <a:gd name="adj2" fmla="val 32984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 sketches their idea for a handle, then tests the idea by modelling.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932652-E075-4544-9D08-37836F9B0E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761" y="2471092"/>
            <a:ext cx="6014763" cy="425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9290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2F15053-0A81-4D40-8F9F-E2DB2DE0A8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99408">
            <a:off x="139358" y="5200556"/>
            <a:ext cx="1394035" cy="16031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A79DA1-0F43-406D-9187-D379BF469D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6570" y="213516"/>
            <a:ext cx="5451788" cy="40822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B27F79-E230-4F2A-843A-2D81879C6C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7805" y="2562259"/>
            <a:ext cx="5454011" cy="4082225"/>
          </a:xfrm>
          <a:prstGeom prst="rect">
            <a:avLst/>
          </a:prstGeom>
        </p:spPr>
      </p:pic>
      <p:sp>
        <p:nvSpPr>
          <p:cNvPr id="17" name="Rounded Rectangular Callout 16">
            <a:extLst>
              <a:ext uri="{FF2B5EF4-FFF2-40B4-BE49-F238E27FC236}">
                <a16:creationId xmlns:a16="http://schemas.microsoft.com/office/drawing/2014/main" id="{35FDF2FD-E272-5649-81CA-02CAA7365325}"/>
              </a:ext>
            </a:extLst>
          </p:cNvPr>
          <p:cNvSpPr/>
          <p:nvPr/>
        </p:nvSpPr>
        <p:spPr>
          <a:xfrm>
            <a:off x="199875" y="307032"/>
            <a:ext cx="1461455" cy="1458618"/>
          </a:xfrm>
          <a:prstGeom prst="wedgeRoundRectCallout">
            <a:avLst>
              <a:gd name="adj1" fmla="val 75501"/>
              <a:gd name="adj2" fmla="val 32984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 sketches their idea for a handle, then tests the idea by modelling.</a:t>
            </a:r>
          </a:p>
        </p:txBody>
      </p:sp>
    </p:spTree>
    <p:extLst>
      <p:ext uri="{BB962C8B-B14F-4D97-AF65-F5344CB8AC3E}">
        <p14:creationId xmlns:p14="http://schemas.microsoft.com/office/powerpoint/2010/main" val="3058771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1000" y="1052324"/>
            <a:ext cx="5267241" cy="312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Review Ideas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table like this is an easy way to review your designs. This will help you to choose which design to further develop.</a:t>
            </a:r>
          </a:p>
          <a:p>
            <a:pPr>
              <a:spcAft>
                <a:spcPts val="600"/>
              </a:spcAft>
            </a:pPr>
            <a:r>
              <a:rPr lang="en-GB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At this stage, you should also include: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Evaluation against the specification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Client feedback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User-group feedback</a:t>
            </a:r>
            <a:endParaRPr lang="en-GB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B596CBCB-47FC-C34A-8870-B0DF82137C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5083175"/>
              </p:ext>
            </p:extLst>
          </p:nvPr>
        </p:nvGraphicFramePr>
        <p:xfrm>
          <a:off x="3606962" y="4256875"/>
          <a:ext cx="1900711" cy="2357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3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45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45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96437">
                <a:tc>
                  <a:txBody>
                    <a:bodyPr/>
                    <a:lstStyle/>
                    <a:p>
                      <a:endParaRPr lang="en-GB" sz="9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Aesthetics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Customer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Cost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5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Ergonomics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6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Environment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7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Safety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8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Size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Function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6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Materials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8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r>
                        <a:rPr lang="en-GB" sz="900" dirty="0"/>
                        <a:t>Manufacture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8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6437">
                <a:tc>
                  <a:txBody>
                    <a:bodyPr/>
                    <a:lstStyle/>
                    <a:p>
                      <a:pPr algn="r"/>
                      <a:r>
                        <a:rPr lang="en-GB" sz="900" dirty="0"/>
                        <a:t>TOTAL</a:t>
                      </a:r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49110" marR="49110" marT="24555" marB="24555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7" name="Rounded Rectangular Callout 16">
            <a:extLst>
              <a:ext uri="{FF2B5EF4-FFF2-40B4-BE49-F238E27FC236}">
                <a16:creationId xmlns:a16="http://schemas.microsoft.com/office/drawing/2014/main" id="{35FDF2FD-E272-5649-81CA-02CAA7365325}"/>
              </a:ext>
            </a:extLst>
          </p:cNvPr>
          <p:cNvSpPr/>
          <p:nvPr/>
        </p:nvSpPr>
        <p:spPr>
          <a:xfrm rot="21099426">
            <a:off x="942558" y="4416622"/>
            <a:ext cx="2357620" cy="2134848"/>
          </a:xfrm>
          <a:prstGeom prst="wedgeRoundRectCallout">
            <a:avLst>
              <a:gd name="adj1" fmla="val 2833"/>
              <a:gd name="adj2" fmla="val 43832"/>
              <a:gd name="adj3" fmla="val 16667"/>
            </a:avLst>
          </a:prstGeom>
          <a:solidFill>
            <a:srgbClr val="7030A0"/>
          </a:solidFill>
          <a:ln w="762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 table</a:t>
            </a:r>
          </a:p>
          <a:p>
            <a:pPr algn="ctr"/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this table, each area of the specification  (ACCESSFMM) has been used to rate each design idea out of 10.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2F15053-0A81-4D40-8F9F-E2DB2DE0A8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99408">
            <a:off x="50542" y="5471818"/>
            <a:ext cx="1180109" cy="135712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15D4D7-C030-8946-883C-870CD88C460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12619" y="337350"/>
            <a:ext cx="6379381" cy="627676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2BAF3D1-984D-3A47-8278-5A484DDD2932}"/>
              </a:ext>
            </a:extLst>
          </p:cNvPr>
          <p:cNvSpPr txBox="1"/>
          <p:nvPr/>
        </p:nvSpPr>
        <p:spPr>
          <a:xfrm>
            <a:off x="372862" y="337351"/>
            <a:ext cx="6489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</p:spTree>
    <p:extLst>
      <p:ext uri="{BB962C8B-B14F-4D97-AF65-F5344CB8AC3E}">
        <p14:creationId xmlns:p14="http://schemas.microsoft.com/office/powerpoint/2010/main" val="4179335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1000" y="1052324"/>
            <a:ext cx="5748832" cy="55245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2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Methods of Development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AQA don’t mind what form development takes. It could be </a:t>
            </a:r>
            <a:r>
              <a:rPr lang="en-GB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Sketches, Modelling and/or CAD drawings</a:t>
            </a:r>
            <a:endParaRPr lang="en-GB" sz="14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Different methods will suit some more than others. You might find that your sketching isn’t great but your CAD drawings are much stronger. </a:t>
            </a:r>
          </a:p>
          <a:p>
            <a:pPr>
              <a:spcAft>
                <a:spcPts val="600"/>
              </a:spcAft>
            </a:pP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However, the assessment criteria states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:</a:t>
            </a:r>
          </a:p>
          <a:p>
            <a:pPr algn="ctr">
              <a:spcAft>
                <a:spcPts val="600"/>
              </a:spcAft>
            </a:pPr>
            <a:r>
              <a:rPr lang="en-GB" sz="20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Very detailed development work is evident, </a:t>
            </a:r>
            <a:r>
              <a:rPr lang="en-GB" sz="200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using a wide range of 2D/3D techniques (including CAD where appropriate</a:t>
            </a:r>
            <a:r>
              <a:rPr lang="en-GB" sz="2000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) in order to develop a prototype.</a:t>
            </a:r>
          </a:p>
          <a:p>
            <a:pPr>
              <a:spcAft>
                <a:spcPts val="600"/>
              </a:spcAft>
            </a:pP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this example the student follows a much more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iterative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approach. He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utilises CAD 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and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card modelling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to </a:t>
            </a:r>
            <a: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test his ideas</a:t>
            </a:r>
            <a:r>
              <a:rPr lang="en-GB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, then continues to use  sketching to further develop different elements of the design. </a:t>
            </a:r>
            <a:endParaRPr lang="en-GB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D34F87F-56B6-3D44-A154-FFECCA41F18F}"/>
              </a:ext>
            </a:extLst>
          </p:cNvPr>
          <p:cNvGrpSpPr/>
          <p:nvPr/>
        </p:nvGrpSpPr>
        <p:grpSpPr>
          <a:xfrm>
            <a:off x="6211488" y="383105"/>
            <a:ext cx="5728084" cy="6090746"/>
            <a:chOff x="6235764" y="334553"/>
            <a:chExt cx="5728084" cy="6090746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7F243334-2117-614A-9543-4B3ACF5F513F}"/>
                </a:ext>
              </a:extLst>
            </p:cNvPr>
            <p:cNvGrpSpPr/>
            <p:nvPr/>
          </p:nvGrpSpPr>
          <p:grpSpPr>
            <a:xfrm>
              <a:off x="6235764" y="334553"/>
              <a:ext cx="5728084" cy="6090746"/>
              <a:chOff x="5753438" y="371128"/>
              <a:chExt cx="6726097" cy="7151952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1216C0B8-459B-5249-AABA-A77A52051CD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753438" y="371128"/>
                <a:ext cx="3065115" cy="2225768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ABCDF3E5-CFA7-144F-918A-462E640AC9F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395917" y="371129"/>
                <a:ext cx="3083617" cy="2225768"/>
              </a:xfrm>
              <a:prstGeom prst="rect">
                <a:avLst/>
              </a:prstGeom>
            </p:spPr>
          </p:pic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F0694AC1-96CA-BA4C-9A9C-88B8405804D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753438" y="2840725"/>
                <a:ext cx="3065115" cy="2207480"/>
              </a:xfrm>
              <a:prstGeom prst="rect">
                <a:avLst/>
              </a:prstGeom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ECE22FF0-B0A8-CF4A-803F-4F60927BFBA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395916" y="2840725"/>
                <a:ext cx="3083617" cy="2226222"/>
              </a:xfrm>
              <a:prstGeom prst="rect">
                <a:avLst/>
              </a:prstGeom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59AE1147-1CCC-9648-B7BB-B09331E1A19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757176" y="5292410"/>
                <a:ext cx="3061377" cy="2204787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E3A3F5FB-F2D8-0E49-B3CF-62DB6E3A8FD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407149" y="5292034"/>
                <a:ext cx="3072386" cy="2231046"/>
              </a:xfrm>
              <a:prstGeom prst="rect">
                <a:avLst/>
              </a:prstGeom>
            </p:spPr>
          </p:pic>
        </p:grpSp>
        <p:sp>
          <p:nvSpPr>
            <p:cNvPr id="25" name="Chevron 24">
              <a:extLst>
                <a:ext uri="{FF2B5EF4-FFF2-40B4-BE49-F238E27FC236}">
                  <a16:creationId xmlns:a16="http://schemas.microsoft.com/office/drawing/2014/main" id="{9352A03E-11C3-054A-818F-435D479FE707}"/>
                </a:ext>
              </a:extLst>
            </p:cNvPr>
            <p:cNvSpPr/>
            <p:nvPr/>
          </p:nvSpPr>
          <p:spPr>
            <a:xfrm>
              <a:off x="8942223" y="1213805"/>
              <a:ext cx="307497" cy="307497"/>
            </a:xfrm>
            <a:prstGeom prst="chevron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6" name="Chevron 25">
              <a:extLst>
                <a:ext uri="{FF2B5EF4-FFF2-40B4-BE49-F238E27FC236}">
                  <a16:creationId xmlns:a16="http://schemas.microsoft.com/office/drawing/2014/main" id="{771DFA5D-A648-D242-9EF8-D59D8358D891}"/>
                </a:ext>
              </a:extLst>
            </p:cNvPr>
            <p:cNvSpPr/>
            <p:nvPr/>
          </p:nvSpPr>
          <p:spPr>
            <a:xfrm>
              <a:off x="8942223" y="3275251"/>
              <a:ext cx="307497" cy="307497"/>
            </a:xfrm>
            <a:prstGeom prst="chevron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7" name="Chevron 26">
              <a:extLst>
                <a:ext uri="{FF2B5EF4-FFF2-40B4-BE49-F238E27FC236}">
                  <a16:creationId xmlns:a16="http://schemas.microsoft.com/office/drawing/2014/main" id="{246B102C-E6C0-394C-B1D9-19C4B1FFAF22}"/>
                </a:ext>
              </a:extLst>
            </p:cNvPr>
            <p:cNvSpPr/>
            <p:nvPr/>
          </p:nvSpPr>
          <p:spPr>
            <a:xfrm>
              <a:off x="8942223" y="5321548"/>
              <a:ext cx="307497" cy="307497"/>
            </a:xfrm>
            <a:prstGeom prst="chevron">
              <a:avLst/>
            </a:prstGeom>
            <a:solidFill>
              <a:srgbClr val="7030A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31BBC681-2E9C-1D4C-AA6E-9D64F5E4A44B}"/>
              </a:ext>
            </a:extLst>
          </p:cNvPr>
          <p:cNvSpPr txBox="1"/>
          <p:nvPr/>
        </p:nvSpPr>
        <p:spPr>
          <a:xfrm>
            <a:off x="372862" y="337351"/>
            <a:ext cx="6489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</p:spTree>
    <p:extLst>
      <p:ext uri="{BB962C8B-B14F-4D97-AF65-F5344CB8AC3E}">
        <p14:creationId xmlns:p14="http://schemas.microsoft.com/office/powerpoint/2010/main" val="22650295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4BCF0D-0D2F-9048-BA5C-5A82065F4825}"/>
              </a:ext>
            </a:extLst>
          </p:cNvPr>
          <p:cNvSpPr txBox="1"/>
          <p:nvPr/>
        </p:nvSpPr>
        <p:spPr>
          <a:xfrm>
            <a:off x="6692113" y="243427"/>
            <a:ext cx="5353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EXAMPLE ONE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B1C48E0-3228-6349-B869-F3A4AB266AEB}"/>
              </a:ext>
            </a:extLst>
          </p:cNvPr>
          <p:cNvGrpSpPr/>
          <p:nvPr/>
        </p:nvGrpSpPr>
        <p:grpSpPr>
          <a:xfrm>
            <a:off x="86857" y="987228"/>
            <a:ext cx="12030650" cy="5786972"/>
            <a:chOff x="750404" y="954494"/>
            <a:chExt cx="7970028" cy="3833735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47ED753F-78E4-5347-A1F4-B4A82980C73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58282" y="954495"/>
              <a:ext cx="2610316" cy="1895509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5BE6F706-ED5E-BB48-B60F-E5A8843FA6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26321" y="954496"/>
              <a:ext cx="2626072" cy="189550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CB4DBAF-F965-534F-AC54-0FAA281F99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10116" y="954494"/>
              <a:ext cx="2610316" cy="189550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643E28A7-B775-094F-BE90-E117D9B724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50404" y="2901462"/>
              <a:ext cx="2626072" cy="1886767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4E7C8B1-9082-834F-9AF9-4FC29AB66A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26321" y="2901462"/>
              <a:ext cx="2626072" cy="1886767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AD537FEB-2E75-E545-9F6C-F22A714810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110116" y="2901462"/>
              <a:ext cx="2610316" cy="18867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8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EDDF2A14-2803-44DA-B01F-2340B34798B4}"/>
              </a:ext>
            </a:extLst>
          </p:cNvPr>
          <p:cNvGrpSpPr/>
          <p:nvPr/>
        </p:nvGrpSpPr>
        <p:grpSpPr>
          <a:xfrm>
            <a:off x="157018" y="1088755"/>
            <a:ext cx="11888741" cy="5637563"/>
            <a:chOff x="5251081" y="686872"/>
            <a:chExt cx="8613115" cy="4084283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46E86B6-19A2-48EE-BD03-8B986E836E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51081" y="689533"/>
              <a:ext cx="2837347" cy="1991028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751E59-9FDE-423A-B1C2-45EDEAD7CC4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146222" y="690529"/>
              <a:ext cx="2822834" cy="1991028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5F04C68-F422-40D7-891F-3833C9D35C2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026849" y="686872"/>
              <a:ext cx="2837347" cy="1993691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827225B-DC7B-47A6-BAE5-3782B44683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51081" y="2777464"/>
              <a:ext cx="2829186" cy="1993691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E362FA7-4417-4616-92AD-E10AD4DF2E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146222" y="2776957"/>
              <a:ext cx="2829186" cy="1994198"/>
            </a:xfrm>
            <a:prstGeom prst="rect">
              <a:avLst/>
            </a:prstGeom>
          </p:spPr>
        </p:pic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0C7AFB5C-0902-4A5D-BBA5-19EF1A65299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23229" y="3966472"/>
            <a:ext cx="3922530" cy="27598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C4BCF0D-0D2F-9048-BA5C-5A82065F4825}"/>
              </a:ext>
            </a:extLst>
          </p:cNvPr>
          <p:cNvSpPr txBox="1"/>
          <p:nvPr/>
        </p:nvSpPr>
        <p:spPr>
          <a:xfrm>
            <a:off x="6692113" y="243427"/>
            <a:ext cx="5353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EXAMPLE TWO</a:t>
            </a:r>
          </a:p>
        </p:txBody>
      </p:sp>
    </p:spTree>
    <p:extLst>
      <p:ext uri="{BB962C8B-B14F-4D97-AF65-F5344CB8AC3E}">
        <p14:creationId xmlns:p14="http://schemas.microsoft.com/office/powerpoint/2010/main" val="7031867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862" y="337351"/>
            <a:ext cx="64895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NEA GCSE DESIGN &amp; TECHNOLOGY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4F57112-EE2B-4475-9F8A-324717CF864C}"/>
              </a:ext>
            </a:extLst>
          </p:cNvPr>
          <p:cNvGrpSpPr/>
          <p:nvPr/>
        </p:nvGrpSpPr>
        <p:grpSpPr>
          <a:xfrm>
            <a:off x="191751" y="1073008"/>
            <a:ext cx="11824758" cy="5581905"/>
            <a:chOff x="191751" y="860571"/>
            <a:chExt cx="7812254" cy="3687793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9A76E47B-19AF-4AC3-8880-708F48C8D5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1751" y="860571"/>
              <a:ext cx="2561250" cy="1800000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BA0F6FB-1687-4AB0-858A-83C4362141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824125" y="860571"/>
              <a:ext cx="2546888" cy="180000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E6B51BE-51F6-46AC-9F97-33AD3B43FF7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37408" y="860571"/>
              <a:ext cx="2566597" cy="1800000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99561C8-D6EC-453F-9762-27E481C796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1751" y="2748364"/>
              <a:ext cx="2541616" cy="180000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8016AEE9-437E-4784-8D01-C329879747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818830" y="2748364"/>
              <a:ext cx="2552183" cy="1800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5F15325-0CFE-4655-8F7F-2632D42351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37408" y="2748364"/>
              <a:ext cx="2555926" cy="1800000"/>
            </a:xfrm>
            <a:prstGeom prst="rect">
              <a:avLst/>
            </a:prstGeom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863E841C-B3B3-1646-9494-D4256F8A0F25}"/>
              </a:ext>
            </a:extLst>
          </p:cNvPr>
          <p:cNvSpPr txBox="1"/>
          <p:nvPr/>
        </p:nvSpPr>
        <p:spPr>
          <a:xfrm>
            <a:off x="6692113" y="243427"/>
            <a:ext cx="53536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36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EXAMPLE THREE</a:t>
            </a:r>
          </a:p>
        </p:txBody>
      </p:sp>
    </p:spTree>
    <p:extLst>
      <p:ext uri="{BB962C8B-B14F-4D97-AF65-F5344CB8AC3E}">
        <p14:creationId xmlns:p14="http://schemas.microsoft.com/office/powerpoint/2010/main" val="2281313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5421</TotalTime>
  <Words>930</Words>
  <Application>Microsoft Office PowerPoint</Application>
  <PresentationFormat>Widescreen</PresentationFormat>
  <Paragraphs>129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Century Gothic</vt:lpstr>
      <vt:lpstr>Impact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Leisk</dc:creator>
  <cp:lastModifiedBy>Mr J Leisk (St Ambrose College)</cp:lastModifiedBy>
  <cp:revision>131</cp:revision>
  <cp:lastPrinted>2015-11-20T11:48:11Z</cp:lastPrinted>
  <dcterms:created xsi:type="dcterms:W3CDTF">2015-09-04T19:01:29Z</dcterms:created>
  <dcterms:modified xsi:type="dcterms:W3CDTF">2022-12-05T14:27:29Z</dcterms:modified>
</cp:coreProperties>
</file>